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0116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GUIDE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822960" y="2377440"/>
            <a:ext cx="100584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Feature Breakdown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822960" y="34290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Presentation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4206240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Decompose high-level features into actionable, sprint-ready user stories — aligning teams on scope, dependencies, and value before work begins.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229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stephensinsightgroup.com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/ SUMMARY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a Feature Breakdown?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structured Agile session that decomposes high-level features into well-defined, actionable components aligned with business priorities — turning strategy into stories teams can estimate, plan, and ship.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2834640"/>
            <a:ext cx="2084832" cy="2926080"/>
          </a:xfrm>
          <a:prstGeom prst="roundRect">
            <a:avLst>
              <a:gd name="adj" fmla="val 2632"/>
            </a:avLst>
          </a:prstGeom>
          <a:solidFill>
            <a:srgbClr val="0D2849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04672" y="3017520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7" name="Text 5"/>
          <p:cNvSpPr/>
          <p:nvPr/>
        </p:nvSpPr>
        <p:spPr>
          <a:xfrm>
            <a:off x="804672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04672" y="3611880"/>
            <a:ext cx="175564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to Story Mapping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04672" y="4206240"/>
            <a:ext cx="17556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 large features into manageable user stories with clear scope boundaries.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852928" y="2834640"/>
            <a:ext cx="2084832" cy="2926080"/>
          </a:xfrm>
          <a:prstGeom prst="roundRect">
            <a:avLst>
              <a:gd name="adj" fmla="val 2632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017520" y="3017520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12" name="Text 10"/>
          <p:cNvSpPr/>
          <p:nvPr/>
        </p:nvSpPr>
        <p:spPr>
          <a:xfrm>
            <a:off x="3017520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017520" y="3611880"/>
            <a:ext cx="175564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WSJF Prioritization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017520" y="4206240"/>
            <a:ext cx="17556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Weighted Shortest Job First scoring to sequence stories for maximum value.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065776" y="2834640"/>
            <a:ext cx="2084832" cy="2926080"/>
          </a:xfrm>
          <a:prstGeom prst="roundRect">
            <a:avLst>
              <a:gd name="adj" fmla="val 2632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230368" y="3017520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17" name="Text 15"/>
          <p:cNvSpPr/>
          <p:nvPr/>
        </p:nvSpPr>
        <p:spPr>
          <a:xfrm>
            <a:off x="5230368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230368" y="3611880"/>
            <a:ext cx="175564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Acceptance Criteria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230368" y="4206240"/>
            <a:ext cx="17556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clear, testable expectations so teams know when a feature is complete.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278624" y="2834640"/>
            <a:ext cx="2084832" cy="2926080"/>
          </a:xfrm>
          <a:prstGeom prst="roundRect">
            <a:avLst>
              <a:gd name="adj" fmla="val 2632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443216" y="3017520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22" name="Text 20"/>
          <p:cNvSpPr/>
          <p:nvPr/>
        </p:nvSpPr>
        <p:spPr>
          <a:xfrm>
            <a:off x="7443216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7443216" y="3611880"/>
            <a:ext cx="175564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Dependency Mapping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443216" y="4206240"/>
            <a:ext cx="17556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cross-team dependencies before work begins to prevent delivery blockers.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9491472" y="2834640"/>
            <a:ext cx="2084832" cy="2926080"/>
          </a:xfrm>
          <a:prstGeom prst="roundRect">
            <a:avLst>
              <a:gd name="adj" fmla="val 2632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656064" y="3017520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27" name="Text 25"/>
          <p:cNvSpPr/>
          <p:nvPr/>
        </p:nvSpPr>
        <p:spPr>
          <a:xfrm>
            <a:off x="9656064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9656064" y="3611880"/>
            <a:ext cx="175564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Backlog Organization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9656064" y="4206240"/>
            <a:ext cx="17556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 the backlog for continuous refinement and sprint-ready execution.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457200" y="6537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0789920" y="65379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FACILITATION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Running the Workshop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Facilitation is about guiding the group toward clarity and shared commitment — not presenting. Keep the decomposition focused, surface the right voices, and move the team from vague feature descriptions to crisp, estimable stories.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3017520"/>
            <a:ext cx="3520440" cy="2286000"/>
          </a:xfrm>
          <a:prstGeom prst="roundRect">
            <a:avLst>
              <a:gd name="adj" fmla="val 2400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3246120"/>
            <a:ext cx="3063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68680" y="3703320"/>
            <a:ext cx="30632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Decompose features into well-scoped user stories with clear acceptance criteria and identified dependencies.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43400" y="3017520"/>
            <a:ext cx="3520440" cy="2286000"/>
          </a:xfrm>
          <a:prstGeom prst="roundRect">
            <a:avLst>
              <a:gd name="adj" fmla="val 2400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0" y="3246120"/>
            <a:ext cx="3063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STYLE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0" y="3703320"/>
            <a:ext cx="30632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Collaborative and iterative. Encourage debate on scope boundaries — healthy disagreement now prevents delivery surprises later.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046720" y="3017520"/>
            <a:ext cx="3520440" cy="2286000"/>
          </a:xfrm>
          <a:prstGeom prst="roundRect">
            <a:avLst>
              <a:gd name="adj" fmla="val 2400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75320" y="3246120"/>
            <a:ext cx="3063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275320" y="3703320"/>
            <a:ext cx="30632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prioritized, sprint-ready backlog of stories the team understands, has estimated, and is committed to delivering.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40080" y="557784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Duration: most sessions run 2–3 hours per feature set. Complex or cross-team features may need a follow-up session.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7200" y="6537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0789920" y="65379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APPLICATION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Roles and Responsibilities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03520" cy="1828800"/>
          </a:xfrm>
          <a:prstGeom prst="roundRect">
            <a:avLst>
              <a:gd name="adj" fmla="val 2500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984248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2404872"/>
            <a:ext cx="4754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Guides decomposition, keeps the group focused on value and clarity, and prevents the session from collapsing into design debates.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14400" y="320040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neutral on scope decisions.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217920" y="1783080"/>
            <a:ext cx="5303520" cy="1828800"/>
          </a:xfrm>
          <a:prstGeom prst="roundRect">
            <a:avLst>
              <a:gd name="adj" fmla="val 2500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92240" y="1984248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Manager / PO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92240" y="2404872"/>
            <a:ext cx="4754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Provides business context, clarifies value and priority, and makes final calls on scope boundaries.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92240" y="320040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“what” and “why,” not the “how.”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3886200"/>
            <a:ext cx="5303520" cy="1828800"/>
          </a:xfrm>
          <a:prstGeom prst="roundRect">
            <a:avLst>
              <a:gd name="adj" fmla="val 2500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4087368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Developers &amp; Architects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914400" y="4507992"/>
            <a:ext cx="4754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technical input on feasibility, complexity, and dependencies; flag assumptions affecting delivery.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914400" y="530352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 healthy skepticism to scope estimates.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217920" y="3886200"/>
            <a:ext cx="5303520" cy="1828800"/>
          </a:xfrm>
          <a:prstGeom prst="roundRect">
            <a:avLst>
              <a:gd name="adj" fmla="val 2500"/>
            </a:avLst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92240" y="4087368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Stakeholders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92240" y="4507992"/>
            <a:ext cx="4754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Clarify business requirements, validate user needs, and give context behind each feature.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92240" y="530352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Their presence prevents costly misunderstandings later.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40080" y="608076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Recommended: 5–10 participants per feature. Larger groups slow decomposition without improving outcomes.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57200" y="6537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789920" y="65379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AGENDA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Steps to a Sprint-Ready Backlog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13345C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2057400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057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68680" y="2697480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Setting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68680" y="310896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the feature's objective and value statement; confirm scope boundaries.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297680" y="1828800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13345C"/>
          </a:solidFill>
          <a:ln/>
        </p:spPr>
      </p:sp>
      <p:sp>
        <p:nvSpPr>
          <p:cNvPr id="10" name="Shape 8"/>
          <p:cNvSpPr/>
          <p:nvPr/>
        </p:nvSpPr>
        <p:spPr>
          <a:xfrm>
            <a:off x="4526280" y="2057400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11" name="Text 9"/>
          <p:cNvSpPr/>
          <p:nvPr/>
        </p:nvSpPr>
        <p:spPr>
          <a:xfrm>
            <a:off x="4526280" y="2057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526280" y="2697480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 Mapping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26280" y="310896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Decompose into user activities and tasks; draft stories in “As a… I want… So that…” format.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955280" y="1828800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13345C"/>
          </a:solidFill>
          <a:ln/>
        </p:spPr>
      </p:sp>
      <p:sp>
        <p:nvSpPr>
          <p:cNvPr id="15" name="Shape 13"/>
          <p:cNvSpPr/>
          <p:nvPr/>
        </p:nvSpPr>
        <p:spPr>
          <a:xfrm>
            <a:off x="8183880" y="2057400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16" name="Text 14"/>
          <p:cNvSpPr/>
          <p:nvPr/>
        </p:nvSpPr>
        <p:spPr>
          <a:xfrm>
            <a:off x="8183880" y="2057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183880" y="2697480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Acceptance Criteria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183880" y="310896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clear, testable criteria for each story; identify edge cases and exceptions.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40080" y="3995928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13345C"/>
          </a:solidFill>
          <a:ln/>
        </p:spPr>
      </p:sp>
      <p:sp>
        <p:nvSpPr>
          <p:cNvPr id="20" name="Shape 18"/>
          <p:cNvSpPr/>
          <p:nvPr/>
        </p:nvSpPr>
        <p:spPr>
          <a:xfrm>
            <a:off x="868680" y="4224528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422452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868680" y="4864608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Dependency ID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68680" y="5276088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cross-team and cross-system dependencies; flag sequencing constraints.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297680" y="3995928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13345C"/>
          </a:solidFill>
          <a:ln/>
        </p:spPr>
      </p:sp>
      <p:sp>
        <p:nvSpPr>
          <p:cNvPr id="25" name="Shape 23"/>
          <p:cNvSpPr/>
          <p:nvPr/>
        </p:nvSpPr>
        <p:spPr>
          <a:xfrm>
            <a:off x="4526280" y="4224528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26" name="Text 24"/>
          <p:cNvSpPr/>
          <p:nvPr/>
        </p:nvSpPr>
        <p:spPr>
          <a:xfrm>
            <a:off x="4526280" y="422452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4526280" y="4864608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Relative Sizing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526280" y="5276088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 stories with points or t-shirt sizing; flag stories needing further breakdown.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7955280" y="3995928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13345C"/>
          </a:solidFill>
          <a:ln/>
        </p:spPr>
      </p:sp>
      <p:sp>
        <p:nvSpPr>
          <p:cNvPr id="30" name="Shape 28"/>
          <p:cNvSpPr/>
          <p:nvPr/>
        </p:nvSpPr>
        <p:spPr>
          <a:xfrm>
            <a:off x="8183880" y="4224528"/>
            <a:ext cx="457200" cy="457200"/>
          </a:xfrm>
          <a:prstGeom prst="ellipse">
            <a:avLst/>
          </a:prstGeom>
          <a:solidFill>
            <a:srgbClr val="F6C882"/>
          </a:solidFill>
          <a:ln/>
        </p:spPr>
      </p:sp>
      <p:sp>
        <p:nvSpPr>
          <p:cNvPr id="31" name="Text 29"/>
          <p:cNvSpPr/>
          <p:nvPr/>
        </p:nvSpPr>
        <p:spPr>
          <a:xfrm>
            <a:off x="8183880" y="422452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8183880" y="4864608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Prioritization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8183880" y="5276088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WSJF or MoSCoW to order the backlog; confirm order with the PO.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457200" y="6537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0789920" y="65379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NOTES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Common Anti-Patterns to Avoid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881360" cy="822960"/>
          </a:xfrm>
          <a:prstGeom prst="roundRect">
            <a:avLst>
              <a:gd name="adj" fmla="val 5556"/>
            </a:avLst>
          </a:prstGeom>
          <a:solidFill>
            <a:srgbClr val="FBEAE9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2039112"/>
            <a:ext cx="310896" cy="3108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039112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371600" y="1892808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Gold-Plating Stories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977640" y="1874520"/>
            <a:ext cx="7360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Adding unnecessary detail or scope inflates estimates and delays delivery. Keep stories focused on the minimum needed to deliver value.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40080" y="2715768"/>
            <a:ext cx="10881360" cy="822960"/>
          </a:xfrm>
          <a:prstGeom prst="roundRect">
            <a:avLst>
              <a:gd name="adj" fmla="val 5556"/>
            </a:avLst>
          </a:prstGeom>
          <a:solidFill>
            <a:srgbClr val="FBEAE9"/>
          </a:solidFill>
          <a:ln/>
        </p:spPr>
      </p:sp>
      <p:sp>
        <p:nvSpPr>
          <p:cNvPr id="10" name="Shape 8"/>
          <p:cNvSpPr/>
          <p:nvPr/>
        </p:nvSpPr>
        <p:spPr>
          <a:xfrm>
            <a:off x="868680" y="2971800"/>
            <a:ext cx="310896" cy="3108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971800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371600" y="2825496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Skipping Acceptance Criteria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977640" y="2807208"/>
            <a:ext cx="7360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Stories without clear acceptance criteria lead to rework and “done” disputes. Define criteria before a story enters a sprint — not after.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40080" y="3648456"/>
            <a:ext cx="10881360" cy="822960"/>
          </a:xfrm>
          <a:prstGeom prst="roundRect">
            <a:avLst>
              <a:gd name="adj" fmla="val 5556"/>
            </a:avLst>
          </a:prstGeom>
          <a:solidFill>
            <a:srgbClr val="FBEAE9"/>
          </a:solidFill>
          <a:ln/>
        </p:spPr>
      </p:sp>
      <p:sp>
        <p:nvSpPr>
          <p:cNvPr id="15" name="Shape 13"/>
          <p:cNvSpPr/>
          <p:nvPr/>
        </p:nvSpPr>
        <p:spPr>
          <a:xfrm>
            <a:off x="868680" y="3904488"/>
            <a:ext cx="310896" cy="3108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3904488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371600" y="3758184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Tasks as Stories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977640" y="3739896"/>
            <a:ext cx="7360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“Refactor the database schema” is a task, not a story. Keep the backlog focused on business or user outcomes.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40080" y="4581144"/>
            <a:ext cx="10881360" cy="822960"/>
          </a:xfrm>
          <a:prstGeom prst="roundRect">
            <a:avLst>
              <a:gd name="adj" fmla="val 5556"/>
            </a:avLst>
          </a:prstGeom>
          <a:solidFill>
            <a:srgbClr val="FBEAE9"/>
          </a:solidFill>
          <a:ln/>
        </p:spPr>
      </p:sp>
      <p:sp>
        <p:nvSpPr>
          <p:cNvPr id="20" name="Shape 18"/>
          <p:cNvSpPr/>
          <p:nvPr/>
        </p:nvSpPr>
        <p:spPr>
          <a:xfrm>
            <a:off x="868680" y="4837176"/>
            <a:ext cx="310896" cy="3108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483717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371600" y="4690872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Decomposing Without the Right People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977640" y="4672584"/>
            <a:ext cx="7360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developers, stories miss technical complexity. Without POs, they lose business intent. Both are essential.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40080" y="5513832"/>
            <a:ext cx="10881360" cy="822960"/>
          </a:xfrm>
          <a:prstGeom prst="roundRect">
            <a:avLst>
              <a:gd name="adj" fmla="val 5556"/>
            </a:avLst>
          </a:prstGeom>
          <a:solidFill>
            <a:srgbClr val="FBEAE9"/>
          </a:solidFill>
          <a:ln/>
        </p:spPr>
      </p:sp>
      <p:sp>
        <p:nvSpPr>
          <p:cNvPr id="25" name="Shape 23"/>
          <p:cNvSpPr/>
          <p:nvPr/>
        </p:nvSpPr>
        <p:spPr>
          <a:xfrm>
            <a:off x="868680" y="5769864"/>
            <a:ext cx="310896" cy="3108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6" name="Text 24"/>
          <p:cNvSpPr/>
          <p:nvPr/>
        </p:nvSpPr>
        <p:spPr>
          <a:xfrm>
            <a:off x="868680" y="5769864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371600" y="5623560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Stories Too Large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3977640" y="5605272"/>
            <a:ext cx="7360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Stories that can't complete within a sprint create WIP buildup and hide delivery risk. If it feels too large to estimate, decompose it further.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457200" y="6537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0789920" y="65379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FOLLOW-UP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After the Workshop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successful Feature Breakdown session produces a clear, actionable backlog. Share it immediately — context decays quickly, and the sooner the team acts on the output, the more value the workshop delivers.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2926080"/>
            <a:ext cx="2491740" cy="5029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926080"/>
            <a:ext cx="24917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PRIORITIZED STORY BACKLOG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314700" y="2926080"/>
            <a:ext cx="2839212" cy="5029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14700" y="2926080"/>
            <a:ext cx="283921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ACCEPTANCE CRITERIA PER STORY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336792" y="2926080"/>
            <a:ext cx="1536192" cy="5029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36792" y="2926080"/>
            <a:ext cx="153619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DEPENDENCY MAP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8055864" y="2926080"/>
            <a:ext cx="2144268" cy="5029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55864" y="2926080"/>
            <a:ext cx="21442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 POINT ESTIMATES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40080" y="3611880"/>
            <a:ext cx="2057400" cy="5029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3611880"/>
            <a:ext cx="2057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SPRINT-READY STORIES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43434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Next Steps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40080" y="4709160"/>
            <a:ext cx="105156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 decomposed stories into your backlog tool (Jira, Azure DevOps, Rally) and assign ownership.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stories with development teams in the next refinement session to validate estimates.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and resolve identified dependencies before the work enters a sprint.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completion against acceptance criteria to confirm the feature delivers as intended.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57200" y="6537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789920" y="65379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46888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Ready to facilitate?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22960" y="3337560"/>
            <a:ext cx="8686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deck alongside the Story Map Template and Facilitator Guide to run your own Feature Breakdown session.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60350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8229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stephensinsightgroup.com  ·  info@stephensinsightgroup.com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2026-07-28T15:41:57Z</dcterms:created>
  <dcterms:modified xsi:type="dcterms:W3CDTF">2026-07-28T15:41:57Z</dcterms:modified>
</cp:coreProperties>
</file>