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0" y="1083564"/>
            <a:ext cx="12191695" cy="5029200"/>
          </a:xfrm>
          <a:prstGeom prst="rect">
            <a:avLst/>
          </a:prstGeom>
          <a:solidFill>
            <a:srgbClr val="6E93B7"/>
          </a:solidFill>
          <a:ln w="12700">
            <a:solidFill>
              <a:srgbClr val="6E93B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2331720"/>
            <a:ext cx="1054577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spc="3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GUIDE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822960" y="2743200"/>
            <a:ext cx="1054577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Kanban Workshop</a:t>
            </a:r>
            <a:endParaRPr lang="en-US" sz="4000" dirty="0"/>
          </a:p>
        </p:txBody>
      </p:sp>
      <p:sp>
        <p:nvSpPr>
          <p:cNvPr id="8" name="Shape 5"/>
          <p:cNvSpPr/>
          <p:nvPr/>
        </p:nvSpPr>
        <p:spPr>
          <a:xfrm>
            <a:off x="0" y="6112764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0" y="1083564"/>
            <a:ext cx="12191695" cy="5029200"/>
          </a:xfrm>
          <a:prstGeom prst="rect">
            <a:avLst/>
          </a:prstGeom>
          <a:solidFill>
            <a:srgbClr val="6E93B7"/>
          </a:solidFill>
          <a:ln w="12700">
            <a:solidFill>
              <a:srgbClr val="6E93B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2880360"/>
            <a:ext cx="1054577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 Scenario</a:t>
            </a:r>
            <a:endParaRPr lang="en-US" sz="4000" dirty="0"/>
          </a:p>
        </p:txBody>
      </p:sp>
      <p:sp>
        <p:nvSpPr>
          <p:cNvPr id="7" name="Shape 4"/>
          <p:cNvSpPr/>
          <p:nvPr/>
        </p:nvSpPr>
        <p:spPr>
          <a:xfrm>
            <a:off x="0" y="6112764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Kanban Example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3716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portfolio has three active epics. You need to place them on the board and check their flow.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246888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Migrate Core Platform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4480560" y="246888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Launch Partner Portal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092440" y="2468880"/>
            <a:ext cx="3383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 Compliance Reporting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383280"/>
            <a:ext cx="21031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60000"/>
              </a:lnSpc>
              <a:buNone/>
            </a:pPr>
            <a:r>
              <a:rPr lang="en-US" sz="15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Stage:</a:t>
            </a:r>
            <a:endParaRPr lang="en-US" sz="15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5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in Stage:</a:t>
            </a:r>
            <a:endParaRPr lang="en-US" sz="1500" dirty="0"/>
          </a:p>
          <a:p>
            <a:pPr indent="0" marL="0">
              <a:lnSpc>
                <a:spcPct val="160000"/>
              </a:lnSpc>
              <a:buNone/>
            </a:pPr>
            <a:r>
              <a:rPr lang="en-US" sz="15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WIP Limit?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Placing the Epics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40080" y="1554480"/>
            <a:ext cx="4023360" cy="50292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0080" y="155448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63440" y="1554480"/>
            <a:ext cx="2377440" cy="50292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63440" y="155448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040880" y="1554480"/>
            <a:ext cx="2011680" cy="50292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040880" y="1554480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in Stage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9052560" y="1554480"/>
            <a:ext cx="2651760" cy="50292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052560" y="1554480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WIP Limit?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640080" y="2057400"/>
            <a:ext cx="4023360" cy="59436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0080" y="205740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Migrate Core Platform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4663440" y="2057400"/>
            <a:ext cx="2377440" cy="59436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663440" y="205740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Implementing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7040880" y="2057400"/>
            <a:ext cx="2011680" cy="59436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7040880" y="2057400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days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9052560" y="2057400"/>
            <a:ext cx="2651760" cy="59436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052560" y="2057400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640080" y="2651760"/>
            <a:ext cx="4023360" cy="594360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0080" y="265176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Partner Portal</a:t>
            </a:r>
            <a:endParaRPr lang="en-US" sz="1250" dirty="0"/>
          </a:p>
        </p:txBody>
      </p:sp>
      <p:sp>
        <p:nvSpPr>
          <p:cNvPr id="26" name="Shape 23"/>
          <p:cNvSpPr/>
          <p:nvPr/>
        </p:nvSpPr>
        <p:spPr>
          <a:xfrm>
            <a:off x="4663440" y="2651760"/>
            <a:ext cx="2377440" cy="594360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663440" y="265176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Reviewing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7040880" y="2651760"/>
            <a:ext cx="2011680" cy="594360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040880" y="2651760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 days</a:t>
            </a:r>
            <a:endParaRPr lang="en-US" sz="1250" dirty="0"/>
          </a:p>
        </p:txBody>
      </p:sp>
      <p:sp>
        <p:nvSpPr>
          <p:cNvPr id="30" name="Shape 27"/>
          <p:cNvSpPr/>
          <p:nvPr/>
        </p:nvSpPr>
        <p:spPr>
          <a:xfrm>
            <a:off x="9052560" y="2651760"/>
            <a:ext cx="2651760" cy="594360"/>
          </a:xfrm>
          <a:prstGeom prst="rect">
            <a:avLst/>
          </a:prstGeom>
          <a:solidFill>
            <a:srgbClr val="F7D9C4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052560" y="2651760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992D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- over limit</a:t>
            </a:r>
            <a:endParaRPr lang="en-US" sz="1250" dirty="0"/>
          </a:p>
        </p:txBody>
      </p:sp>
      <p:sp>
        <p:nvSpPr>
          <p:cNvPr id="32" name="Shape 29"/>
          <p:cNvSpPr/>
          <p:nvPr/>
        </p:nvSpPr>
        <p:spPr>
          <a:xfrm>
            <a:off x="640080" y="3246120"/>
            <a:ext cx="4023360" cy="59436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40080" y="3246120"/>
            <a:ext cx="4023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Compliance Reporting</a:t>
            </a:r>
            <a:endParaRPr lang="en-US" sz="1250" dirty="0"/>
          </a:p>
        </p:txBody>
      </p:sp>
      <p:sp>
        <p:nvSpPr>
          <p:cNvPr id="34" name="Shape 31"/>
          <p:cNvSpPr/>
          <p:nvPr/>
        </p:nvSpPr>
        <p:spPr>
          <a:xfrm>
            <a:off x="4663440" y="3246120"/>
            <a:ext cx="2377440" cy="59436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4663440" y="3246120"/>
            <a:ext cx="2377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Backlog</a:t>
            </a:r>
            <a:endParaRPr lang="en-US" sz="1250" dirty="0"/>
          </a:p>
        </p:txBody>
      </p:sp>
      <p:sp>
        <p:nvSpPr>
          <p:cNvPr id="36" name="Shape 33"/>
          <p:cNvSpPr/>
          <p:nvPr/>
        </p:nvSpPr>
        <p:spPr>
          <a:xfrm>
            <a:off x="7040880" y="3246120"/>
            <a:ext cx="2011680" cy="59436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7040880" y="3246120"/>
            <a:ext cx="2011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days</a:t>
            </a:r>
            <a:endParaRPr lang="en-US" sz="1250" dirty="0"/>
          </a:p>
        </p:txBody>
      </p:sp>
      <p:sp>
        <p:nvSpPr>
          <p:cNvPr id="38" name="Shape 35"/>
          <p:cNvSpPr/>
          <p:nvPr/>
        </p:nvSpPr>
        <p:spPr>
          <a:xfrm>
            <a:off x="9052560" y="3246120"/>
            <a:ext cx="2651760" cy="594360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9052560" y="3246120"/>
            <a:ext cx="2651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6E93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Spot the Bottleneck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554480"/>
            <a:ext cx="1091153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Partner Portal has been in Reviewing for 41 days -- well past the stage's normal cycle time, and the stage is already over its WIP limit.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868680" y="3017520"/>
            <a:ext cx="5943600" cy="1463040"/>
          </a:xfrm>
          <a:prstGeom prst="rect">
            <a:avLst/>
          </a:prstGeom>
          <a:solidFill>
            <a:srgbClr val="F7D9C4"/>
          </a:solidFill>
          <a:ln w="19050">
            <a:solidFill>
              <a:srgbClr val="992D0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97280" y="32004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92D0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Launch Partner Portal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097280" y="37033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92D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Reviewing  -  41 days  -  Over WIP limit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40080" y="489204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bottleneck: work is piling up here faster than it's moving out.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Discuss: What's Blocking It?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55448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a group, discuss why Launch Partner Portal has stalled in Reviewing: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2286000"/>
            <a:ext cx="8686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Is the business case waiting on an approval?</a:t>
            </a:r>
            <a:endParaRPr lang="en-US" sz="16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Is a dependency blocking analysis?</a:t>
            </a:r>
            <a:endParaRPr lang="en-US" sz="16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Is there a capacity conflict with another value stream?</a:t>
            </a:r>
            <a:endParaRPr lang="en-US" sz="16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16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Is ownership unclear?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Kanban Example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828800"/>
            <a:ext cx="1091153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the board, Launch Partner Portal is the clear bottleneck -- it should be swarmed and resolved before starting any new work in Reviewing.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68680" y="32918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996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 you disagree?  Why or why not?</a:t>
            </a:r>
            <a:endParaRPr lang="en-US" sz="2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Kanban Template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680960" y="1280160"/>
            <a:ext cx="3840480" cy="1508760"/>
          </a:xfrm>
          <a:prstGeom prst="rect">
            <a:avLst/>
          </a:prstGeom>
          <a:solidFill>
            <a:srgbClr val="F6C882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909560" y="1481328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WIP Limit Rule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909560" y="1984248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in Stage &lt;= WIP Limit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909560" y="239572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not, stop starting -- start finishing.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40080" y="3017520"/>
            <a:ext cx="3017520" cy="4572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30175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3657600" y="3017520"/>
            <a:ext cx="1737360" cy="4572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3657600" y="30175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394960" y="3017520"/>
            <a:ext cx="1828800" cy="4572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394960" y="30175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223760" y="3017520"/>
            <a:ext cx="1371600" cy="4572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223760" y="301752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Days in Stage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8595360" y="3017520"/>
            <a:ext cx="1188720" cy="4572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595360" y="3017520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 Limit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9784080" y="3017520"/>
            <a:ext cx="1280160" cy="4572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784080" y="3017520"/>
            <a:ext cx="1280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Status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640080" y="3474720"/>
            <a:ext cx="301752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0080" y="3474720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Migrate Core Platform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3657600" y="3474720"/>
            <a:ext cx="173736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3657600" y="347472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A</a:t>
            </a:r>
            <a:endParaRPr lang="en-US" sz="1050" dirty="0"/>
          </a:p>
        </p:txBody>
      </p:sp>
      <p:sp>
        <p:nvSpPr>
          <p:cNvPr id="28" name="Shape 25"/>
          <p:cNvSpPr/>
          <p:nvPr/>
        </p:nvSpPr>
        <p:spPr>
          <a:xfrm>
            <a:off x="5394960" y="3474720"/>
            <a:ext cx="182880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5394960" y="347472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Implementing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7223760" y="3474720"/>
            <a:ext cx="137160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223760" y="3474720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50" dirty="0"/>
          </a:p>
        </p:txBody>
      </p:sp>
      <p:sp>
        <p:nvSpPr>
          <p:cNvPr id="32" name="Shape 29"/>
          <p:cNvSpPr/>
          <p:nvPr/>
        </p:nvSpPr>
        <p:spPr>
          <a:xfrm>
            <a:off x="8595360" y="3474720"/>
            <a:ext cx="118872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8595360" y="347472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9784080" y="3474720"/>
            <a:ext cx="128016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9784080" y="3474720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</a:t>
            </a:r>
            <a:endParaRPr lang="en-US" sz="1050" dirty="0"/>
          </a:p>
        </p:txBody>
      </p:sp>
      <p:sp>
        <p:nvSpPr>
          <p:cNvPr id="36" name="Shape 33"/>
          <p:cNvSpPr/>
          <p:nvPr/>
        </p:nvSpPr>
        <p:spPr>
          <a:xfrm>
            <a:off x="640080" y="3858768"/>
            <a:ext cx="301752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3858768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Partner Portal</a:t>
            </a:r>
            <a:endParaRPr lang="en-US" sz="1050" dirty="0"/>
          </a:p>
        </p:txBody>
      </p:sp>
      <p:sp>
        <p:nvSpPr>
          <p:cNvPr id="38" name="Shape 35"/>
          <p:cNvSpPr/>
          <p:nvPr/>
        </p:nvSpPr>
        <p:spPr>
          <a:xfrm>
            <a:off x="3657600" y="3858768"/>
            <a:ext cx="173736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3657600" y="3858768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B</a:t>
            </a:r>
            <a:endParaRPr lang="en-US" sz="1050" dirty="0"/>
          </a:p>
        </p:txBody>
      </p:sp>
      <p:sp>
        <p:nvSpPr>
          <p:cNvPr id="40" name="Shape 37"/>
          <p:cNvSpPr/>
          <p:nvPr/>
        </p:nvSpPr>
        <p:spPr>
          <a:xfrm>
            <a:off x="5394960" y="3858768"/>
            <a:ext cx="182880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5394960" y="3858768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Reviewing</a:t>
            </a:r>
            <a:endParaRPr lang="en-US" sz="1050" dirty="0"/>
          </a:p>
        </p:txBody>
      </p:sp>
      <p:sp>
        <p:nvSpPr>
          <p:cNvPr id="42" name="Shape 39"/>
          <p:cNvSpPr/>
          <p:nvPr/>
        </p:nvSpPr>
        <p:spPr>
          <a:xfrm>
            <a:off x="7223760" y="3858768"/>
            <a:ext cx="137160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7223760" y="3858768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</a:t>
            </a:r>
            <a:endParaRPr lang="en-US" sz="1050" dirty="0"/>
          </a:p>
        </p:txBody>
      </p:sp>
      <p:sp>
        <p:nvSpPr>
          <p:cNvPr id="44" name="Shape 41"/>
          <p:cNvSpPr/>
          <p:nvPr/>
        </p:nvSpPr>
        <p:spPr>
          <a:xfrm>
            <a:off x="8595360" y="3858768"/>
            <a:ext cx="118872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8595360" y="3858768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  <p:sp>
        <p:nvSpPr>
          <p:cNvPr id="46" name="Shape 43"/>
          <p:cNvSpPr/>
          <p:nvPr/>
        </p:nvSpPr>
        <p:spPr>
          <a:xfrm>
            <a:off x="9784080" y="3858768"/>
            <a:ext cx="1280160" cy="384048"/>
          </a:xfrm>
          <a:prstGeom prst="rect">
            <a:avLst/>
          </a:prstGeom>
          <a:solidFill>
            <a:srgbClr val="F7D9C4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9784080" y="3858768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992D0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</a:t>
            </a:r>
            <a:endParaRPr lang="en-US" sz="1050" dirty="0"/>
          </a:p>
        </p:txBody>
      </p:sp>
      <p:sp>
        <p:nvSpPr>
          <p:cNvPr id="48" name="Shape 45"/>
          <p:cNvSpPr/>
          <p:nvPr/>
        </p:nvSpPr>
        <p:spPr>
          <a:xfrm>
            <a:off x="640080" y="4242816"/>
            <a:ext cx="301752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640080" y="4242816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 Compliance Reporting</a:t>
            </a:r>
            <a:endParaRPr lang="en-US" sz="1050" dirty="0"/>
          </a:p>
        </p:txBody>
      </p:sp>
      <p:sp>
        <p:nvSpPr>
          <p:cNvPr id="50" name="Shape 47"/>
          <p:cNvSpPr/>
          <p:nvPr/>
        </p:nvSpPr>
        <p:spPr>
          <a:xfrm>
            <a:off x="3657600" y="4242816"/>
            <a:ext cx="173736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3657600" y="4242816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Stream A</a:t>
            </a:r>
            <a:endParaRPr lang="en-US" sz="1050" dirty="0"/>
          </a:p>
        </p:txBody>
      </p:sp>
      <p:sp>
        <p:nvSpPr>
          <p:cNvPr id="52" name="Shape 49"/>
          <p:cNvSpPr/>
          <p:nvPr/>
        </p:nvSpPr>
        <p:spPr>
          <a:xfrm>
            <a:off x="5394960" y="4242816"/>
            <a:ext cx="182880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5394960" y="4242816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Backlog</a:t>
            </a:r>
            <a:endParaRPr lang="en-US" sz="1050" dirty="0"/>
          </a:p>
        </p:txBody>
      </p:sp>
      <p:sp>
        <p:nvSpPr>
          <p:cNvPr id="54" name="Shape 51"/>
          <p:cNvSpPr/>
          <p:nvPr/>
        </p:nvSpPr>
        <p:spPr>
          <a:xfrm>
            <a:off x="7223760" y="4242816"/>
            <a:ext cx="137160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7223760" y="4242816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  <p:sp>
        <p:nvSpPr>
          <p:cNvPr id="56" name="Shape 53"/>
          <p:cNvSpPr/>
          <p:nvPr/>
        </p:nvSpPr>
        <p:spPr>
          <a:xfrm>
            <a:off x="8595360" y="4242816"/>
            <a:ext cx="118872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57" name="Text 54"/>
          <p:cNvSpPr/>
          <p:nvPr/>
        </p:nvSpPr>
        <p:spPr>
          <a:xfrm>
            <a:off x="8595360" y="4242816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  <p:sp>
        <p:nvSpPr>
          <p:cNvPr id="58" name="Shape 55"/>
          <p:cNvSpPr/>
          <p:nvPr/>
        </p:nvSpPr>
        <p:spPr>
          <a:xfrm>
            <a:off x="9784080" y="4242816"/>
            <a:ext cx="128016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9784080" y="4242816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</a:t>
            </a:r>
            <a:endParaRPr lang="en-US" sz="1050" dirty="0"/>
          </a:p>
        </p:txBody>
      </p:sp>
      <p:sp>
        <p:nvSpPr>
          <p:cNvPr id="60" name="Shape 57"/>
          <p:cNvSpPr/>
          <p:nvPr/>
        </p:nvSpPr>
        <p:spPr>
          <a:xfrm>
            <a:off x="640080" y="4626864"/>
            <a:ext cx="301752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1" name="Text 58"/>
          <p:cNvSpPr/>
          <p:nvPr/>
        </p:nvSpPr>
        <p:spPr>
          <a:xfrm>
            <a:off x="640080" y="4626864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62" name="Shape 59"/>
          <p:cNvSpPr/>
          <p:nvPr/>
        </p:nvSpPr>
        <p:spPr>
          <a:xfrm>
            <a:off x="3657600" y="4626864"/>
            <a:ext cx="173736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3" name="Text 60"/>
          <p:cNvSpPr/>
          <p:nvPr/>
        </p:nvSpPr>
        <p:spPr>
          <a:xfrm>
            <a:off x="3657600" y="4626864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64" name="Shape 61"/>
          <p:cNvSpPr/>
          <p:nvPr/>
        </p:nvSpPr>
        <p:spPr>
          <a:xfrm>
            <a:off x="5394960" y="4626864"/>
            <a:ext cx="182880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5" name="Text 62"/>
          <p:cNvSpPr/>
          <p:nvPr/>
        </p:nvSpPr>
        <p:spPr>
          <a:xfrm>
            <a:off x="5394960" y="4626864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66" name="Shape 63"/>
          <p:cNvSpPr/>
          <p:nvPr/>
        </p:nvSpPr>
        <p:spPr>
          <a:xfrm>
            <a:off x="7223760" y="4626864"/>
            <a:ext cx="137160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7" name="Text 64"/>
          <p:cNvSpPr/>
          <p:nvPr/>
        </p:nvSpPr>
        <p:spPr>
          <a:xfrm>
            <a:off x="7223760" y="4626864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68" name="Shape 65"/>
          <p:cNvSpPr/>
          <p:nvPr/>
        </p:nvSpPr>
        <p:spPr>
          <a:xfrm>
            <a:off x="8595360" y="4626864"/>
            <a:ext cx="118872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69" name="Text 66"/>
          <p:cNvSpPr/>
          <p:nvPr/>
        </p:nvSpPr>
        <p:spPr>
          <a:xfrm>
            <a:off x="8595360" y="4626864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70" name="Shape 67"/>
          <p:cNvSpPr/>
          <p:nvPr/>
        </p:nvSpPr>
        <p:spPr>
          <a:xfrm>
            <a:off x="9784080" y="4626864"/>
            <a:ext cx="1280160" cy="384048"/>
          </a:xfrm>
          <a:prstGeom prst="rect">
            <a:avLst/>
          </a:prstGeom>
          <a:solidFill>
            <a:srgbClr val="FFFFFF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71" name="Text 68"/>
          <p:cNvSpPr/>
          <p:nvPr/>
        </p:nvSpPr>
        <p:spPr>
          <a:xfrm>
            <a:off x="9784080" y="4626864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72" name="Shape 69"/>
          <p:cNvSpPr/>
          <p:nvPr/>
        </p:nvSpPr>
        <p:spPr>
          <a:xfrm>
            <a:off x="640080" y="5010912"/>
            <a:ext cx="301752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73" name="Text 70"/>
          <p:cNvSpPr/>
          <p:nvPr/>
        </p:nvSpPr>
        <p:spPr>
          <a:xfrm>
            <a:off x="640080" y="5010912"/>
            <a:ext cx="3017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74" name="Shape 71"/>
          <p:cNvSpPr/>
          <p:nvPr/>
        </p:nvSpPr>
        <p:spPr>
          <a:xfrm>
            <a:off x="3657600" y="5010912"/>
            <a:ext cx="173736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75" name="Text 72"/>
          <p:cNvSpPr/>
          <p:nvPr/>
        </p:nvSpPr>
        <p:spPr>
          <a:xfrm>
            <a:off x="3657600" y="5010912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76" name="Shape 73"/>
          <p:cNvSpPr/>
          <p:nvPr/>
        </p:nvSpPr>
        <p:spPr>
          <a:xfrm>
            <a:off x="5394960" y="5010912"/>
            <a:ext cx="182880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77" name="Text 74"/>
          <p:cNvSpPr/>
          <p:nvPr/>
        </p:nvSpPr>
        <p:spPr>
          <a:xfrm>
            <a:off x="5394960" y="5010912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78" name="Shape 75"/>
          <p:cNvSpPr/>
          <p:nvPr/>
        </p:nvSpPr>
        <p:spPr>
          <a:xfrm>
            <a:off x="7223760" y="5010912"/>
            <a:ext cx="137160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79" name="Text 76"/>
          <p:cNvSpPr/>
          <p:nvPr/>
        </p:nvSpPr>
        <p:spPr>
          <a:xfrm>
            <a:off x="7223760" y="5010912"/>
            <a:ext cx="1371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80" name="Shape 77"/>
          <p:cNvSpPr/>
          <p:nvPr/>
        </p:nvSpPr>
        <p:spPr>
          <a:xfrm>
            <a:off x="8595360" y="5010912"/>
            <a:ext cx="118872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81" name="Text 78"/>
          <p:cNvSpPr/>
          <p:nvPr/>
        </p:nvSpPr>
        <p:spPr>
          <a:xfrm>
            <a:off x="8595360" y="5010912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  <p:sp>
        <p:nvSpPr>
          <p:cNvPr id="82" name="Shape 79"/>
          <p:cNvSpPr/>
          <p:nvPr/>
        </p:nvSpPr>
        <p:spPr>
          <a:xfrm>
            <a:off x="9784080" y="5010912"/>
            <a:ext cx="1280160" cy="384048"/>
          </a:xfrm>
          <a:prstGeom prst="rect">
            <a:avLst/>
          </a:prstGeom>
          <a:solidFill>
            <a:srgbClr val="F7F3EC"/>
          </a:solidFill>
          <a:ln w="9525">
            <a:solidFill>
              <a:srgbClr val="CBD1D7"/>
            </a:solidFill>
            <a:prstDash val="solid"/>
          </a:ln>
        </p:spPr>
      </p:sp>
      <p:sp>
        <p:nvSpPr>
          <p:cNvPr id="83" name="Text 80"/>
          <p:cNvSpPr/>
          <p:nvPr/>
        </p:nvSpPr>
        <p:spPr>
          <a:xfrm>
            <a:off x="9784080" y="5010912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0" y="1083564"/>
            <a:ext cx="12191695" cy="5029200"/>
          </a:xfrm>
          <a:prstGeom prst="rect">
            <a:avLst/>
          </a:prstGeom>
          <a:solidFill>
            <a:srgbClr val="6E93B7"/>
          </a:solidFill>
          <a:ln w="12700">
            <a:solidFill>
              <a:srgbClr val="6E93B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2880360"/>
            <a:ext cx="1054577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Questions?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822960" y="3931920"/>
            <a:ext cx="1054577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Kanban!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0" y="6112764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02920" cy="6858000"/>
          </a:xfrm>
          <a:prstGeom prst="rect">
            <a:avLst/>
          </a:prstGeom>
          <a:solidFill>
            <a:srgbClr val="6E93B7"/>
          </a:solidFill>
          <a:ln w="12700">
            <a:solidFill>
              <a:srgbClr val="6E93B7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365760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68680" y="50292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Agenda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868680" y="17373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pPr indent="0" marL="0">
              <a:buNone/>
            </a:pPr>
            <a:r>
              <a:rPr lang="en-US" sz="2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 to Portfolio Kanban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868680" y="2313432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pPr indent="0" marL="0">
              <a:buNone/>
            </a:pPr>
            <a:r>
              <a:rPr lang="en-US" sz="2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Use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868680" y="2889504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pPr indent="0" marL="0">
              <a:buNone/>
            </a:pPr>
            <a:r>
              <a:rPr lang="en-US" sz="2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Kanban Board &amp; Flow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868680" y="3465576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pPr indent="0" marL="0">
              <a:buNone/>
            </a:pPr>
            <a:r>
              <a:rPr lang="en-US" sz="2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WIP Limits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868680" y="40416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pPr indent="0" marL="0">
              <a:buNone/>
            </a:pPr>
            <a:r>
              <a:rPr lang="en-US" sz="2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 Scenario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868680" y="46177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pPr indent="0" marL="0">
              <a:buNone/>
            </a:pPr>
            <a:r>
              <a:rPr lang="en-US" sz="2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Kanban Template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868680" y="5193792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pPr indent="0" marL="0">
              <a:buNone/>
            </a:pPr>
            <a:r>
              <a:rPr lang="en-US" sz="2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Kanban</a:t>
            </a:r>
            <a:endParaRPr lang="en-US" sz="2400" dirty="0"/>
          </a:p>
        </p:txBody>
      </p:sp>
      <p:sp>
        <p:nvSpPr>
          <p:cNvPr id="12" name="Text 9"/>
          <p:cNvSpPr/>
          <p:nvPr/>
        </p:nvSpPr>
        <p:spPr>
          <a:xfrm>
            <a:off x="868680" y="5769864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</a:t>
            </a:r>
            <a:pPr indent="0" marL="0">
              <a:buNone/>
            </a:pPr>
            <a:r>
              <a:rPr lang="en-US" sz="2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&amp; A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6E93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Introduction to Portfolio Kanban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417320"/>
            <a:ext cx="7132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Kanban </a:t>
            </a:r>
            <a:pPr indent="0" marL="0">
              <a:buNone/>
            </a:pPr>
            <a:r>
              <a:rPr lang="en-US" sz="20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noun: (kan-bahn); a visual system for managing the flow of epics from idea to value.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914400" y="2240280"/>
            <a:ext cx="6035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A method used to make the flow of work visible, and to expose where it is stuck, by limiting how much can be in progress at once.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0080" y="3383280"/>
            <a:ext cx="63093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epic on the board, we track a consistent set of things: its </a:t>
            </a:r>
            <a:pPr indent="0" marL="0">
              <a:buNone/>
            </a:pPr>
            <a:r>
              <a:rPr lang="en-US" sz="16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</a:t>
            </a:r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how long it has been there, and whether its stage is within its WIP limit.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7315200" y="2011680"/>
            <a:ext cx="4206240" cy="3017520"/>
          </a:xfrm>
          <a:prstGeom prst="rect">
            <a:avLst/>
          </a:prstGeom>
          <a:solidFill>
            <a:srgbClr val="F6C882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43800" y="2212848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Principle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543800" y="271576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Visualize the Work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543800" y="3218688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7543800" y="358444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 Work in Process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543800" y="4087368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7543800" y="445312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&amp; Improve Flow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to Use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868680" y="1463040"/>
            <a:ext cx="1005840" cy="1005840"/>
          </a:xfrm>
          <a:prstGeom prst="ellipse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pic>
        <p:nvPicPr>
          <p:cNvPr id="9" name="Image 1" descr="img/FaLayerGrou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568" y="1709928"/>
            <a:ext cx="512064" cy="51206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965960" y="1417320"/>
            <a:ext cx="4206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Many Epics in Flight: </a:t>
            </a:r>
            <a:pPr indent="0" marL="0">
              <a:buNone/>
            </a:pPr>
            <a:r>
              <a:rPr lang="en-US" sz="14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are context-switching across more initiatives than they can actually execute well.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6355080" y="1463040"/>
            <a:ext cx="1005840" cy="1005840"/>
          </a:xfrm>
          <a:prstGeom prst="ellipse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pic>
        <p:nvPicPr>
          <p:cNvPr id="12" name="Image 2" descr="img/FaHourglassHal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968" y="1709928"/>
            <a:ext cx="512064" cy="51206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452360" y="1417320"/>
            <a:ext cx="4206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Stalls in Analysis: </a:t>
            </a:r>
            <a:pPr indent="0" marL="0">
              <a:buNone/>
            </a:pPr>
            <a:r>
              <a:rPr lang="en-US" sz="14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Good ideas sit in review or approval for months with no visibility into why.</a:t>
            </a:r>
            <a:endParaRPr lang="en-US" sz="1400" dirty="0"/>
          </a:p>
        </p:txBody>
      </p:sp>
      <p:sp>
        <p:nvSpPr>
          <p:cNvPr id="14" name="Shape 9"/>
          <p:cNvSpPr/>
          <p:nvPr/>
        </p:nvSpPr>
        <p:spPr>
          <a:xfrm>
            <a:off x="868680" y="3703320"/>
            <a:ext cx="1005840" cy="1005840"/>
          </a:xfrm>
          <a:prstGeom prst="ellipse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pic>
        <p:nvPicPr>
          <p:cNvPr id="15" name="Image 3" descr="img/FaExclamationTriangl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568" y="3950208"/>
            <a:ext cx="512064" cy="512064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965960" y="3657600"/>
            <a:ext cx="4206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Clear View of Status: </a:t>
            </a:r>
            <a:pPr indent="0" marL="0">
              <a:buNone/>
            </a:pPr>
            <a:r>
              <a:rPr lang="en-US" sz="14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can't answer what the team is working on right now without pulling several reports.</a:t>
            </a:r>
            <a:endParaRPr lang="en-US" sz="1400" dirty="0"/>
          </a:p>
        </p:txBody>
      </p:sp>
      <p:sp>
        <p:nvSpPr>
          <p:cNvPr id="17" name="Shape 11"/>
          <p:cNvSpPr/>
          <p:nvPr/>
        </p:nvSpPr>
        <p:spPr>
          <a:xfrm>
            <a:off x="6355080" y="3703320"/>
            <a:ext cx="1005840" cy="1005840"/>
          </a:xfrm>
          <a:prstGeom prst="ellipse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pic>
        <p:nvPicPr>
          <p:cNvPr id="18" name="Image 4" descr="img/FaSyncAl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1968" y="3950208"/>
            <a:ext cx="512064" cy="512064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7452360" y="3657600"/>
            <a:ext cx="4206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Resetting Lean Portfolio Management: </a:t>
            </a:r>
            <a:pPr indent="0" marL="0">
              <a:buNone/>
            </a:pPr>
            <a:r>
              <a:rPr lang="en-US" sz="14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organization is establishing or resetting its LPM practice and needs a shared operating model.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0" y="1083564"/>
            <a:ext cx="12191695" cy="5029200"/>
          </a:xfrm>
          <a:prstGeom prst="rect">
            <a:avLst/>
          </a:prstGeom>
          <a:solidFill>
            <a:srgbClr val="6E93B7"/>
          </a:solidFill>
          <a:ln w="12700">
            <a:solidFill>
              <a:srgbClr val="6E93B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22960" y="2880360"/>
            <a:ext cx="1054577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Kanban Board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822960" y="3931920"/>
            <a:ext cx="1054577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Stages and Flow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0" y="6112764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6E93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Board Stages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3716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is organized into five stages. Work-in-process (WIP) limits are applied to each stage to prevent overload and expose bottlenecks early.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40080" y="2834640"/>
            <a:ext cx="18745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0D2849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29260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Funnel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13232" y="3611880"/>
            <a:ext cx="17282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Ideas enter here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2514600" y="3246120"/>
            <a:ext cx="256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200" dirty="0"/>
          </a:p>
        </p:txBody>
      </p:sp>
      <p:sp>
        <p:nvSpPr>
          <p:cNvPr id="13" name="Shape 10"/>
          <p:cNvSpPr/>
          <p:nvPr/>
        </p:nvSpPr>
        <p:spPr>
          <a:xfrm>
            <a:off x="2770632" y="2834640"/>
            <a:ext cx="18745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0D2849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770632" y="29260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Reviewing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2843784" y="3611880"/>
            <a:ext cx="17282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 &amp; business case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4645152" y="3246120"/>
            <a:ext cx="256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200" dirty="0"/>
          </a:p>
        </p:txBody>
      </p:sp>
      <p:sp>
        <p:nvSpPr>
          <p:cNvPr id="17" name="Shape 14"/>
          <p:cNvSpPr/>
          <p:nvPr/>
        </p:nvSpPr>
        <p:spPr>
          <a:xfrm>
            <a:off x="4901184" y="2834640"/>
            <a:ext cx="18745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0D2849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901184" y="29260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Portfolio Backlog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4974336" y="3611880"/>
            <a:ext cx="17282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Approved, awaiting capacity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6775704" y="3246120"/>
            <a:ext cx="256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200" dirty="0"/>
          </a:p>
        </p:txBody>
      </p:sp>
      <p:sp>
        <p:nvSpPr>
          <p:cNvPr id="21" name="Shape 18"/>
          <p:cNvSpPr/>
          <p:nvPr/>
        </p:nvSpPr>
        <p:spPr>
          <a:xfrm>
            <a:off x="7031736" y="2834640"/>
            <a:ext cx="18745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0D284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31736" y="29260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Implementing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7104888" y="3611880"/>
            <a:ext cx="17282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development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8906256" y="3246120"/>
            <a:ext cx="2560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</a:t>
            </a:r>
            <a:endParaRPr lang="en-US" sz="2200" dirty="0"/>
          </a:p>
        </p:txBody>
      </p:sp>
      <p:sp>
        <p:nvSpPr>
          <p:cNvPr id="25" name="Shape 22"/>
          <p:cNvSpPr/>
          <p:nvPr/>
        </p:nvSpPr>
        <p:spPr>
          <a:xfrm>
            <a:off x="9162288" y="2834640"/>
            <a:ext cx="1874520" cy="1417320"/>
          </a:xfrm>
          <a:prstGeom prst="rect">
            <a:avLst/>
          </a:prstGeom>
          <a:solidFill>
            <a:srgbClr val="FFFFFF"/>
          </a:solidFill>
          <a:ln w="19050">
            <a:solidFill>
              <a:srgbClr val="0D2849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9162288" y="2926080"/>
            <a:ext cx="18745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Done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9235440" y="3611880"/>
            <a:ext cx="1728216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 delivered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640080" y="457200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stage has its own WIP limit -- a maximum number of epics allowed at once.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6E93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WIP Limits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37160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 on the number of epics allowed in a stage at the same time.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640080" y="2331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WIP limit </a:t>
            </a:r>
            <a:pPr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68680" y="2788920"/>
            <a:ext cx="53949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forcing function: when a stage is full, the team must finish something before starting something new -- exposing exactly where flow is breaking down.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309360" y="233172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WIP limit </a:t>
            </a:r>
            <a:pPr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NOT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37960" y="2788920"/>
            <a:ext cx="493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punishment, or a hard rule that can never flex. It is a signal to swarm and finish work, not a wall to work around.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40080" y="539496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The value of a WIP limit compounds over time -- as flow improves, the team can safely lower limits further and go even faster.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6E93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Read the Board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417320"/>
            <a:ext cx="6858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for two signals: items sitting far longer than normal (aging), and stages holding more than their WIP limit (overloaded).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68680" y="2468880"/>
            <a:ext cx="65836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Aging: an epic that has been in one stage far longer than similar items.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Overloaded: a stage holding more epics than its WIP limit allows.</a:t>
            </a:r>
            <a:endParaRPr lang="en-US" sz="1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-  Blocked: an item that cannot move forward without an external decision.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772400" y="1417320"/>
            <a:ext cx="3749040" cy="3108960"/>
          </a:xfrm>
          <a:prstGeom prst="rect">
            <a:avLst/>
          </a:prstGeom>
          <a:solidFill>
            <a:srgbClr val="F6C882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001000" y="161848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Little's Law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8001000" y="212140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Time in System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8001000" y="248716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8001000" y="280720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in Process / Throughput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8001000" y="3172968"/>
            <a:ext cx="3291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8001000" y="3355848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C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WIP moves faster.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6E93B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img/logo-a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39935" y="256032"/>
            <a:ext cx="228600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164592"/>
            <a:ext cx="853409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0D284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to Track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0" y="1051560"/>
            <a:ext cx="12191695" cy="32004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0" y="6656832"/>
            <a:ext cx="12191695" cy="27432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0" y="6684264"/>
            <a:ext cx="12191695" cy="173736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1417320"/>
            <a:ext cx="1091153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handful of simple metrics tell the whole flow story: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68680" y="22860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 Time: 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long an epic takes from Funnel to Done.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868680" y="29718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Throughput: 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many epics reach Done per period.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68680" y="36576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Aging WIP: 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long each in-progress epic has sat in its current stage.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68680" y="43434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Blocked Items: 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Epics that cannot move without an external decision.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2026-07-30T12:19:29Z</dcterms:created>
  <dcterms:modified xsi:type="dcterms:W3CDTF">2026-07-30T12:19:29Z</dcterms:modified>
</cp:coreProperties>
</file>