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1488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 WORKSHOP SERIES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256032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SIPOC Workshop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411480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facilitator's guide to mapping process boundaries with Suppliers, Inputs, Process, Outputs, and Customers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Completed SIPOC</a:t>
            </a:r>
            <a:endParaRPr lang="en-US" sz="30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2377440"/>
        </p:xfrm>
        <a:graphic>
          <a:graphicData uri="http://schemas.openxmlformats.org/drawingml/2006/table">
            <a:tbl>
              <a:tblPr/>
              <a:tblGrid>
                <a:gridCol w="2212848"/>
                <a:gridCol w="2212848"/>
                <a:gridCol w="2212848"/>
                <a:gridCol w="2212848"/>
                <a:gridCol w="2212848"/>
              </a:tblGrid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Suppliers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84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Inputs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84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Process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84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Outputs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84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Customers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849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Sales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Signed contract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 Contract logged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Provisioned account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Customer Success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Legal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Approved terms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2. Account provisioned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Welcome email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Onboarding team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License keys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3. Access granted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Kickoff scheduled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A24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 customer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4348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Root cause surfaced: legal approval (an input) had no owner tracking turnaround time.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SIPOC TEMPLATE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What's in the Workbook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011680" cy="502920"/>
          </a:xfrm>
          <a:prstGeom prst="roundRect">
            <a:avLst>
              <a:gd name="adj" fmla="val 10909"/>
            </a:avLst>
          </a:prstGeom>
          <a:solidFill>
            <a:srgbClr val="0D2849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82880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SIPOC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2834640" y="18288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five-column worksheet the group fills in live during the workshop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40080" y="2606040"/>
            <a:ext cx="2011680" cy="502920"/>
          </a:xfrm>
          <a:prstGeom prst="roundRect">
            <a:avLst>
              <a:gd name="adj" fmla="val 10909"/>
            </a:avLst>
          </a:prstGeom>
          <a:solidFill>
            <a:srgbClr val="0D2849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6060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834640" y="26060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Definitions for each column plus facilitation tips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3383280"/>
            <a:ext cx="2011680" cy="502920"/>
          </a:xfrm>
          <a:prstGeom prst="roundRect">
            <a:avLst>
              <a:gd name="adj" fmla="val 10909"/>
            </a:avLst>
          </a:prstGeom>
          <a:solidFill>
            <a:srgbClr val="0D2849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38328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Produced By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834640" y="338328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 metadata: name, version, description, last modified, source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SIPOC TEMPLATE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Filling It Out Live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0195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82880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the SIPOC tab so the whole room sees updates as they happen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77063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269748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Process first, then Outputs, Customers, Inputs, Suppliers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63931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356616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Capture disagreement in a visible "parking lot" rather than stalling the session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450799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443484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 a copy immediately after the workshop and share it with every participant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SIPOC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Workshop Exercise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groups of 3-5, pick a process you own and complete a first-draft SIPOC using the template. You have 20 minutes.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51560" y="3108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process (2 min)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35661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51560" y="3566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Draft Process steps (5 min)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51560" y="40233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Outputs &amp; Customers (5 min)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44805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44805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Inputs &amp; Suppliers (5 min)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49377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51560" y="49377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Spot-check as a group (3 min)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SIPOC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Breakout Logistics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383280" cy="2926080"/>
          </a:xfrm>
          <a:prstGeom prst="roundRect">
            <a:avLst>
              <a:gd name="adj" fmla="val 2500"/>
            </a:avLst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659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 size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2514600"/>
            <a:ext cx="283464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3-5 people, mixed by function where possible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297680" y="1737360"/>
            <a:ext cx="3383280" cy="2926080"/>
          </a:xfrm>
          <a:prstGeom prst="roundRect">
            <a:avLst>
              <a:gd name="adj" fmla="val 2500"/>
            </a:avLst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19659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0" y="2514600"/>
            <a:ext cx="283464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printed or shared SIPOC Template per group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955280" y="1737360"/>
            <a:ext cx="3383280" cy="2926080"/>
          </a:xfrm>
          <a:prstGeom prst="roundRect">
            <a:avLst>
              <a:gd name="adj" fmla="val 2500"/>
            </a:avLst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0" y="19659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back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0" y="2514600"/>
            <a:ext cx="283464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group shares one insight or open question in 60 seconds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 &amp; 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Discussion Prompts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9339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920240"/>
            <a:ext cx="98755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did your group disagree, and what did that reveal?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40080" y="295351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2880360"/>
            <a:ext cx="98755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column was hardest to complete: Suppliers, Inputs, Process, Outputs, or Customers?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391363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3840480"/>
            <a:ext cx="98755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would you do differently running this with your full team?</a:t>
            </a:r>
            <a:endParaRPr lang="en-US" sz="1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0195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82880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SIPOC aligns a group on process boundaries before deeper analysis begins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77063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269748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Facilitate Process → Outputs → Customers → Inputs → Suppliers, in that order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63931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356616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usable draft takes one focused session, not a multi-week effort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450799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443484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SIPOC Template to capture and share the result immediately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6517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822960" y="306324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after today?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41148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stephensinsightgroup.com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822960" y="137160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54480" y="137160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SIPOC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1993392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554480" y="1993392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to Use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2615184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2615184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a SIPOC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3236976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554480" y="3236976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Scenario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22960" y="3858768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554480" y="3858768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SIPOC Template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822960" y="4480560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554480" y="44805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SIPOC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2960" y="5102352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554480" y="5102352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 &amp; A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SIPOC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 SIPOC?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56692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SIPOC is a high-level process map that captures a process's boundaries before the team drills into detail. It answers five questions in a single diagram, keeping a workshop group aligned on scope before deeper work begins.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365760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36576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365760" y="4572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103120" y="3657600"/>
            <a:ext cx="822960" cy="82296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9" name="Text 7"/>
          <p:cNvSpPr/>
          <p:nvPr/>
        </p:nvSpPr>
        <p:spPr>
          <a:xfrm>
            <a:off x="2103120" y="36576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828800" y="4572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566160" y="3657600"/>
            <a:ext cx="822960" cy="82296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12" name="Text 10"/>
          <p:cNvSpPr/>
          <p:nvPr/>
        </p:nvSpPr>
        <p:spPr>
          <a:xfrm>
            <a:off x="3566160" y="36576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291840" y="4572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029200" y="365760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0" y="36576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4754880" y="4572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92240" y="3657600"/>
            <a:ext cx="822960" cy="82296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18" name="Text 16"/>
          <p:cNvSpPr/>
          <p:nvPr/>
        </p:nvSpPr>
        <p:spPr>
          <a:xfrm>
            <a:off x="6492240" y="36576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6217920" y="4572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SIPOC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383280" cy="3291840"/>
          </a:xfrm>
          <a:prstGeom prst="roundRect">
            <a:avLst>
              <a:gd name="adj" fmla="val 2222"/>
            </a:avLst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659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Shared scope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2514600"/>
            <a:ext cx="283464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Gets everyone in the room agreeing on where the process starts and ends before debating details.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297680" y="1737360"/>
            <a:ext cx="3383280" cy="3291840"/>
          </a:xfrm>
          <a:prstGeom prst="roundRect">
            <a:avLst>
              <a:gd name="adj" fmla="val 2222"/>
            </a:avLst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19659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Surfaces gaps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0" y="2514600"/>
            <a:ext cx="283464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Reveals missing suppliers, unclear inputs, or customers no one had considered.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955280" y="1737360"/>
            <a:ext cx="3383280" cy="3291840"/>
          </a:xfrm>
          <a:prstGeom prst="roundRect">
            <a:avLst>
              <a:gd name="adj" fmla="val 2222"/>
            </a:avLst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0" y="19659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to build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0" y="2514600"/>
            <a:ext cx="283464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workshop session, typically 60-90 minutes, is enough to produce a usable draft.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TO USE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to Reach for a SIPOC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0195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82880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Kicking off a process improvement or Lean event and the team needs a shared starting point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77063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269748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Handing a process to a new owner and documentation is thin or outdated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63931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356616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Cross-functional confusion about where one team's responsibility ends and another's begins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4507992"/>
            <a:ext cx="128016" cy="128016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443484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Preparing for a deeper value stream mapping or root-cause exercise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TO USE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Signals It's Time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2011680"/>
            <a:ext cx="9601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"We keep blaming the other team, but nobody can agree on what we actually hand off."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329184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a statement like this comes up in a retro, a kickoff, or a stakeholder interview, a SIPOC session is the fastest way to get the room aligned on facts instead of assumptions.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A SIPOC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Five Elements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084832" cy="50292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828800"/>
            <a:ext cx="2084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2084832" cy="2011680"/>
          </a:xfrm>
          <a:prstGeom prst="rect">
            <a:avLst/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2514600"/>
            <a:ext cx="181051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provides what the process needs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724912" y="1828800"/>
            <a:ext cx="2084832" cy="50292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9" name="Text 7"/>
          <p:cNvSpPr/>
          <p:nvPr/>
        </p:nvSpPr>
        <p:spPr>
          <a:xfrm>
            <a:off x="2724912" y="1828800"/>
            <a:ext cx="2084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724912" y="2377440"/>
            <a:ext cx="2084832" cy="2011680"/>
          </a:xfrm>
          <a:prstGeom prst="rect">
            <a:avLst/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62072" y="2514600"/>
            <a:ext cx="181051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they provide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901184" y="1828800"/>
            <a:ext cx="2084832" cy="50292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13" name="Text 11"/>
          <p:cNvSpPr/>
          <p:nvPr/>
        </p:nvSpPr>
        <p:spPr>
          <a:xfrm>
            <a:off x="4901184" y="1828800"/>
            <a:ext cx="2084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901184" y="2377440"/>
            <a:ext cx="2084832" cy="2011680"/>
          </a:xfrm>
          <a:prstGeom prst="rect">
            <a:avLst/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38344" y="2514600"/>
            <a:ext cx="181051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5-7 high-level steps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7077456" y="1828800"/>
            <a:ext cx="2084832" cy="50292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17" name="Text 15"/>
          <p:cNvSpPr/>
          <p:nvPr/>
        </p:nvSpPr>
        <p:spPr>
          <a:xfrm>
            <a:off x="7077456" y="1828800"/>
            <a:ext cx="2084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077456" y="2377440"/>
            <a:ext cx="2084832" cy="2011680"/>
          </a:xfrm>
          <a:prstGeom prst="rect">
            <a:avLst/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14616" y="2514600"/>
            <a:ext cx="181051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process delivers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9253728" y="1828800"/>
            <a:ext cx="2084832" cy="50292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21" name="Text 19"/>
          <p:cNvSpPr/>
          <p:nvPr/>
        </p:nvSpPr>
        <p:spPr>
          <a:xfrm>
            <a:off x="9253728" y="1828800"/>
            <a:ext cx="2084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9253728" y="2377440"/>
            <a:ext cx="2084832" cy="2011680"/>
          </a:xfrm>
          <a:prstGeom prst="rect">
            <a:avLst/>
          </a:prstGeom>
          <a:solidFill>
            <a:srgbClr val="F4F6F8"/>
          </a:solidFill>
          <a:ln w="12700">
            <a:solidFill>
              <a:srgbClr val="E2E6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390888" y="2514600"/>
            <a:ext cx="181051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receives it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A SIPOC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Facilitate in This Order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743200"/>
            <a:ext cx="640080" cy="640080"/>
          </a:xfrm>
          <a:prstGeom prst="ellipse">
            <a:avLst/>
          </a:prstGeom>
          <a:solidFill>
            <a:srgbClr val="C79A45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743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20040" y="3474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325880" y="2743200"/>
            <a:ext cx="594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1938528" y="2743200"/>
            <a:ext cx="640080" cy="64008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9" name="Text 7"/>
          <p:cNvSpPr/>
          <p:nvPr/>
        </p:nvSpPr>
        <p:spPr>
          <a:xfrm>
            <a:off x="1938528" y="2743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618488" y="3474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24328" y="2743200"/>
            <a:ext cx="594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236976" y="2743200"/>
            <a:ext cx="640080" cy="64008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13" name="Text 11"/>
          <p:cNvSpPr/>
          <p:nvPr/>
        </p:nvSpPr>
        <p:spPr>
          <a:xfrm>
            <a:off x="3236976" y="2743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916936" y="3474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922776" y="2743200"/>
            <a:ext cx="594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4535424" y="2743200"/>
            <a:ext cx="640080" cy="64008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17" name="Text 15"/>
          <p:cNvSpPr/>
          <p:nvPr/>
        </p:nvSpPr>
        <p:spPr>
          <a:xfrm>
            <a:off x="4535424" y="2743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215384" y="3474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221224" y="2743200"/>
            <a:ext cx="594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5833872" y="2743200"/>
            <a:ext cx="640080" cy="64008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21" name="Text 19"/>
          <p:cNvSpPr/>
          <p:nvPr/>
        </p:nvSpPr>
        <p:spPr>
          <a:xfrm>
            <a:off x="5833872" y="2743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513832" y="3474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40080" y="438912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5A6A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Anchor the group on what the process actually does before debating who is upstream or downstream of it.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79A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Customer Onboarding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96012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A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mid-size SaaS company's onboarding team asked for help after new customers routinely waited two weeks past their signed start date to get access. The team ran a 90-minute SIPOC session to find out why.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2026-07-28T12:20:42Z</dcterms:created>
  <dcterms:modified xsi:type="dcterms:W3CDTF">2026-07-28T12:20:42Z</dcterms:modified>
</cp:coreProperties>
</file>