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0116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GUIDE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822960" y="2377440"/>
            <a:ext cx="10058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Themes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822960" y="34290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Presentation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420624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enterprise strategy into a small set of shared, measurable themes that align Agile Release Trains and guide portfolio investment.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229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SUMMARY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Are Strategic Themes?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High-level business objectives that link enterprise strategy to Agile execution — providing direction and alignment across Agile Release Trains, and guiding portfolio backlog, Lean Budgeting, and OKR decisions.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2084832" cy="2926080"/>
          </a:xfrm>
          <a:prstGeom prst="roundRect">
            <a:avLst>
              <a:gd name="adj" fmla="val 2632"/>
            </a:avLst>
          </a:prstGeom>
          <a:solidFill>
            <a:srgbClr val="0D2849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4672" y="301752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7" name="Text 5"/>
          <p:cNvSpPr/>
          <p:nvPr/>
        </p:nvSpPr>
        <p:spPr>
          <a:xfrm>
            <a:off x="804672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04672" y="3611880"/>
            <a:ext cx="175564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Context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04672" y="4206240"/>
            <a:ext cx="17556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 themes in the enterprise strategic plan, market, and competitive landscape.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852928" y="2834640"/>
            <a:ext cx="2084832" cy="2926080"/>
          </a:xfrm>
          <a:prstGeom prst="roundRect">
            <a:avLst>
              <a:gd name="adj" fmla="val 2632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017520" y="301752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12" name="Text 10"/>
          <p:cNvSpPr/>
          <p:nvPr/>
        </p:nvSpPr>
        <p:spPr>
          <a:xfrm>
            <a:off x="3017520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017520" y="3611880"/>
            <a:ext cx="175564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Input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017520" y="4206240"/>
            <a:ext cx="17556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each leader's view on top priorities before group discussion begins.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065776" y="2834640"/>
            <a:ext cx="2084832" cy="2926080"/>
          </a:xfrm>
          <a:prstGeom prst="roundRect">
            <a:avLst>
              <a:gd name="adj" fmla="val 2632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230368" y="301752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17" name="Text 15"/>
          <p:cNvSpPr/>
          <p:nvPr/>
        </p:nvSpPr>
        <p:spPr>
          <a:xfrm>
            <a:off x="5230368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230368" y="3611880"/>
            <a:ext cx="175564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 Identification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230368" y="4206240"/>
            <a:ext cx="17556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related priorities into a small number of candidate themes.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278624" y="2834640"/>
            <a:ext cx="2084832" cy="2926080"/>
          </a:xfrm>
          <a:prstGeom prst="roundRect">
            <a:avLst>
              <a:gd name="adj" fmla="val 2632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443216" y="301752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22" name="Text 20"/>
          <p:cNvSpPr/>
          <p:nvPr/>
        </p:nvSpPr>
        <p:spPr>
          <a:xfrm>
            <a:off x="7443216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7443216" y="3611880"/>
            <a:ext cx="175564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 Refinement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443216" y="4206240"/>
            <a:ext cx="17556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Sharpen wording for clarity, relevance, and measurability.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9491472" y="2834640"/>
            <a:ext cx="2084832" cy="2926080"/>
          </a:xfrm>
          <a:prstGeom prst="roundRect">
            <a:avLst>
              <a:gd name="adj" fmla="val 2632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656064" y="301752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27" name="Text 25"/>
          <p:cNvSpPr/>
          <p:nvPr/>
        </p:nvSpPr>
        <p:spPr>
          <a:xfrm>
            <a:off x="9656064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9656064" y="3611880"/>
            <a:ext cx="175564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OKRs &amp; Portfolio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9656064" y="4206240"/>
            <a:ext cx="17556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key results and translate themes into backlog and investment guidance.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5720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789920" y="6537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FACILITATION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Running the Workshop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Facilitation here means moving a room of senior leaders from individual, sometimes competing, priorities to a small set of shared themes everyone can stand behind — keep the group converging.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3017520"/>
            <a:ext cx="3520440" cy="2286000"/>
          </a:xfrm>
          <a:prstGeom prst="roundRect">
            <a:avLst>
              <a:gd name="adj" fmla="val 24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324612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8680" y="3703320"/>
            <a:ext cx="30632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enterprise strategy into a small number of measurable themes that guide portfolio and ART decisions.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43400" y="3017520"/>
            <a:ext cx="3520440" cy="2286000"/>
          </a:xfrm>
          <a:prstGeom prst="roundRect">
            <a:avLst>
              <a:gd name="adj" fmla="val 24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0" y="324612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STYLE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0" y="3703320"/>
            <a:ext cx="30632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but candid. Capture individual input without debate first; work through disagreement openly during refinement.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046720" y="3017520"/>
            <a:ext cx="3520440" cy="2286000"/>
          </a:xfrm>
          <a:prstGeom prst="roundRect">
            <a:avLst>
              <a:gd name="adj" fmla="val 24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75320" y="324612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275320" y="3703320"/>
            <a:ext cx="30632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3–5 refined strategic themes, each with defined OKRs and a clear communication plan to the ARTs.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40080" y="557784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Duration: most sessions run 2–3 hours. Complex organizations may need a follow-up session to finish OKR definition.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789920" y="6537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APPLICATION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Roles and Responsibilities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03520" cy="1828800"/>
          </a:xfrm>
          <a:prstGeom prst="roundRect">
            <a:avLst>
              <a:gd name="adj" fmla="val 25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98424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404872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Guides the group from individual priorities to a small set of shared, measurable themes.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320040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neutral on which themes matter most.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17920" y="1783080"/>
            <a:ext cx="5303520" cy="1828800"/>
          </a:xfrm>
          <a:prstGeom prst="roundRect">
            <a:avLst>
              <a:gd name="adj" fmla="val 25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92240" y="198424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Sponsor(s)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92240" y="2404872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the enterprise strategic plan, market context, and final authority on theme wording and priority.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92240" y="320040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them, themes drift into generic aspiration.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3886200"/>
            <a:ext cx="5303520" cy="1828800"/>
          </a:xfrm>
          <a:prstGeom prst="roundRect">
            <a:avLst>
              <a:gd name="adj" fmla="val 25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408736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/ Value Stream Leads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14400" y="4507992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themes into implications for the portfolio backlog and ART investment.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14400" y="530352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for specificity — vague themes can't guide funding decisions.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17920" y="3886200"/>
            <a:ext cx="5303520" cy="1828800"/>
          </a:xfrm>
          <a:prstGeom prst="roundRect">
            <a:avLst>
              <a:gd name="adj" fmla="val 25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92240" y="408736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RTEs / Product Managers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92240" y="4507992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 execution reality; flag when a theme is too broad, narrow, or unmeasurable.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92240" y="530352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pushback prevents themes that sound good but can't be run.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40080" y="608076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Recommended: 6–12 participants — senior enough to speak for strategy, small enough to reach real alignment.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5720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789920" y="6537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AGENDA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Steps to Aligned Strategic Themes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13345C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05740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057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269748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Context Review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868680" y="310896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enterprise strategic plan, market conditions, and competitive landscape.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297680" y="1828800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13345C"/>
          </a:solidFill>
          <a:ln/>
        </p:spPr>
      </p:sp>
      <p:sp>
        <p:nvSpPr>
          <p:cNvPr id="10" name="Shape 8"/>
          <p:cNvSpPr/>
          <p:nvPr/>
        </p:nvSpPr>
        <p:spPr>
          <a:xfrm>
            <a:off x="4526280" y="205740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11" name="Text 9"/>
          <p:cNvSpPr/>
          <p:nvPr/>
        </p:nvSpPr>
        <p:spPr>
          <a:xfrm>
            <a:off x="4526280" y="2057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26280" y="269748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Priority Input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526280" y="310896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participant shares top priorities; inputs captured without debate.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955280" y="1828800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13345C"/>
          </a:solidFill>
          <a:ln/>
        </p:spPr>
      </p:sp>
      <p:sp>
        <p:nvSpPr>
          <p:cNvPr id="15" name="Shape 13"/>
          <p:cNvSpPr/>
          <p:nvPr/>
        </p:nvSpPr>
        <p:spPr>
          <a:xfrm>
            <a:off x="8183880" y="205740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16" name="Text 14"/>
          <p:cNvSpPr/>
          <p:nvPr/>
        </p:nvSpPr>
        <p:spPr>
          <a:xfrm>
            <a:off x="8183880" y="2057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183880" y="269748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 Identification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183880" y="310896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related priorities into candidate themes and draft initial statements.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0080" y="3995928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13345C"/>
          </a:solidFill>
          <a:ln/>
        </p:spPr>
      </p:sp>
      <p:sp>
        <p:nvSpPr>
          <p:cNvPr id="20" name="Shape 18"/>
          <p:cNvSpPr/>
          <p:nvPr/>
        </p:nvSpPr>
        <p:spPr>
          <a:xfrm>
            <a:off x="868680" y="4224528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42245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868680" y="4864608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 Refinement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868680" y="5276088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Refine for clarity, relevance, and measurability; resolve disagreement openly.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297680" y="3995928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13345C"/>
          </a:solidFill>
          <a:ln/>
        </p:spPr>
      </p:sp>
      <p:sp>
        <p:nvSpPr>
          <p:cNvPr id="25" name="Shape 23"/>
          <p:cNvSpPr/>
          <p:nvPr/>
        </p:nvSpPr>
        <p:spPr>
          <a:xfrm>
            <a:off x="4526280" y="4224528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26" name="Text 24"/>
          <p:cNvSpPr/>
          <p:nvPr/>
        </p:nvSpPr>
        <p:spPr>
          <a:xfrm>
            <a:off x="4526280" y="42245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526280" y="4864608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OKR Definition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4526280" y="5276088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1–3 key results per theme; confirm measurement frequency and ownership.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7955280" y="3995928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13345C"/>
          </a:solidFill>
          <a:ln/>
        </p:spPr>
      </p:sp>
      <p:sp>
        <p:nvSpPr>
          <p:cNvPr id="30" name="Shape 28"/>
          <p:cNvSpPr/>
          <p:nvPr/>
        </p:nvSpPr>
        <p:spPr>
          <a:xfrm>
            <a:off x="8183880" y="4224528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31" name="Text 29"/>
          <p:cNvSpPr/>
          <p:nvPr/>
        </p:nvSpPr>
        <p:spPr>
          <a:xfrm>
            <a:off x="8183880" y="42245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8183880" y="4864608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Implications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8183880" y="5276088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 backlog and ART investment impact; confirm communication plan.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5720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0789920" y="6537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NOTES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Anti-Patterns to Avoid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881360" cy="822960"/>
          </a:xfrm>
          <a:prstGeom prst="roundRect">
            <a:avLst>
              <a:gd name="adj" fmla="val 5556"/>
            </a:avLst>
          </a:prstGeom>
          <a:solidFill>
            <a:srgbClr val="FBEAE9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039112"/>
            <a:ext cx="310896" cy="3108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039112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71600" y="1892808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Vague Aspirations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977640" y="1874520"/>
            <a:ext cx="7360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theme like “Be more customer-centric” can't guide a backlog decision. Every theme should be specific enough to say yes to one epic and no to another.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40080" y="2715768"/>
            <a:ext cx="10881360" cy="822960"/>
          </a:xfrm>
          <a:prstGeom prst="roundRect">
            <a:avLst>
              <a:gd name="adj" fmla="val 5556"/>
            </a:avLst>
          </a:prstGeom>
          <a:solidFill>
            <a:srgbClr val="FBEAE9"/>
          </a:solidFill>
          <a:ln/>
        </p:spPr>
      </p:sp>
      <p:sp>
        <p:nvSpPr>
          <p:cNvPr id="10" name="Shape 8"/>
          <p:cNvSpPr/>
          <p:nvPr/>
        </p:nvSpPr>
        <p:spPr>
          <a:xfrm>
            <a:off x="868680" y="2971800"/>
            <a:ext cx="310896" cy="3108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97180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371600" y="282549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 Many Themes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977640" y="2807208"/>
            <a:ext cx="7360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than 3–5 active themes dilutes focus — everything becomes strategic, so nothing is. Push the group to converge.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" y="3648456"/>
            <a:ext cx="10881360" cy="822960"/>
          </a:xfrm>
          <a:prstGeom prst="roundRect">
            <a:avLst>
              <a:gd name="adj" fmla="val 5556"/>
            </a:avLst>
          </a:prstGeom>
          <a:solidFill>
            <a:srgbClr val="FBEAE9"/>
          </a:solidFill>
          <a:ln/>
        </p:spPr>
      </p:sp>
      <p:sp>
        <p:nvSpPr>
          <p:cNvPr id="15" name="Shape 13"/>
          <p:cNvSpPr/>
          <p:nvPr/>
        </p:nvSpPr>
        <p:spPr>
          <a:xfrm>
            <a:off x="868680" y="3904488"/>
            <a:ext cx="310896" cy="3108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3904488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371600" y="3758184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Skipping Executives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977640" y="3739896"/>
            <a:ext cx="7360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Themes drafted without the sponsor lack authority to survive competing priorities later. Reschedule rather than proceed without them.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40080" y="4581144"/>
            <a:ext cx="10881360" cy="822960"/>
          </a:xfrm>
          <a:prstGeom prst="roundRect">
            <a:avLst>
              <a:gd name="adj" fmla="val 5556"/>
            </a:avLst>
          </a:prstGeom>
          <a:solidFill>
            <a:srgbClr val="FBEAE9"/>
          </a:solidFill>
          <a:ln/>
        </p:spPr>
      </p:sp>
      <p:sp>
        <p:nvSpPr>
          <p:cNvPr id="20" name="Shape 18"/>
          <p:cNvSpPr/>
          <p:nvPr/>
        </p:nvSpPr>
        <p:spPr>
          <a:xfrm>
            <a:off x="868680" y="4837176"/>
            <a:ext cx="310896" cy="3108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483717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371600" y="4690872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Measurable OKRs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977640" y="4672584"/>
            <a:ext cx="7360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theme without key results cannot be tracked, and quietly disappears from planning. Define OKRs in the same session.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40080" y="5513832"/>
            <a:ext cx="10881360" cy="822960"/>
          </a:xfrm>
          <a:prstGeom prst="roundRect">
            <a:avLst>
              <a:gd name="adj" fmla="val 5556"/>
            </a:avLst>
          </a:prstGeom>
          <a:solidFill>
            <a:srgbClr val="FBEAE9"/>
          </a:solidFill>
          <a:ln/>
        </p:spPr>
      </p:sp>
      <p:sp>
        <p:nvSpPr>
          <p:cNvPr id="25" name="Shape 23"/>
          <p:cNvSpPr/>
          <p:nvPr/>
        </p:nvSpPr>
        <p:spPr>
          <a:xfrm>
            <a:off x="868680" y="5769864"/>
            <a:ext cx="310896" cy="3108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6" name="Text 24"/>
          <p:cNvSpPr/>
          <p:nvPr/>
        </p:nvSpPr>
        <p:spPr>
          <a:xfrm>
            <a:off x="868680" y="5769864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371600" y="5623560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Themes That Never Reach ARTs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3977640" y="5605272"/>
            <a:ext cx="7360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 clear communication and backlog plan, themes stay a leadership artifact instead of changing what teams work on.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45720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0789920" y="6537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FOLLOW-UP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After the Workshop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successful session produces a small set of refined themes with defined OKRs — but themes only create value once ARTs and teams use them. Share the output immediately.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2926080"/>
            <a:ext cx="2404872" cy="5029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926080"/>
            <a:ext cx="24048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REFINED STRATEGIC THEMES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27832" y="2926080"/>
            <a:ext cx="1536192" cy="5029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27832" y="2926080"/>
            <a:ext cx="15361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OKRS PER THEME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946904" y="2926080"/>
            <a:ext cx="2578608" cy="5029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46904" y="2926080"/>
            <a:ext cx="25786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BACKLOG GUIDANCE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708392" y="2926080"/>
            <a:ext cx="2665476" cy="5029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08392" y="2926080"/>
            <a:ext cx="266547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 INVESTMENT IMPLICATIONS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40080" y="3611880"/>
            <a:ext cx="1883664" cy="5029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3611880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PLAN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44805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Next Steps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40080" y="4846320"/>
            <a:ext cx="105156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finalized theme statements and OKRs with all ARTs, RTEs, and portfolio leads.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theme guidance to the next portfolio backlog prioritization and Lean Budgeting review.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OKR progress at the defined measurement frequency and report status to the sponsor.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Revisit themes at the next planning horizon rather than letting them persist unreviewed.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5720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789920" y="6537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4688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Ready to facilitate?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" y="3337560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deck alongside the Workshop Canvas and Facilitator Guide to run your own Strategic Themes session.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60350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8229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  ·  info@stephensinsightgroup.com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2026-07-28T17:38:21Z</dcterms:created>
  <dcterms:modified xsi:type="dcterms:W3CDTF">2026-07-28T17:38:21Z</dcterms:modified>
</cp:coreProperties>
</file>