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28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3716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6C8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 GUIDE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1828800"/>
            <a:ext cx="100584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Epics and Capabilities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640080" y="288036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i="1" dirty="0">
                <a:solidFill>
                  <a:srgbClr val="CBD1D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Facilitator's Presentation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640080" y="448056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 portfolio goals into sized, fundable Epics and Capabilities before a single Feature hits the backlog.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40080" y="62636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6C8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 Insight Group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Common Anti-Patterns to Avoid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40080" y="1645920"/>
            <a:ext cx="10881360" cy="960120"/>
          </a:xfrm>
          <a:prstGeom prst="rect">
            <a:avLst/>
          </a:prstGeom>
          <a:solidFill>
            <a:srgbClr val="FBEEEE"/>
          </a:solidFill>
          <a:ln w="9525">
            <a:solidFill>
              <a:srgbClr val="C0392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14400" y="1645920"/>
            <a:ext cx="103327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8B21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Writing Epics that are really just oversized Features in disguise. If it fits in one ART's PI, it's not an Epic.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" y="2788920"/>
            <a:ext cx="10881360" cy="960120"/>
          </a:xfrm>
          <a:prstGeom prst="rect">
            <a:avLst/>
          </a:prstGeom>
          <a:solidFill>
            <a:srgbClr val="FBEEEE"/>
          </a:solidFill>
          <a:ln w="9525">
            <a:solidFill>
              <a:srgbClr val="C0392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2788920"/>
            <a:ext cx="103327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8B21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Skipping the business case and MVP definition because "everyone already agrees this is important."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640080" y="3931920"/>
            <a:ext cx="10881360" cy="960120"/>
          </a:xfrm>
          <a:prstGeom prst="rect">
            <a:avLst/>
          </a:prstGeom>
          <a:solidFill>
            <a:srgbClr val="FBEEEE"/>
          </a:solidFill>
          <a:ln w="9525">
            <a:solidFill>
              <a:srgbClr val="C0392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14400" y="3931920"/>
            <a:ext cx="103327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8B21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Letting Capabilities balloon instead of splitting them to fit within a Program Increment.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40080" y="5074920"/>
            <a:ext cx="10881360" cy="960120"/>
          </a:xfrm>
          <a:prstGeom prst="rect">
            <a:avLst/>
          </a:prstGeom>
          <a:solidFill>
            <a:srgbClr val="FBEEEE"/>
          </a:solidFill>
          <a:ln w="9525">
            <a:solidFill>
              <a:srgbClr val="C0392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14400" y="5074920"/>
            <a:ext cx="1033272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8B21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Approving an Epic without a named, accountable Epic Owner in the room.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D28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Expected Outputs &amp; Next Steps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40080" y="137160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6C8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Expected Outputs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4846320" cy="502920"/>
          </a:xfrm>
          <a:prstGeom prst="roundRect">
            <a:avLst>
              <a:gd name="adj" fmla="val 10909"/>
            </a:avLst>
          </a:prstGeom>
          <a:solidFill>
            <a:srgbClr val="13355C"/>
          </a:solidFill>
          <a:ln w="9525">
            <a:solidFill>
              <a:srgbClr val="F6C88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1828800"/>
            <a:ext cx="4572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Epic Hypothesis Statements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640080" y="2468880"/>
            <a:ext cx="4846320" cy="502920"/>
          </a:xfrm>
          <a:prstGeom prst="roundRect">
            <a:avLst>
              <a:gd name="adj" fmla="val 10909"/>
            </a:avLst>
          </a:prstGeom>
          <a:solidFill>
            <a:srgbClr val="13355C"/>
          </a:solidFill>
          <a:ln w="9525">
            <a:solidFill>
              <a:srgbClr val="F6C88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2468880"/>
            <a:ext cx="4572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Capability List by ART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40080" y="3108960"/>
            <a:ext cx="4846320" cy="502920"/>
          </a:xfrm>
          <a:prstGeom prst="roundRect">
            <a:avLst>
              <a:gd name="adj" fmla="val 10909"/>
            </a:avLst>
          </a:prstGeom>
          <a:solidFill>
            <a:srgbClr val="13355C"/>
          </a:solidFill>
          <a:ln w="9525">
            <a:solidFill>
              <a:srgbClr val="F6C88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3108960"/>
            <a:ext cx="4572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Updated Portfolio Kanban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640080" y="3749040"/>
            <a:ext cx="4846320" cy="502920"/>
          </a:xfrm>
          <a:prstGeom prst="roundRect">
            <a:avLst>
              <a:gd name="adj" fmla="val 10909"/>
            </a:avLst>
          </a:prstGeom>
          <a:solidFill>
            <a:srgbClr val="13355C"/>
          </a:solidFill>
          <a:ln w="9525">
            <a:solidFill>
              <a:srgbClr val="F6C88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3749040"/>
            <a:ext cx="4572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Lean Business Case Drafts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640080" y="4389120"/>
            <a:ext cx="4846320" cy="502920"/>
          </a:xfrm>
          <a:prstGeom prst="roundRect">
            <a:avLst>
              <a:gd name="adj" fmla="val 10909"/>
            </a:avLst>
          </a:prstGeom>
          <a:solidFill>
            <a:srgbClr val="13355C"/>
          </a:solidFill>
          <a:ln w="9525">
            <a:solidFill>
              <a:srgbClr val="F6C88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22960" y="4389120"/>
            <a:ext cx="4572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 Breakdown Hand-Off Notes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6126480" y="137160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6C8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Ongoing Next Steps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126480" y="1828800"/>
            <a:ext cx="539496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1000"/>
              </a:spcAft>
              <a:buNone/>
            </a:pPr>
            <a:r>
              <a:rPr lang="en-US" sz="125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Epic Owners finalize Lean business cases within 1-2 weeks</a:t>
            </a:r>
            <a:endParaRPr lang="en-US" sz="125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25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Product/Solution Management schedules Feature Breakdown Workshops</a:t>
            </a:r>
            <a:endParaRPr lang="en-US" sz="125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25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RTE/STE updates the Portfolio Kanban weekly until PI Planning</a:t>
            </a:r>
            <a:endParaRPr lang="en-US" sz="125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25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 Revisit unapproved Epics at the next portfolio sync</a:t>
            </a:r>
            <a:endParaRPr lang="en-US" sz="125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25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 Archive session artifacts in the shared workspace</a:t>
            </a:r>
            <a:endParaRPr lang="en-US" sz="12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D28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377440"/>
            <a:ext cx="9144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Ready to Facilitate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640080" y="320040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F6C8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Capital In. Value Out.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640080" y="626364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 Insight Group  |  stephensinsightgroup.com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Session Agenda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40080" y="1463040"/>
            <a:ext cx="548640" cy="548640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14630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371600" y="141732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206240" y="1417320"/>
            <a:ext cx="6858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workshop is and why it exists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40080" y="2331720"/>
            <a:ext cx="548640" cy="548640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233172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371600" y="228600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206240" y="2286000"/>
            <a:ext cx="6858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to run it, who needs to be in the room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40080" y="3200400"/>
            <a:ext cx="548640" cy="548640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320040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371600" y="315468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Preparation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4206240" y="3154680"/>
            <a:ext cx="6858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needs to happen before the session starts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640080" y="4069080"/>
            <a:ext cx="548640" cy="548640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16" name="Text 14"/>
          <p:cNvSpPr/>
          <p:nvPr/>
        </p:nvSpPr>
        <p:spPr>
          <a:xfrm>
            <a:off x="640080" y="406908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371600" y="402336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Facilitation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206240" y="4023360"/>
            <a:ext cx="6858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Step-by-step walkthrough of the session itself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640080" y="4937760"/>
            <a:ext cx="548640" cy="548640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20" name="Text 18"/>
          <p:cNvSpPr/>
          <p:nvPr/>
        </p:nvSpPr>
        <p:spPr>
          <a:xfrm>
            <a:off x="640080" y="493776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371600" y="489204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Follow-Up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4206240" y="4892040"/>
            <a:ext cx="6858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Outputs, distribution, and next steps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D28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This Workshop?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40080" y="123444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workshop is the bridge between portfolio strategy and program delivery.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822960" y="3017520"/>
            <a:ext cx="2286000" cy="1005840"/>
          </a:xfrm>
          <a:prstGeom prst="roundRect">
            <a:avLst>
              <a:gd name="adj" fmla="val 4545"/>
            </a:avLst>
          </a:prstGeom>
          <a:solidFill>
            <a:srgbClr val="13355C"/>
          </a:solidFill>
          <a:ln w="12700">
            <a:solidFill>
              <a:srgbClr val="F6C88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3017520"/>
            <a:ext cx="2286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Goals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3154680" y="3017520"/>
            <a:ext cx="3657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6C8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3566160" y="3017520"/>
            <a:ext cx="2286000" cy="1005840"/>
          </a:xfrm>
          <a:prstGeom prst="roundRect">
            <a:avLst>
              <a:gd name="adj" fmla="val 4545"/>
            </a:avLst>
          </a:prstGeom>
          <a:solidFill>
            <a:srgbClr val="13355C"/>
          </a:solidFill>
          <a:ln w="12700">
            <a:solidFill>
              <a:srgbClr val="F6C88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566160" y="3017520"/>
            <a:ext cx="2286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Epics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5897880" y="3017520"/>
            <a:ext cx="3657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6C8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309360" y="3017520"/>
            <a:ext cx="2286000" cy="1005840"/>
          </a:xfrm>
          <a:prstGeom prst="roundRect">
            <a:avLst>
              <a:gd name="adj" fmla="val 4545"/>
            </a:avLst>
          </a:prstGeom>
          <a:solidFill>
            <a:srgbClr val="13355C"/>
          </a:solidFill>
          <a:ln w="12700">
            <a:solidFill>
              <a:srgbClr val="F6C88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309360" y="3017520"/>
            <a:ext cx="2286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Capabilities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8641080" y="3017520"/>
            <a:ext cx="3657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6C8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000" dirty="0"/>
          </a:p>
        </p:txBody>
      </p:sp>
      <p:sp>
        <p:nvSpPr>
          <p:cNvPr id="13" name="Shape 11"/>
          <p:cNvSpPr/>
          <p:nvPr/>
        </p:nvSpPr>
        <p:spPr>
          <a:xfrm>
            <a:off x="9052560" y="3017520"/>
            <a:ext cx="2286000" cy="1005840"/>
          </a:xfrm>
          <a:prstGeom prst="roundRect">
            <a:avLst>
              <a:gd name="adj" fmla="val 4545"/>
            </a:avLst>
          </a:prstGeom>
          <a:solidFill>
            <a:srgbClr val="F6C882"/>
          </a:solidFill>
          <a:ln w="12700">
            <a:solidFill>
              <a:srgbClr val="F6C88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3017520"/>
            <a:ext cx="2286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Features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822960" y="416052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Portfolio Level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309360" y="416052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 / ART Level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Definitions (SAFe)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40080" y="1463040"/>
            <a:ext cx="10881360" cy="1371600"/>
          </a:xfrm>
          <a:prstGeom prst="rect">
            <a:avLst/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914400" y="160020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9962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Epic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3291840" y="1600200"/>
            <a:ext cx="80467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significant solution development initiative. Requires a Lean business case and Portfolio Leadership approval before funding.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640080" y="3017520"/>
            <a:ext cx="10881360" cy="1371600"/>
          </a:xfrm>
          <a:prstGeom prst="rect">
            <a:avLst/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315468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9962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Capability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3291840" y="3154680"/>
            <a:ext cx="80467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 solution functionality whose implementation often spans multiple Agile Release Trains. Sized to be delivered within a Program Increment.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40080" y="4572000"/>
            <a:ext cx="10881360" cy="1371600"/>
          </a:xfrm>
          <a:prstGeom prst="rect">
            <a:avLst/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14400" y="470916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9962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Feature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3291840" y="4709160"/>
            <a:ext cx="80467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Solution functionality that delivers business value and is sized to be delivered by a single Agile Release Train within a PI.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640080" y="644652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Scaled Agile Framework (SAFe) — scaledagileframework.com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This Matters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40080" y="1554480"/>
            <a:ext cx="3520440" cy="4114800"/>
          </a:xfrm>
          <a:prstGeom prst="rect">
            <a:avLst/>
          </a:prstGeom>
          <a:solidFill>
            <a:srgbClr val="0D2849"/>
          </a:solidFill>
          <a:ln/>
        </p:spPr>
      </p:sp>
      <p:sp>
        <p:nvSpPr>
          <p:cNvPr id="4" name="Text 2"/>
          <p:cNvSpPr/>
          <p:nvPr/>
        </p:nvSpPr>
        <p:spPr>
          <a:xfrm>
            <a:off x="914400" y="1783080"/>
            <a:ext cx="914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6C8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914400" y="2651760"/>
            <a:ext cx="2971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Protects the Backlog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914400" y="3383280"/>
            <a:ext cx="29718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Nothing reaches a team's backlog without a traceable line back to an approved Goal.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343400" y="1554480"/>
            <a:ext cx="3520440" cy="4114800"/>
          </a:xfrm>
          <a:prstGeom prst="rect">
            <a:avLst/>
          </a:prstGeom>
          <a:solidFill>
            <a:srgbClr val="0D2849"/>
          </a:solidFill>
          <a:ln/>
        </p:spPr>
      </p:sp>
      <p:sp>
        <p:nvSpPr>
          <p:cNvPr id="8" name="Text 6"/>
          <p:cNvSpPr/>
          <p:nvPr/>
        </p:nvSpPr>
        <p:spPr>
          <a:xfrm>
            <a:off x="4617720" y="1783080"/>
            <a:ext cx="914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6C8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4617720" y="2651760"/>
            <a:ext cx="2971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Vocabulary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617720" y="3383280"/>
            <a:ext cx="29718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Epic, Capability, and Feature stop being interchangeable buzzwords across Portfolio and Program levels.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8046720" y="1554480"/>
            <a:ext cx="3520440" cy="4114800"/>
          </a:xfrm>
          <a:prstGeom prst="rect">
            <a:avLst/>
          </a:prstGeom>
          <a:solidFill>
            <a:srgbClr val="0D2849"/>
          </a:solidFill>
          <a:ln/>
        </p:spPr>
      </p:sp>
      <p:sp>
        <p:nvSpPr>
          <p:cNvPr id="12" name="Text 10"/>
          <p:cNvSpPr/>
          <p:nvPr/>
        </p:nvSpPr>
        <p:spPr>
          <a:xfrm>
            <a:off x="8321040" y="1783080"/>
            <a:ext cx="914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6C8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3400" dirty="0"/>
          </a:p>
        </p:txBody>
      </p:sp>
      <p:sp>
        <p:nvSpPr>
          <p:cNvPr id="13" name="Text 11"/>
          <p:cNvSpPr/>
          <p:nvPr/>
        </p:nvSpPr>
        <p:spPr>
          <a:xfrm>
            <a:off x="8321040" y="2651760"/>
            <a:ext cx="2971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Sets Up Feature Breakdown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8321040" y="3383280"/>
            <a:ext cx="29718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Capabilities that are already sized and scoped make feature splitting fast instead of speculative.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Roles and Prerequisites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640080" y="12801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Needs to Be in the Room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640080" y="173736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Portfolio/Business Owner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3474720" y="173736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Confirms Goals in scope; final approval on Epics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640080" y="2359152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Epic Owner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3474720" y="2359152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Drafts hypothesis, MVP, and business case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640080" y="2980944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Product/Solution Management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3474720" y="2980944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Decomposes Epics into Capabilities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640080" y="3602736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System/Solution Architect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3474720" y="3602736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Confirms architectural runway fit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640080" y="4224528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RTE or STE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3474720" y="4224528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Facilitates and tracks the Portfolio Kanban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675120" y="1280160"/>
            <a:ext cx="4846320" cy="4846320"/>
          </a:xfrm>
          <a:prstGeom prst="rect">
            <a:avLst/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949440" y="1463040"/>
            <a:ext cx="4297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Prerequisites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6949440" y="1965960"/>
            <a:ext cx="429768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Approved Goals
</a:t>
            </a:r>
            <a:pPr indent="0" marL="0">
              <a:buNone/>
            </a:pPr>
            <a:r>
              <a:rPr lang="en-US" sz="12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Strategic Themes or portfolio Goals, ideally as OKRs, already signed off by Portfolio Leadership.
</a:t>
            </a:r>
            <a:pPr indent="0" marL="0">
              <a:buNone/>
            </a:pPr>
            <a:r>
              <a:rPr lang="en-US" sz="13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Epic Hypotheses
</a:t>
            </a:r>
            <a:pPr indent="0" marL="0">
              <a:buNone/>
            </a:pPr>
            <a:r>
              <a:rPr lang="en-US" sz="120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least a draft hypothesis for each candidate initiative, with a named Epic Owner.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Facilitation: Opening the Session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463040"/>
            <a:ext cx="502920" cy="502920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14630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1325880" y="1417320"/>
            <a:ext cx="9601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with the Goals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325880" y="1783080"/>
            <a:ext cx="9601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the Strategic Themes and OKRs the portfolio is funding this cycle.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640080" y="2880360"/>
            <a:ext cx="502920" cy="502920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288036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325880" y="2834640"/>
            <a:ext cx="9601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Walk the Hierarchy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325880" y="3200400"/>
            <a:ext cx="9601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Goals to Epics to Capabilities to Features, using one real, familiar example.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640080" y="4297680"/>
            <a:ext cx="502920" cy="502920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429768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325880" y="4251960"/>
            <a:ext cx="9601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Surface and Hypothesize Epics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325880" y="4617720"/>
            <a:ext cx="9601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Epic Owner presents their one-page hypothesis: problem, MVP, outcome.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Facilitation: Decomposing the Work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463040"/>
            <a:ext cx="502920" cy="502920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14630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1325880" y="1417320"/>
            <a:ext cx="9601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Decompose Epics into Capabilities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325880" y="1783080"/>
            <a:ext cx="9601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 by ART or Solution Train and size roughly.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640080" y="2880360"/>
            <a:ext cx="502920" cy="502920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288036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325880" y="2834640"/>
            <a:ext cx="9601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Stress-Test Against LPM Criteria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325880" y="3200400"/>
            <a:ext cx="9601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 each Epic has a business case, MVP, and rough WSJF score.</a:t>
            </a:r>
            <a:endParaRPr lang="en-US" sz="12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Facilitation: Closing the Session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640080" y="1463040"/>
            <a:ext cx="502920" cy="502920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14630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1325880" y="1417320"/>
            <a:ext cx="9601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Sequence on the Portfolio Kanban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325880" y="1783080"/>
            <a:ext cx="9601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 approved items into Review/Analysis; park what isn't ready.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640080" y="2880360"/>
            <a:ext cx="502920" cy="502920"/>
          </a:xfrm>
          <a:prstGeom prst="rect">
            <a:avLst/>
          </a:prstGeom>
          <a:solidFill>
            <a:srgbClr val="F6C882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288036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325880" y="2834640"/>
            <a:ext cx="9601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 Hand-Off to Feature Breakdown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325880" y="3200400"/>
            <a:ext cx="9601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A6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Agree on what "ready for feature splitting" looks like.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2026-08-03T14:01:48Z</dcterms:created>
  <dcterms:modified xsi:type="dcterms:W3CDTF">2026-08-03T14:01:48Z</dcterms:modified>
</cp:coreProperties>
</file>