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554480"/>
            <a:ext cx="54864" cy="237744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508760"/>
            <a:ext cx="8229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64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Lean Coffee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777240" y="30632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Workshop Facilitator's Guide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77240" y="39319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structured, democratic meeting format where participants build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agenda, vote on priorities, and leave with real clarity.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82880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Ready to facilitate?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77240" y="320040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Trust the format. Stay process-neutral.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group will do the rest.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77240" y="457200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the Excel session template at  stephensinsightgroup.com/lean-coffee-workshop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OVERVIEW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Lean Coffee?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691640"/>
            <a:ext cx="5303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Coffee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structured meeting format without a predetermined agenda. Participants collaboratively build the agenda at the start of the session, vote democratically on topics, and use time-boxing to keep discussions focused and productive.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3063240"/>
            <a:ext cx="5303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Jim Benson and Jeremy Lightsmith in Seattle in 2009, Lean Coffee draws from Lean Thinking to eliminate meeting waste: no unnecessary preparation, no top-down control, no time spent on topics nobody cares about.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0" y="1691640"/>
            <a:ext cx="5303520" cy="13258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9" name="Shape 7"/>
          <p:cNvSpPr/>
          <p:nvPr/>
        </p:nvSpPr>
        <p:spPr>
          <a:xfrm>
            <a:off x="6400800" y="1691640"/>
            <a:ext cx="54864" cy="132588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086600" y="181965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Democratic Prioritization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086600" y="2240280"/>
            <a:ext cx="4389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group votes on what matters most — not the loudest voice.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0" y="3154680"/>
            <a:ext cx="5303520" cy="13258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14" name="Shape 12"/>
          <p:cNvSpPr/>
          <p:nvPr/>
        </p:nvSpPr>
        <p:spPr>
          <a:xfrm>
            <a:off x="6400800" y="3154680"/>
            <a:ext cx="54864" cy="132588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086600" y="328269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Maximum Engagement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086600" y="3703320"/>
            <a:ext cx="4389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preset agenda means every participant shapes the conversation.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4617720"/>
            <a:ext cx="5303520" cy="13258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4617720"/>
            <a:ext cx="54864" cy="132588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0" name="Text 18"/>
          <p:cNvSpPr/>
          <p:nvPr/>
        </p:nvSpPr>
        <p:spPr>
          <a:xfrm>
            <a:off x="6583680" y="4754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7086600" y="474573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Time-Boxed Focus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086600" y="5166360"/>
            <a:ext cx="4389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timers prevent runaway discussions and ensure breadth.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SESSION SETUP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Lean Coffee Kanban Board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Lean Coffee session runs on a three-column Personal Kanban board. Set this up before participants arrive — physical or virtual.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3657600" cy="6400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237744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TO-DO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7200" y="30358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Topic Backlog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3383280"/>
            <a:ext cx="3657600" cy="23774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0080" y="3520440"/>
            <a:ext cx="3291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proposed discussion topics live here after voting. Ranked by dot votes, highest to lowest.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43891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48463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520440"/>
            <a:ext cx="3291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proposed discussion topics live here after voting. Ranked by dot votes, highest to lowest.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389120" y="2377440"/>
            <a:ext cx="3657600" cy="640080"/>
          </a:xfrm>
          <a:prstGeom prst="rect">
            <a:avLst/>
          </a:prstGeom>
          <a:solidFill>
            <a:srgbClr val="996220"/>
          </a:solidFill>
          <a:ln/>
        </p:spPr>
      </p:sp>
      <p:sp>
        <p:nvSpPr>
          <p:cNvPr id="17" name="Text 15"/>
          <p:cNvSpPr/>
          <p:nvPr/>
        </p:nvSpPr>
        <p:spPr>
          <a:xfrm>
            <a:off x="4389120" y="237744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DOING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389120" y="30358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Active Discussion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389120" y="3383280"/>
            <a:ext cx="3657600" cy="23774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572000" y="3520440"/>
            <a:ext cx="3291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topic at a time moves here. The timer runs. The group discusses. The Roman vote decides what comes next.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0" y="39319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0" y="43891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0" y="48463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0" y="3520440"/>
            <a:ext cx="3291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topic at a time moves here. The timer runs. The group discusses. The Roman vote decides what comes next.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321040" y="2377440"/>
            <a:ext cx="3657600" cy="640080"/>
          </a:xfrm>
          <a:prstGeom prst="rect">
            <a:avLst/>
          </a:prstGeom>
          <a:solidFill>
            <a:srgbClr val="1A5C2A"/>
          </a:solidFill>
          <a:ln/>
        </p:spPr>
      </p:sp>
      <p:sp>
        <p:nvSpPr>
          <p:cNvPr id="26" name="Text 24"/>
          <p:cNvSpPr/>
          <p:nvPr/>
        </p:nvSpPr>
        <p:spPr>
          <a:xfrm>
            <a:off x="8321040" y="237744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DONE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321040" y="30358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Covered Topics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321040" y="3383280"/>
            <a:ext cx="3657600" cy="23774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503920" y="3520440"/>
            <a:ext cx="3291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Topics move here when time is up or the group votes to move on. Action items and decisions captured here.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503920" y="39319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503920" y="43891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503920" y="4846320"/>
            <a:ext cx="3291840" cy="320040"/>
          </a:xfrm>
          <a:prstGeom prst="rect">
            <a:avLst/>
          </a:prstGeom>
          <a:solidFill>
            <a:srgbClr val="FFFDE7"/>
          </a:solidFill>
          <a:ln w="6350">
            <a:solidFill>
              <a:srgbClr val="E8D44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03920" y="3520440"/>
            <a:ext cx="3291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Topics move here when time is up or the group votes to move on. Action items and decisions captured here.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57200" y="594360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an optional  ACTIONS  column to capture follow-up items and owners during the session.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SESSION FLOW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Lean Coffee Works: 5 Steps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920240"/>
            <a:ext cx="2148840" cy="41148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261872" y="1719072"/>
            <a:ext cx="530352" cy="53035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8" name="Text 6"/>
          <p:cNvSpPr/>
          <p:nvPr/>
        </p:nvSpPr>
        <p:spPr>
          <a:xfrm>
            <a:off x="1261872" y="17190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2377440"/>
            <a:ext cx="1417320" cy="29260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3774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min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94360" y="278892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&amp; Introduce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94360" y="3566160"/>
            <a:ext cx="1874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participants, explain the format, point to the kanban board.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61488" y="1920240"/>
            <a:ext cx="2148840" cy="41148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66160" y="1719072"/>
            <a:ext cx="530352" cy="53035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5" name="Text 13"/>
          <p:cNvSpPr/>
          <p:nvPr/>
        </p:nvSpPr>
        <p:spPr>
          <a:xfrm>
            <a:off x="3566160" y="17190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127248" y="2377440"/>
            <a:ext cx="1417320" cy="29260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7" name="Text 15"/>
          <p:cNvSpPr/>
          <p:nvPr/>
        </p:nvSpPr>
        <p:spPr>
          <a:xfrm>
            <a:off x="3127248" y="23774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min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898648" y="278892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Generate Topics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898648" y="3566160"/>
            <a:ext cx="1874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person writes topics on sticky notes — one topic per note.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065776" y="1920240"/>
            <a:ext cx="2148840" cy="41148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870448" y="1719072"/>
            <a:ext cx="530352" cy="53035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2" name="Text 20"/>
          <p:cNvSpPr/>
          <p:nvPr/>
        </p:nvSpPr>
        <p:spPr>
          <a:xfrm>
            <a:off x="5870448" y="17190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5431536" y="2377440"/>
            <a:ext cx="1417320" cy="29260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4" name="Text 22"/>
          <p:cNvSpPr/>
          <p:nvPr/>
        </p:nvSpPr>
        <p:spPr>
          <a:xfrm>
            <a:off x="5431536" y="23774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3–5 min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202936" y="278892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Brief Introductions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202936" y="3566160"/>
            <a:ext cx="1874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20–30 seconds per topic. Context only — no discussion yet.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7370064" y="1920240"/>
            <a:ext cx="2148840" cy="41148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8174736" y="1719072"/>
            <a:ext cx="530352" cy="53035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9" name="Text 27"/>
          <p:cNvSpPr/>
          <p:nvPr/>
        </p:nvSpPr>
        <p:spPr>
          <a:xfrm>
            <a:off x="8174736" y="17190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7735824" y="2377440"/>
            <a:ext cx="1417320" cy="29260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31" name="Text 29"/>
          <p:cNvSpPr/>
          <p:nvPr/>
        </p:nvSpPr>
        <p:spPr>
          <a:xfrm>
            <a:off x="7735824" y="23774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min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507224" y="278892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Dot Voting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507224" y="3566160"/>
            <a:ext cx="1874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 votes per person. Rank the To-Do column by vote count.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9674352" y="1920240"/>
            <a:ext cx="2148840" cy="41148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10479024" y="1719072"/>
            <a:ext cx="530352" cy="53035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36" name="Text 34"/>
          <p:cNvSpPr/>
          <p:nvPr/>
        </p:nvSpPr>
        <p:spPr>
          <a:xfrm>
            <a:off x="10479024" y="17190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10040112" y="2377440"/>
            <a:ext cx="1417320" cy="29260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38" name="Text 36"/>
          <p:cNvSpPr/>
          <p:nvPr/>
        </p:nvSpPr>
        <p:spPr>
          <a:xfrm>
            <a:off x="10040112" y="23774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40–50 min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9811512" y="278892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 &amp; Wrap Up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9811512" y="3566160"/>
            <a:ext cx="1874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Time-boxed rounds with Roman vote. Capture actions at the end.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STEPS 1 &amp; 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the Session &amp; Generate Topics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691640"/>
            <a:ext cx="5394960" cy="44805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691640"/>
            <a:ext cx="5394960" cy="4572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6916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 — Open &amp; Introduce  (5 min)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267712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2212848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participants and briefly explain how Lean Coffee works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017520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2962656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to the kanban board: To-Do holds proposed topics, Doing holds the active discussion, Done holds what the group has covered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3767328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712464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expectations: all topics welcome, Facilitator stays process-neutral, the group decides what gets discussed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517136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462272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 the session length and approximate number of topics the group will cover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309360" y="1691640"/>
            <a:ext cx="5394960" cy="44805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09360" y="1691640"/>
            <a:ext cx="5394960" cy="457200"/>
          </a:xfrm>
          <a:prstGeom prst="rect">
            <a:avLst/>
          </a:prstGeom>
          <a:solidFill>
            <a:srgbClr val="996220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0" y="16916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 — Generate Topics  (5 min)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92240" y="2267712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1" name="Text 19"/>
          <p:cNvSpPr/>
          <p:nvPr/>
        </p:nvSpPr>
        <p:spPr>
          <a:xfrm>
            <a:off x="6720840" y="2212848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participant writes topics on sticky notes — one topic per note, kept concise for readability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92240" y="3017520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3" name="Text 21"/>
          <p:cNvSpPr/>
          <p:nvPr/>
        </p:nvSpPr>
        <p:spPr>
          <a:xfrm>
            <a:off x="6720840" y="2962656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topics go directly to the To-Do column; no filtering or judgment at this stage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92240" y="3767328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5" name="Text 23"/>
          <p:cNvSpPr/>
          <p:nvPr/>
        </p:nvSpPr>
        <p:spPr>
          <a:xfrm>
            <a:off x="6720840" y="3712464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 broad thinking: open questions, challenges, decisions that need input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492240" y="4517136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7" name="Text 25"/>
          <p:cNvSpPr/>
          <p:nvPr/>
        </p:nvSpPr>
        <p:spPr>
          <a:xfrm>
            <a:off x="6720840" y="4462272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tip: set a visible timer in the shared board so everyone knows when generation ends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STEPS 3 &amp; 4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Introductions &amp; Dot Voting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691640"/>
            <a:ext cx="5394960" cy="44805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691640"/>
            <a:ext cx="5394960" cy="4572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6916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 — Brief Introductions  (3–5 min)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267712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2212848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participant takes 20–30 seconds to introduce their topic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017520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2962656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or two sentences only: what the topic is and why it matters right now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3767328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712464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discussion at this stage — just enough context to vote meaningfully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517136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462272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Gently redirect any topic introduction that turns into a full discussion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309360" y="1691640"/>
            <a:ext cx="5394960" cy="44805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09360" y="1691640"/>
            <a:ext cx="5394960" cy="457200"/>
          </a:xfrm>
          <a:prstGeom prst="rect">
            <a:avLst/>
          </a:prstGeom>
          <a:solidFill>
            <a:srgbClr val="996220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0" y="16916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4 — Dot Voting  (3 min)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92240" y="2267712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1" name="Text 19"/>
          <p:cNvSpPr/>
          <p:nvPr/>
        </p:nvSpPr>
        <p:spPr>
          <a:xfrm>
            <a:off x="6720840" y="2212848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2–3 dot votes per participant (sticky dots, markers, or virtual vote icons)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92240" y="3017520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3" name="Text 21"/>
          <p:cNvSpPr/>
          <p:nvPr/>
        </p:nvSpPr>
        <p:spPr>
          <a:xfrm>
            <a:off x="6720840" y="2962656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 may concentrate all votes on one topic or spread them — both are valid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92240" y="3767328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5" name="Text 23"/>
          <p:cNvSpPr/>
          <p:nvPr/>
        </p:nvSpPr>
        <p:spPr>
          <a:xfrm>
            <a:off x="6720840" y="3712464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votes and rank the To-Do column from highest to lowest vote count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492240" y="4517136"/>
            <a:ext cx="109728" cy="10972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7" name="Text 25"/>
          <p:cNvSpPr/>
          <p:nvPr/>
        </p:nvSpPr>
        <p:spPr>
          <a:xfrm>
            <a:off x="6720840" y="4462272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ties with: alphabetical order, coin flip, or facilitator's call — decide in advance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Time-Boxed Discussion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691640"/>
            <a:ext cx="3474720" cy="448056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011680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dirty="0">
                <a:solidFill>
                  <a:srgbClr val="000000"/>
                </a:solidFill>
              </a:rPr>
              <a:t>⏱</a:t>
            </a:r>
            <a:endParaRPr lang="en-US" sz="6000" dirty="0"/>
          </a:p>
        </p:txBody>
      </p:sp>
      <p:sp>
        <p:nvSpPr>
          <p:cNvPr id="8" name="Text 6"/>
          <p:cNvSpPr/>
          <p:nvPr/>
        </p:nvSpPr>
        <p:spPr>
          <a:xfrm>
            <a:off x="457200" y="32004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6C8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5–7 MIN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37490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topic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25196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MIN extension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Roman vote says continue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06240" y="1691640"/>
            <a:ext cx="7498080" cy="44805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389120" y="182880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Roman Vote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389120" y="233172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timer expires, every participant signals: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206240" y="2834640"/>
            <a:ext cx="7132320" cy="868680"/>
          </a:xfrm>
          <a:prstGeom prst="rect">
            <a:avLst/>
          </a:prstGeom>
          <a:solidFill>
            <a:srgbClr val="F9FAFB"/>
          </a:solidFill>
          <a:ln w="6350">
            <a:solidFill>
              <a:srgbClr val="E0E4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43400" y="292608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👍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983480" y="2926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Thumbs Up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983480" y="3310128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 — reset timer for 3 more minutes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206240" y="3840480"/>
            <a:ext cx="7132320" cy="868680"/>
          </a:xfrm>
          <a:prstGeom prst="rect">
            <a:avLst/>
          </a:prstGeom>
          <a:solidFill>
            <a:srgbClr val="F9FAFB"/>
          </a:solidFill>
          <a:ln w="6350">
            <a:solidFill>
              <a:srgbClr val="E0E4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43400" y="393192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👉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4983480" y="39319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Thumbs Sideways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983480" y="4315968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 — follows the majority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206240" y="4846320"/>
            <a:ext cx="7132320" cy="868680"/>
          </a:xfrm>
          <a:prstGeom prst="rect">
            <a:avLst/>
          </a:prstGeom>
          <a:solidFill>
            <a:srgbClr val="F9FAFB"/>
          </a:solidFill>
          <a:ln w="6350">
            <a:solidFill>
              <a:srgbClr val="E0E4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43400" y="493776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👎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4983480" y="49377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Thumbs Down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983480" y="5321808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on — pull next topic from To-Do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CLOSING THE SESSION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Wrap-Up &amp; Action Capture  (10 min)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83080"/>
            <a:ext cx="539496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240280"/>
            <a:ext cx="347472" cy="34747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2402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43000" y="1947672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Done column together and surface any outstanding action items from the discussions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539496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" y="3657600"/>
            <a:ext cx="347472" cy="34747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6576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43000" y="3364992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a clear owner and due date to every action — unowned actions rarely get completed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4617720"/>
            <a:ext cx="539496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" y="5074920"/>
            <a:ext cx="347472" cy="34747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5074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4782312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In-person: photograph the board before anyone dismantles it. Virtual: export or screenshot and save to a shared location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309360" y="1783080"/>
            <a:ext cx="539496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92240" y="2240280"/>
            <a:ext cx="347472" cy="34747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22402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995160" y="1947672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any topics in To-Do that were not reached — carry them forward to the next session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309360" y="3200400"/>
            <a:ext cx="539496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492240" y="3657600"/>
            <a:ext cx="347472" cy="34747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4" name="Text 22"/>
          <p:cNvSpPr/>
          <p:nvPr/>
        </p:nvSpPr>
        <p:spPr>
          <a:xfrm>
            <a:off x="6492240" y="36576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995160" y="3364992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the next session date if this is a recurring group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309360" y="4617720"/>
            <a:ext cx="539496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492240" y="5074920"/>
            <a:ext cx="347472" cy="347472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8" name="Text 26"/>
          <p:cNvSpPr/>
          <p:nvPr/>
        </p:nvSpPr>
        <p:spPr>
          <a:xfrm>
            <a:off x="6492240" y="5074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995160" y="4782312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a follow-up summary within 24 hours: topics covered, key decisions, and action items with owners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62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FACILITATOR GUIDANCE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Anti-Patterns to Avoid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097280" cy="54864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format works when the Facilitator stays strictly process-neutral. Watch for these common failure modes: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286000"/>
            <a:ext cx="5394960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2286000"/>
            <a:ext cx="64008" cy="1188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37744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Voice Dominating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2788920"/>
            <a:ext cx="4937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Redirect actively: "Let's hear from someone who hasn't weighed in yet."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611880"/>
            <a:ext cx="5394960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3611880"/>
            <a:ext cx="64008" cy="1188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370332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Skipping the Timer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85800" y="4114800"/>
            <a:ext cx="4937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time-boxing, one topic consumes the session. Enforce the Roman vote every time.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4937760"/>
            <a:ext cx="5394960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4937760"/>
            <a:ext cx="64008" cy="1188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502920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Facilitator Advocating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85800" y="5440680"/>
            <a:ext cx="4937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process-neutral. If you have a topic, write it on a sticky and participate as an equal.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309360" y="2286000"/>
            <a:ext cx="5394960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309360" y="2286000"/>
            <a:ext cx="64008" cy="1188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237744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Pre-Loading the Agenda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37960" y="2788920"/>
            <a:ext cx="4937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agenda doesn't exist until the group votes. Never hint at "important" topics beforehand.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309360" y="3611880"/>
            <a:ext cx="5394960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309360" y="3611880"/>
            <a:ext cx="64008" cy="1188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5" name="Text 23"/>
          <p:cNvSpPr/>
          <p:nvPr/>
        </p:nvSpPr>
        <p:spPr>
          <a:xfrm>
            <a:off x="6537960" y="370332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Dropping Action Capture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537960" y="4114800"/>
            <a:ext cx="4937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Scribe or wrap-up, insights evaporate within hours of the session ending.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309360" y="4937760"/>
            <a:ext cx="5394960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5D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309360" y="4937760"/>
            <a:ext cx="64008" cy="1188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9" name="Text 27"/>
          <p:cNvSpPr/>
          <p:nvPr/>
        </p:nvSpPr>
        <p:spPr>
          <a:xfrm>
            <a:off x="6537960" y="502920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Topic Introductions Becoming Discussions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537960" y="5440680"/>
            <a:ext cx="4937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Gently cut off introductions that run past 30 seconds — discussion comes after voting.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5760" y="65379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0D28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STEPHENS INSIGHT GROUP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9144000" y="6537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2026-08-18T13:48:00Z</dcterms:created>
  <dcterms:modified xsi:type="dcterms:W3CDTF">2026-08-18T13:48:00Z</dcterms:modified>
</cp:coreProperties>
</file>