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65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777240" y="2331720"/>
            <a:ext cx="9601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Story Pointing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822960" y="35204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Presentation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16052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the team a shared, repeatable way to size backlog items before they commit to a sprint.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82296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78308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78308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274320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370332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0332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466344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66344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562356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2356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2200" dirty="0"/>
          </a:p>
        </p:txBody>
      </p:sp>
      <p:sp>
        <p:nvSpPr>
          <p:cNvPr id="19" name="Shape 17"/>
          <p:cNvSpPr/>
          <p:nvPr/>
        </p:nvSpPr>
        <p:spPr>
          <a:xfrm>
            <a:off x="6583680" y="521208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1A3A63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0" y="5212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21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22960" y="6309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FOLLOW-UP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Happens After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240280"/>
            <a:ext cx="3429000" cy="548640"/>
          </a:xfrm>
          <a:prstGeom prst="roundRect">
            <a:avLst>
              <a:gd name="adj" fmla="val 20000"/>
            </a:avLst>
          </a:prstGeom>
          <a:solidFill>
            <a:srgbClr val="0D2849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24028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Pointed Backlog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297680" y="2240280"/>
            <a:ext cx="3429000" cy="548640"/>
          </a:xfrm>
          <a:prstGeom prst="roundRect">
            <a:avLst>
              <a:gd name="adj" fmla="val 20000"/>
            </a:avLst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4434840" y="224028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Reference Story Set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955280" y="2240280"/>
            <a:ext cx="3429000" cy="548640"/>
          </a:xfrm>
          <a:prstGeom prst="roundRect">
            <a:avLst>
              <a:gd name="adj" fmla="val 20000"/>
            </a:avLst>
          </a:prstGeom>
          <a:solidFill>
            <a:srgbClr val="0D2849"/>
          </a:solidFill>
          <a:ln/>
        </p:spPr>
      </p:sp>
      <p:sp>
        <p:nvSpPr>
          <p:cNvPr id="10" name="Text 8"/>
          <p:cNvSpPr/>
          <p:nvPr/>
        </p:nvSpPr>
        <p:spPr>
          <a:xfrm>
            <a:off x="8092440" y="224028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Flagged Outlier Stories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0080" y="2971800"/>
            <a:ext cx="3429000" cy="548640"/>
          </a:xfrm>
          <a:prstGeom prst="roundRect">
            <a:avLst>
              <a:gd name="adj" fmla="val 20000"/>
            </a:avLst>
          </a:prstGeom>
          <a:solidFill>
            <a:srgbClr val="0D2849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9718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Velocity Baseline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297680" y="2971800"/>
            <a:ext cx="3429000" cy="548640"/>
          </a:xfrm>
          <a:prstGeom prst="roundRect">
            <a:avLst>
              <a:gd name="adj" fmla="val 20000"/>
            </a:avLst>
          </a:prstGeom>
          <a:solidFill>
            <a:srgbClr val="0D2849"/>
          </a:solidFill>
          <a:ln/>
        </p:spPr>
      </p:sp>
      <p:sp>
        <p:nvSpPr>
          <p:cNvPr id="14" name="Text 12"/>
          <p:cNvSpPr/>
          <p:nvPr/>
        </p:nvSpPr>
        <p:spPr>
          <a:xfrm>
            <a:off x="4434840" y="2971800"/>
            <a:ext cx="3154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Capacity Forecast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0080" y="3794760"/>
            <a:ext cx="10058400" cy="0"/>
          </a:xfrm>
          <a:prstGeom prst="line">
            <a:avLst/>
          </a:prstGeom>
          <a:noFill/>
          <a:ln w="12700">
            <a:solidFill>
              <a:srgbClr val="CBD1D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40233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Next Steps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40080" y="4535424"/>
            <a:ext cx="109728" cy="109728"/>
          </a:xfrm>
          <a:prstGeom prst="ellipse">
            <a:avLst/>
          </a:prstGeom>
          <a:solidFill>
            <a:srgbClr val="996220"/>
          </a:solidFill>
          <a:ln/>
        </p:spPr>
      </p:sp>
      <p:sp>
        <p:nvSpPr>
          <p:cNvPr id="18" name="Text 16"/>
          <p:cNvSpPr/>
          <p:nvPr/>
        </p:nvSpPr>
        <p:spPr>
          <a:xfrm>
            <a:off x="914400" y="448056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point values against completed work each sprint to build a real velocity trend.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40080" y="5038344"/>
            <a:ext cx="109728" cy="109728"/>
          </a:xfrm>
          <a:prstGeom prst="ellipse">
            <a:avLst/>
          </a:prstGeom>
          <a:solidFill>
            <a:srgbClr val="996220"/>
          </a:solidFill>
          <a:ln/>
        </p:spPr>
      </p:sp>
      <p:sp>
        <p:nvSpPr>
          <p:cNvPr id="20" name="Text 18"/>
          <p:cNvSpPr/>
          <p:nvPr/>
        </p:nvSpPr>
        <p:spPr>
          <a:xfrm>
            <a:off x="914400" y="498348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reference stories every few sprints as the team's understanding of size matures.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40080" y="5541264"/>
            <a:ext cx="109728" cy="109728"/>
          </a:xfrm>
          <a:prstGeom prst="ellipse">
            <a:avLst/>
          </a:prstGeom>
          <a:solidFill>
            <a:srgbClr val="996220"/>
          </a:solidFill>
          <a:ln/>
        </p:spPr>
      </p:sp>
      <p:sp>
        <p:nvSpPr>
          <p:cNvPr id="22" name="Text 20"/>
          <p:cNvSpPr/>
          <p:nvPr/>
        </p:nvSpPr>
        <p:spPr>
          <a:xfrm>
            <a:off x="914400" y="5486400"/>
            <a:ext cx="9692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the pointed backlog with dependent teams before PI Planning.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3317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Point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306324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Backlog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822960" y="397764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your point scale, your reference stories, and this deck. The rest is one story at a time.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5074920"/>
            <a:ext cx="2743200" cy="0"/>
          </a:xfrm>
          <a:prstGeom prst="line">
            <a:avLst/>
          </a:prstGeom>
          <a:noFill/>
          <a:ln w="25400">
            <a:solidFill>
              <a:srgbClr val="F6C88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52578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55595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stephensinsightgroup.com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THE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Story Pointing?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52120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is the practice of assigning a relative, unit-less number, a story point, to each backlog item so the team can compare size and effort without estimating in hours. </a:t>
            </a:r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teams draw values from a Fibonacci-based sequence because the widening gaps between numbers force a clear choice between neighboring sizes.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263640" y="1783080"/>
            <a:ext cx="5257800" cy="4160520"/>
          </a:xfrm>
          <a:prstGeom prst="roundRect">
            <a:avLst>
              <a:gd name="adj" fmla="val 1758"/>
            </a:avLst>
          </a:prstGeom>
          <a:solidFill>
            <a:srgbClr val="0D2849"/>
          </a:solidFill>
          <a:ln/>
        </p:spPr>
      </p:sp>
      <p:sp>
        <p:nvSpPr>
          <p:cNvPr id="6" name="Text 4"/>
          <p:cNvSpPr/>
          <p:nvPr/>
        </p:nvSpPr>
        <p:spPr>
          <a:xfrm>
            <a:off x="6629400" y="20116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POINT SCALE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629400" y="2514600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0" y="251460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Trivial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629400" y="2980944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0" y="2980944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629400" y="3447288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15200" y="3447288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Straightforward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629400" y="3913632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15200" y="3913632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629400" y="4379976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315200" y="4379976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29400" y="4846320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315200" y="484632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629400" y="5312664"/>
            <a:ext cx="548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21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315200" y="5312664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Breakdown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THE CONCEPT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Points Instead of Hours?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3429000" cy="379476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1">
                <a:alpha val="2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4028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240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14400" y="306324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Language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3703320"/>
            <a:ext cx="2880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common, relative scale replaces individual guesses about hours, so the team compares size against size.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89120" y="1920240"/>
            <a:ext cx="3429000" cy="379476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1">
                <a:alpha val="25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09160" y="224028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1" name="Text 9"/>
          <p:cNvSpPr/>
          <p:nvPr/>
        </p:nvSpPr>
        <p:spPr>
          <a:xfrm>
            <a:off x="4709160" y="2240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4663440" y="306324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Planning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63440" y="3703320"/>
            <a:ext cx="2880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calibrated scale and a small set of reference stories let a team size a full backlog in one sitting.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138160" y="1920240"/>
            <a:ext cx="3429000" cy="3794760"/>
          </a:xfrm>
          <a:prstGeom prst="roundRect">
            <a:avLst>
              <a:gd name="adj" fmla="val 1600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1">
                <a:alpha val="2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458200" y="2240280"/>
            <a:ext cx="640080" cy="64008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6" name="Text 14"/>
          <p:cNvSpPr/>
          <p:nvPr/>
        </p:nvSpPr>
        <p:spPr>
          <a:xfrm>
            <a:off x="8458200" y="22402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412480" y="3063240"/>
            <a:ext cx="2880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Exposes Uncertainty Early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412480" y="3703320"/>
            <a:ext cx="2880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wide spread of votes on one story is a signal, not a nuisance, it flags a story that needs more discovery.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APPLICATION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and How to Apply It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7F3EC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205740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Planning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496312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the candidate stories a Product Owner has brought forward.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172200" y="187452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7F3EC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205740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 Refinement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492240" y="2496312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through upcoming stories so nothing arrives at planning unsized.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7F3EC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406908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Team Calibration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4507992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a shared point scale from scratch using agreed reference stories.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172200" y="388620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7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6492240" y="4069080"/>
            <a:ext cx="4617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Cross-Team Alignment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492240" y="4507992"/>
            <a:ext cx="4617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point scales across teams ahead of PI Planning.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APPLICATION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in the Room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07568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/ Scrum Master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the session, keeps the vote moving, and calls attention to divergence.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172200" y="187452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07568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Owner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46520" y="256032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Presents each story and answers scope questions. Does not vote.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388620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408736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Team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457200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Estimates as the people who will build the work. Votes independently.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172200" y="3886200"/>
            <a:ext cx="5166360" cy="1691640"/>
          </a:xfrm>
          <a:prstGeom prst="roundRect">
            <a:avLst>
              <a:gd name="adj" fmla="val 3243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87368"/>
            <a:ext cx="4617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Lead / Architect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46520" y="4572000"/>
            <a:ext cx="4617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Flags technical risk so the estimate reflects real complexity.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PREPARATION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We Start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166360" cy="3566160"/>
          </a:xfrm>
          <a:prstGeom prst="roundRect">
            <a:avLst>
              <a:gd name="adj" fmla="val 1538"/>
            </a:avLst>
          </a:prstGeom>
          <a:solidFill>
            <a:srgbClr val="0D2849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60120" y="3063240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Groomed Backlog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3657600"/>
            <a:ext cx="4526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 stories are written, have acceptance criteria, and are small enough to size in one sitting.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166360" cy="3566160"/>
          </a:xfrm>
          <a:prstGeom prst="roundRect">
            <a:avLst>
              <a:gd name="adj" fmla="val 1538"/>
            </a:avLst>
          </a:prstGeom>
          <a:solidFill>
            <a:srgbClr val="0D2849"/>
          </a:solidFill>
          <a:ln/>
        </p:spPr>
      </p:sp>
      <p:sp>
        <p:nvSpPr>
          <p:cNvPr id="9" name="Text 7"/>
          <p:cNvSpPr/>
          <p:nvPr/>
        </p:nvSpPr>
        <p:spPr>
          <a:xfrm>
            <a:off x="6492240" y="214884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6492240" y="3063240"/>
            <a:ext cx="4526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Scale and Reference Stories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92240" y="3657600"/>
            <a:ext cx="4526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has already agreed which scale to use and has two or three completed stories mapped to specific point values.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3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FACILITATION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Session Runs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00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325880" y="165506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508760" y="165506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Introduction: what is story pointing and today's goal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0080" y="237744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2377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325880" y="243230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08760" y="243230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the point scale and walk through reference stories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315468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1546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325880" y="320954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508760" y="320954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one: present a story, vote independently, reveal together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40080" y="393192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9319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325880" y="398678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08760" y="398678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outliers and re-vote once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640080" y="470916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47091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1325880" y="476402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508760" y="476402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across the backlog, flagging anything that can't converge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640080" y="5486400"/>
            <a:ext cx="502920" cy="502920"/>
          </a:xfrm>
          <a:prstGeom prst="ellipse">
            <a:avLst/>
          </a:prstGeom>
          <a:solidFill>
            <a:srgbClr val="0D2849"/>
          </a:solidFill>
          <a:ln/>
        </p:spPr>
      </p:sp>
      <p:sp>
        <p:nvSpPr>
          <p:cNvPr id="25" name="Text 23"/>
          <p:cNvSpPr/>
          <p:nvPr/>
        </p:nvSpPr>
        <p:spPr>
          <a:xfrm>
            <a:off x="640080" y="54864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1325880" y="5541264"/>
            <a:ext cx="9601200" cy="393192"/>
          </a:xfrm>
          <a:prstGeom prst="rect">
            <a:avLst/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508760" y="5541264"/>
            <a:ext cx="923544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every point value and close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FACILITATION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Facilitation Ground Rules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12080" cy="1691640"/>
          </a:xfrm>
          <a:prstGeom prst="roundRect">
            <a:avLst>
              <a:gd name="adj" fmla="val 3243"/>
            </a:avLst>
          </a:prstGeom>
          <a:solidFill>
            <a:srgbClr val="1A3A63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130552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Vote independently, reveal together.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914400" y="2624328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let the first number spoken anchor everyone who votes after it.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172200" y="1965960"/>
            <a:ext cx="5212080" cy="1691640"/>
          </a:xfrm>
          <a:prstGeom prst="roundRect">
            <a:avLst>
              <a:gd name="adj" fmla="val 3243"/>
            </a:avLst>
          </a:prstGeom>
          <a:solidFill>
            <a:srgbClr val="1A3A63"/>
          </a:solidFill>
          <a:ln/>
        </p:spPr>
      </p:sp>
      <p:sp>
        <p:nvSpPr>
          <p:cNvPr id="8" name="Text 6"/>
          <p:cNvSpPr/>
          <p:nvPr/>
        </p:nvSpPr>
        <p:spPr>
          <a:xfrm>
            <a:off x="6446520" y="2130552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outliers before re-voting.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446520" y="2624328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and low voters explain their reasoning first, not to justify a compromise number.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" y="3931920"/>
            <a:ext cx="5212080" cy="1691640"/>
          </a:xfrm>
          <a:prstGeom prst="roundRect">
            <a:avLst>
              <a:gd name="adj" fmla="val 3243"/>
            </a:avLst>
          </a:prstGeom>
          <a:solidFill>
            <a:srgbClr val="1A3A63"/>
          </a:solidFill>
          <a:ln/>
        </p:spPr>
      </p:sp>
      <p:sp>
        <p:nvSpPr>
          <p:cNvPr id="11" name="Text 9"/>
          <p:cNvSpPr/>
          <p:nvPr/>
        </p:nvSpPr>
        <p:spPr>
          <a:xfrm>
            <a:off x="914400" y="4096512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are relative, not hours.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14400" y="4590288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 the urge to convert a story point into a fixed number of hours.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72200" y="3931920"/>
            <a:ext cx="5212080" cy="1691640"/>
          </a:xfrm>
          <a:prstGeom prst="roundRect">
            <a:avLst>
              <a:gd name="adj" fmla="val 3243"/>
            </a:avLst>
          </a:prstGeom>
          <a:solidFill>
            <a:srgbClr val="1A3A63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4096512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Re-estimate before commitment only.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446520" y="4590288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a sprint starts, the point value is locked.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FACILITATION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Anti-Patterns to Avoid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058400" cy="777240"/>
          </a:xfrm>
          <a:prstGeom prst="rect">
            <a:avLst/>
          </a:prstGeom>
          <a:solidFill>
            <a:srgbClr val="FB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920240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192024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Converting story points directly into hours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10058400" cy="777240"/>
          </a:xfrm>
          <a:prstGeom prst="rect">
            <a:avLst/>
          </a:prstGeom>
          <a:solidFill>
            <a:srgbClr val="FB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880360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1600" y="288036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Revealing votes one at a time instead of simultaneously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3840480"/>
            <a:ext cx="10058400" cy="777240"/>
          </a:xfrm>
          <a:prstGeom prst="rect">
            <a:avLst/>
          </a:prstGeom>
          <a:solidFill>
            <a:srgbClr val="FB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3840480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384048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Re-estimating a story mid-sprint because it turned out harder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4800600"/>
            <a:ext cx="10058400" cy="777240"/>
          </a:xfrm>
          <a:prstGeom prst="rect">
            <a:avLst/>
          </a:prstGeom>
          <a:solidFill>
            <a:srgbClr val="FB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800600"/>
            <a:ext cx="457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71600" y="4800600"/>
            <a:ext cx="9144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Letting the most senior or loudest voice explain their vote first every round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76895" y="64739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Story Pointing Facilitator Guide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2026-08-12T13:57:20Z</dcterms:created>
  <dcterms:modified xsi:type="dcterms:W3CDTF">2026-08-12T13:57:20Z</dcterms:modified>
</cp:coreProperties>
</file>