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team-charter/logo-full-revers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57200"/>
            <a:ext cx="2194560" cy="43891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23317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GUIDE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2697480"/>
            <a:ext cx="10515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Charter</a:t>
            </a:r>
            <a:endParaRPr lang="en-US" sz="5400" dirty="0"/>
          </a:p>
        </p:txBody>
      </p:sp>
      <p:sp>
        <p:nvSpPr>
          <p:cNvPr id="5" name="Text 2"/>
          <p:cNvSpPr/>
          <p:nvPr/>
        </p:nvSpPr>
        <p:spPr>
          <a:xfrm>
            <a:off x="548640" y="3794760"/>
            <a:ext cx="8686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facilitator's guide to helping a new or reorganizing team put its purpose, roles, and working norms in writing.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48640" y="4846320"/>
            <a:ext cx="4206240" cy="18288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6217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FB3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  |  Facilitator Presentation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/  WHY THIS MATTERS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789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charter is how a team decides how it works, on purpose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team already operates by some set of norms. Without a charter, those norms are unwritten, inconsistent, and discovered the hard way, usually during a conflict.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606040"/>
            <a:ext cx="3429000" cy="3291840"/>
          </a:xfrm>
          <a:prstGeom prst="rect">
            <a:avLst/>
          </a:prstGeom>
          <a:solidFill>
            <a:srgbClr val="F7F5F1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292608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F6C882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9260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611880"/>
            <a:ext cx="2880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Time to Trust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4206240"/>
            <a:ext cx="28803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that align on norms and decision rights before day one spend far less time in the storming phase new teams default to.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297680" y="2606040"/>
            <a:ext cx="3429000" cy="3291840"/>
          </a:xfrm>
          <a:prstGeom prst="rect">
            <a:avLst/>
          </a:prstGeom>
          <a:solidFill>
            <a:srgbClr val="F7F5F1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0" y="292608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F6C882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0" y="29260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572000" y="3611880"/>
            <a:ext cx="2880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Fewer Escalations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572000" y="4206240"/>
            <a:ext cx="28803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documented escalation path gives ambiguous situations a name and an owner before they become an executive fire drill.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046720" y="2606040"/>
            <a:ext cx="3429000" cy="3291840"/>
          </a:xfrm>
          <a:prstGeom prst="rect">
            <a:avLst/>
          </a:prstGeom>
          <a:solidFill>
            <a:srgbClr val="F7F5F1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21040" y="292608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F6C882"/>
          </a:solidFill>
          <a:ln/>
        </p:spPr>
      </p:sp>
      <p:sp>
        <p:nvSpPr>
          <p:cNvPr id="17" name="Text 15"/>
          <p:cNvSpPr/>
          <p:nvPr/>
        </p:nvSpPr>
        <p:spPr>
          <a:xfrm>
            <a:off x="8321040" y="29260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21040" y="3611880"/>
            <a:ext cx="2880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Visibility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21040" y="4206240"/>
            <a:ext cx="28803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Sponsors and the PMO get a dated record of what the team committed to and which value stream or ART it supports.</a:t>
            </a:r>
            <a:endParaRPr lang="en-US" sz="1200" dirty="0"/>
          </a:p>
        </p:txBody>
      </p:sp>
      <p:pic>
        <p:nvPicPr>
          <p:cNvPr id="20" name="Image 0" descr="/tmp/team-charter/bars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75720" y="6446520"/>
            <a:ext cx="320040" cy="320040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Charter Workshop Guide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/  SESSION AGENDA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steps, in order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Agreement gets harder to reach the later you leave a topic. Work top to bottom, don't skip ahead.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1078992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2267712"/>
            <a:ext cx="384048" cy="384048"/>
          </a:xfrm>
          <a:prstGeom prst="roundRect">
            <a:avLst>
              <a:gd name="adj" fmla="val 14286"/>
            </a:avLst>
          </a:prstGeom>
          <a:solidFill>
            <a:srgbClr val="F6C882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2677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417320" y="21945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 &amp; Frame the Session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692640" y="219456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48640" y="2807208"/>
            <a:ext cx="1078992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77240" y="2926080"/>
            <a:ext cx="384048" cy="384048"/>
          </a:xfrm>
          <a:prstGeom prst="roundRect">
            <a:avLst>
              <a:gd name="adj" fmla="val 14286"/>
            </a:avLst>
          </a:prstGeom>
          <a:solidFill>
            <a:srgbClr val="F6C882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926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417320" y="2852928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Purpose &amp; Mandate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9692640" y="2852928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3465576"/>
            <a:ext cx="1078992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77240" y="3584448"/>
            <a:ext cx="384048" cy="384048"/>
          </a:xfrm>
          <a:prstGeom prst="roundRect">
            <a:avLst>
              <a:gd name="adj" fmla="val 14286"/>
            </a:avLst>
          </a:prstGeom>
          <a:solidFill>
            <a:srgbClr val="F6C882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358444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417320" y="3511296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Roles &amp; Decision Rights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692640" y="3511296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48640" y="4123944"/>
            <a:ext cx="1078992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77240" y="4242816"/>
            <a:ext cx="384048" cy="384048"/>
          </a:xfrm>
          <a:prstGeom prst="roundRect">
            <a:avLst>
              <a:gd name="adj" fmla="val 14286"/>
            </a:avLst>
          </a:prstGeom>
          <a:solidFill>
            <a:srgbClr val="F6C882"/>
          </a:solidFill>
          <a:ln/>
        </p:spPr>
      </p:sp>
      <p:sp>
        <p:nvSpPr>
          <p:cNvPr id="22" name="Text 20"/>
          <p:cNvSpPr/>
          <p:nvPr/>
        </p:nvSpPr>
        <p:spPr>
          <a:xfrm>
            <a:off x="777240" y="424281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417320" y="4169664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Working Agreements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9692640" y="4169664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4782312"/>
            <a:ext cx="1078992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77240" y="4901184"/>
            <a:ext cx="384048" cy="384048"/>
          </a:xfrm>
          <a:prstGeom prst="roundRect">
            <a:avLst>
              <a:gd name="adj" fmla="val 14286"/>
            </a:avLst>
          </a:prstGeom>
          <a:solidFill>
            <a:srgbClr val="F6C882"/>
          </a:solidFill>
          <a:ln/>
        </p:spPr>
      </p:sp>
      <p:sp>
        <p:nvSpPr>
          <p:cNvPr id="27" name="Text 25"/>
          <p:cNvSpPr/>
          <p:nvPr/>
        </p:nvSpPr>
        <p:spPr>
          <a:xfrm>
            <a:off x="777240" y="490118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417320" y="4828032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the Escalation Path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9692640" y="4828032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min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548640" y="5440680"/>
            <a:ext cx="1078992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77240" y="5559552"/>
            <a:ext cx="384048" cy="384048"/>
          </a:xfrm>
          <a:prstGeom prst="roundRect">
            <a:avLst>
              <a:gd name="adj" fmla="val 14286"/>
            </a:avLst>
          </a:prstGeom>
          <a:solidFill>
            <a:srgbClr val="F6C882"/>
          </a:solidFill>
          <a:ln/>
        </p:spPr>
      </p:sp>
      <p:sp>
        <p:nvSpPr>
          <p:cNvPr id="32" name="Text 30"/>
          <p:cNvSpPr/>
          <p:nvPr/>
        </p:nvSpPr>
        <p:spPr>
          <a:xfrm>
            <a:off x="777240" y="555955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1417320" y="54864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Review, Commit &amp; Assign Ownership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9692640" y="54864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min</a:t>
            </a:r>
            <a:endParaRPr lang="en-US" sz="1200" dirty="0"/>
          </a:p>
        </p:txBody>
      </p:sp>
      <p:pic>
        <p:nvPicPr>
          <p:cNvPr id="35" name="Image 0" descr="/tmp/team-charter/bars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75720" y="6446520"/>
            <a:ext cx="320040" cy="320040"/>
          </a:xfrm>
          <a:prstGeom prst="rect">
            <a:avLst/>
          </a:prstGeom>
        </p:spPr>
      </p:pic>
      <p:sp>
        <p:nvSpPr>
          <p:cNvPr id="36" name="Text 33"/>
          <p:cNvSpPr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Charter Workshop Guide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/  FACILITATION — STEP 1 OF 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789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Purpose &amp; Mandate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6492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a 2-3 sentence statement of why this team exists and what outcome it's accountable for.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2743200"/>
            <a:ext cx="649224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 the statement to the value stream, product, or program the team supports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it as a team, out loud, on the shared screen — not pre-drafted by one person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the draft: would a new hire understand the team's purpose from this alone?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the statement verbatim in the Team Charter Template before moving on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60920" y="1600200"/>
            <a:ext cx="4251960" cy="452628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7" name="Text 5"/>
          <p:cNvSpPr/>
          <p:nvPr/>
        </p:nvSpPr>
        <p:spPr>
          <a:xfrm>
            <a:off x="7680960" y="18745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TIP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680960" y="2286000"/>
            <a:ext cx="361188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room stalls, ask: "What would stop happening tomorrow if this team didn't exist?" The answer is usually the mandate.</a:t>
            </a:r>
            <a:endParaRPr lang="en-US" sz="1400" dirty="0"/>
          </a:p>
        </p:txBody>
      </p:sp>
      <p:pic>
        <p:nvPicPr>
          <p:cNvPr id="9" name="Image 0" descr="/tmp/team-charter/bars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75720" y="6446520"/>
            <a:ext cx="320040" cy="32004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Charter Workshop Guide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/  FACILITATION — STEP 2 OF 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789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Roles &amp; Decision Rights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6492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who owns which decisions and who is only consulted, using a simple RACI-style pass rather than a full org chart.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2743200"/>
            <a:ext cx="649224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the team's 4-6 highest-stakes recurring decisions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each, name who is Accountable, who is Consulted, and who is only Informed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role gaps or overlaps out loud, don't let them stay assumed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a backup for any single point of failure on the team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60920" y="1600200"/>
            <a:ext cx="4251960" cy="452628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7" name="Text 5"/>
          <p:cNvSpPr/>
          <p:nvPr/>
        </p:nvSpPr>
        <p:spPr>
          <a:xfrm>
            <a:off x="7680960" y="18745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TIP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680960" y="2286000"/>
            <a:ext cx="361188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for a decision everyone assumes someone else owns. That's the gap most likely to surface as a missed deadline later.</a:t>
            </a:r>
            <a:endParaRPr lang="en-US" sz="1400" dirty="0"/>
          </a:p>
        </p:txBody>
      </p:sp>
      <p:pic>
        <p:nvPicPr>
          <p:cNvPr id="9" name="Image 0" descr="/tmp/team-charter/bars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75720" y="6446520"/>
            <a:ext cx="320040" cy="32004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Charter Workshop Guide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/  FACILITATION — STEP 3 OF 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789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Working Agreements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6492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 on the team's norms: meeting cadence, response-time expectations, how conflict gets raised, and how decisions get documented.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2743200"/>
            <a:ext cx="649224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Cover: meeting cadence, core hours, response-time expectations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Cover: how the team disagrees productively and how conflict gets raised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Cover: where decisions and notes get recorded so they outlive the meeting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only agreements the team will actually enforce, not aspirational ones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60920" y="1600200"/>
            <a:ext cx="4251960" cy="452628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7" name="Text 5"/>
          <p:cNvSpPr/>
          <p:nvPr/>
        </p:nvSpPr>
        <p:spPr>
          <a:xfrm>
            <a:off x="7680960" y="18745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TIP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680960" y="2286000"/>
            <a:ext cx="361188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silent nod is not agreement. If a norm gets no pushback at all, ask the group directly whether they'd actually flag a violation of it.</a:t>
            </a:r>
            <a:endParaRPr lang="en-US" sz="1400" dirty="0"/>
          </a:p>
        </p:txBody>
      </p:sp>
      <p:pic>
        <p:nvPicPr>
          <p:cNvPr id="9" name="Image 0" descr="/tmp/team-charter/bars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75720" y="6446520"/>
            <a:ext cx="320040" cy="32004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Charter Workshop Guide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/  FACILITATION — STEP 4 OF 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789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the Escalation Path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6492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 on what gets escalated, to whom, and how fast, so ambiguity has a name before it becomes a fire drill.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2743200"/>
            <a:ext cx="649224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"escalate to sponsor" triggers from "escalate to Scrum Master/RTE" triggers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a target response time for each escalation tier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the sponsor agrees with the path the team just wrote, before the room breaks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the path into the charter exactly as agreed, not as a vague fallback line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60920" y="1600200"/>
            <a:ext cx="4251960" cy="452628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7" name="Text 5"/>
          <p:cNvSpPr/>
          <p:nvPr/>
        </p:nvSpPr>
        <p:spPr>
          <a:xfrm>
            <a:off x="7680960" y="18745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TIP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680960" y="2286000"/>
            <a:ext cx="361188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sponsor isn't in the room for this step, this is the one section that must be reviewed with them before the charter is considered final.</a:t>
            </a:r>
            <a:endParaRPr lang="en-US" sz="1400" dirty="0"/>
          </a:p>
        </p:txBody>
      </p:sp>
      <p:pic>
        <p:nvPicPr>
          <p:cNvPr id="9" name="Image 0" descr="/tmp/team-charter/bars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75720" y="6446520"/>
            <a:ext cx="320040" cy="32004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Charter Workshop Guide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/  FACILITATION — STEP 5 OF 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789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Review, Commit &amp; Assign Ownership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6492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full charter back to the group, get a visible commitment, and name who keeps it current.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2743200"/>
            <a:ext cx="649224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every section back to the group, section by section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for a visible commitment: a show of hands, a signature line, an explicit yes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person who owns keeping the charter current going forward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the first re-check date before the room breaks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60920" y="1600200"/>
            <a:ext cx="4251960" cy="452628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7" name="Text 5"/>
          <p:cNvSpPr/>
          <p:nvPr/>
        </p:nvSpPr>
        <p:spPr>
          <a:xfrm>
            <a:off x="7680960" y="18745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TIP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680960" y="2286000"/>
            <a:ext cx="361188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charter with no named owner quietly stops being used within a month. This step is not optional, even when time is short.</a:t>
            </a:r>
            <a:endParaRPr lang="en-US" sz="1400" dirty="0"/>
          </a:p>
        </p:txBody>
      </p:sp>
      <p:pic>
        <p:nvPicPr>
          <p:cNvPr id="9" name="Image 0" descr="/tmp/team-charter/bars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75720" y="6446520"/>
            <a:ext cx="320040" cy="32004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Charter Workshop Guide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team-charter/logo-full-revers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11480"/>
            <a:ext cx="1828800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0515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/  AFTER THE SESSION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150876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it, don't file it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548640" y="224028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charter that lives in a slide no one reopens isn't a charter, it's a memory.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2926080"/>
            <a:ext cx="77724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SzPct val="100000"/>
              <a:buChar char="●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the signed charter where the team already looks — a pinned channel message or wiki page, not a buried folder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●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a copy with the sponsor and the PMO for the record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●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it at the team's next retrospective and ask what's already been broken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●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Re-ratify after any change to roster, scope, or reporting line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48640" y="5989320"/>
            <a:ext cx="11064240" cy="18288"/>
          </a:xfrm>
          <a:prstGeom prst="rect">
            <a:avLst/>
          </a:prstGeom>
          <a:solidFill>
            <a:srgbClr val="2A4A6E"/>
          </a:solidFill>
          <a:ln/>
        </p:spPr>
      </p:sp>
      <p:sp>
        <p:nvSpPr>
          <p:cNvPr id="8" name="Text 5"/>
          <p:cNvSpPr/>
          <p:nvPr/>
        </p:nvSpPr>
        <p:spPr>
          <a:xfrm>
            <a:off x="548640" y="6172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FB3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  |  stephensinsightgroup.com  |  info@stephensinsightgroup.com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2026-08-11T18:27:37Z</dcterms:created>
  <dcterms:modified xsi:type="dcterms:W3CDTF">2026-08-11T18:27:37Z</dcterms:modified>
</cp:coreProperties>
</file>