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2194560" cy="43891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28600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GUIDE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697480"/>
            <a:ext cx="10515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79476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facilitator's guide to helping a team visualize, limit, and improve the flow of portfolio epics from idea to value.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548640" y="4800600"/>
            <a:ext cx="4206240" cy="2286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621792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  |  Facilitator Presentation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00  /  OVERVIEW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Agenda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Topics covered in this facilitator session.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 Guide</a:t>
            </a:r>
            <a:endParaRPr lang="en-US" sz="9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2240280"/>
            <a:ext cx="320040" cy="32004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548640" y="22402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00" dirty="0"/>
          </a:p>
        </p:txBody>
      </p:sp>
      <p:sp>
        <p:nvSpPr>
          <p:cNvPr id="10" name="Text 6"/>
          <p:cNvSpPr txBox="1"/>
          <p:nvPr/>
        </p:nvSpPr>
        <p:spPr>
          <a:xfrm>
            <a:off x="960120" y="214884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Portfolio Kanban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" y="2743200"/>
            <a:ext cx="320040" cy="32004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548640" y="27432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960120" y="26517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to Use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48640" y="3246120"/>
            <a:ext cx="320040" cy="32004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548640" y="32461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2"/>
          <p:cNvSpPr txBox="1"/>
          <p:nvPr/>
        </p:nvSpPr>
        <p:spPr>
          <a:xfrm>
            <a:off x="960120" y="315468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Kanban Board &amp; Flow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548640" y="3749040"/>
            <a:ext cx="320040" cy="32004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548640" y="37490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15"/>
          <p:cNvSpPr txBox="1"/>
          <p:nvPr/>
        </p:nvSpPr>
        <p:spPr>
          <a:xfrm>
            <a:off x="960120" y="36576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WIP Limits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6263640" y="2240280"/>
            <a:ext cx="320040" cy="32004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6263640" y="224028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  <p:sp>
        <p:nvSpPr>
          <p:cNvPr id="22" name="Text 18"/>
          <p:cNvSpPr txBox="1"/>
          <p:nvPr/>
        </p:nvSpPr>
        <p:spPr>
          <a:xfrm>
            <a:off x="6675120" y="21488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Scenario</a:t>
            </a:r>
            <a:endParaRPr lang="en-US" sz="1400" dirty="0"/>
          </a:p>
        </p:txBody>
      </p:sp>
      <p:sp>
        <p:nvSpPr>
          <p:cNvPr id="23" name="Shape 19"/>
          <p:cNvSpPr/>
          <p:nvPr/>
        </p:nvSpPr>
        <p:spPr>
          <a:xfrm>
            <a:off x="6263640" y="2743200"/>
            <a:ext cx="320040" cy="32004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6263640" y="27432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100" dirty="0"/>
          </a:p>
        </p:txBody>
      </p:sp>
      <p:sp>
        <p:nvSpPr>
          <p:cNvPr id="25" name="Text 21"/>
          <p:cNvSpPr txBox="1"/>
          <p:nvPr/>
        </p:nvSpPr>
        <p:spPr>
          <a:xfrm>
            <a:off x="6675120" y="265176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Template</a:t>
            </a:r>
            <a:endParaRPr lang="en-US" sz="1400" dirty="0"/>
          </a:p>
        </p:txBody>
      </p:sp>
      <p:sp>
        <p:nvSpPr>
          <p:cNvPr id="26" name="Shape 22"/>
          <p:cNvSpPr/>
          <p:nvPr/>
        </p:nvSpPr>
        <p:spPr>
          <a:xfrm>
            <a:off x="6263640" y="3246120"/>
            <a:ext cx="320040" cy="32004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7" name="Text 23"/>
          <p:cNvSpPr txBox="1"/>
          <p:nvPr/>
        </p:nvSpPr>
        <p:spPr>
          <a:xfrm>
            <a:off x="6263640" y="32461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100" dirty="0"/>
          </a:p>
        </p:txBody>
      </p:sp>
      <p:sp>
        <p:nvSpPr>
          <p:cNvPr id="28" name="Text 24"/>
          <p:cNvSpPr txBox="1"/>
          <p:nvPr/>
        </p:nvSpPr>
        <p:spPr>
          <a:xfrm>
            <a:off x="6675120" y="315468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Kanban</a:t>
            </a:r>
            <a:endParaRPr lang="en-US" sz="1400" dirty="0"/>
          </a:p>
        </p:txBody>
      </p:sp>
      <p:sp>
        <p:nvSpPr>
          <p:cNvPr id="29" name="Shape 25"/>
          <p:cNvSpPr/>
          <p:nvPr/>
        </p:nvSpPr>
        <p:spPr>
          <a:xfrm>
            <a:off x="6263640" y="3749040"/>
            <a:ext cx="320040" cy="32004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30" name="Text 26"/>
          <p:cNvSpPr txBox="1"/>
          <p:nvPr/>
        </p:nvSpPr>
        <p:spPr>
          <a:xfrm>
            <a:off x="6263640" y="37490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6675120" y="365760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 &amp; A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/  INTRODUCTION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 to Portfolio Kanban</a:t>
            </a:r>
            <a:endParaRPr lang="en-US" sz="28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 Guide</a:t>
            </a:r>
            <a:endParaRPr lang="en-US" sz="9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1463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 noun: (kan-bahn); a visual system for managing the flow of epics from idea to value.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548640" y="205740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method used to make the flow of work visible, and to expose where it is stuck, by limiting how much can be in progress at once.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306324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 epic on the board, we track a consistent set of things: its stage, how long it has been there, and whether its stage is within its WIP limit.</a:t>
            </a:r>
            <a:endParaRPr lang="en-US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548640" y="4069080"/>
            <a:ext cx="6858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and improve flow by keeping work moving — when a stage is full, finish before starting something new.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7680960" y="1463040"/>
            <a:ext cx="3977640" cy="1508760"/>
          </a:xfrm>
          <a:prstGeom prst="roundRect">
            <a:avLst>
              <a:gd name="adj" fmla="val 3030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7680960" y="1463040"/>
            <a:ext cx="3977640" cy="347472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7680960" y="1463040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Principle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7772400" y="1847088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the flow of work visible and expose where it is stuck by limiting how much can be in progress at once.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7680960" y="3108960"/>
            <a:ext cx="3977640" cy="1508760"/>
          </a:xfrm>
          <a:prstGeom prst="roundRect">
            <a:avLst>
              <a:gd name="adj" fmla="val 3030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7680960" y="3108960"/>
            <a:ext cx="3977640" cy="347472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7" name="Text 13"/>
          <p:cNvSpPr txBox="1"/>
          <p:nvPr/>
        </p:nvSpPr>
        <p:spPr>
          <a:xfrm>
            <a:off x="7680960" y="3108960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Visualize the Work</a:t>
            </a:r>
            <a:endParaRPr lang="en-US" sz="1200" dirty="0"/>
          </a:p>
        </p:txBody>
      </p:sp>
      <p:sp>
        <p:nvSpPr>
          <p:cNvPr id="18" name="Text 14"/>
          <p:cNvSpPr txBox="1"/>
          <p:nvPr/>
        </p:nvSpPr>
        <p:spPr>
          <a:xfrm>
            <a:off x="7772400" y="3493008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every epic on the board, track its stage, how long it has been there, and whether its stage is within its WIP limit.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7680960" y="4754880"/>
            <a:ext cx="3977640" cy="1508760"/>
          </a:xfrm>
          <a:prstGeom prst="roundRect">
            <a:avLst>
              <a:gd name="adj" fmla="val 3030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20" name="Shape 16"/>
          <p:cNvSpPr/>
          <p:nvPr/>
        </p:nvSpPr>
        <p:spPr>
          <a:xfrm>
            <a:off x="7680960" y="4754880"/>
            <a:ext cx="3977640" cy="347472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7680960" y="4754880"/>
            <a:ext cx="39776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 Work in Process</a:t>
            </a:r>
            <a:endParaRPr lang="en-US" sz="1200" dirty="0"/>
          </a:p>
        </p:txBody>
      </p:sp>
      <p:sp>
        <p:nvSpPr>
          <p:cNvPr id="22" name="Text 18"/>
          <p:cNvSpPr txBox="1"/>
          <p:nvPr/>
        </p:nvSpPr>
        <p:spPr>
          <a:xfrm>
            <a:off x="7772400" y="5138928"/>
            <a:ext cx="37947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 and improve flow by keeping work moving — do not start new work when a stage is full.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/  INTRODUCTION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to Use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is most valuable when the team exhibits one or more of these signals.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 Guide</a:t>
            </a:r>
            <a:endParaRPr lang="en-US" sz="9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2057400"/>
            <a:ext cx="5303520" cy="1737360"/>
          </a:xfrm>
          <a:prstGeom prst="roundRect">
            <a:avLst>
              <a:gd name="adj" fmla="val 2632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685800" y="2377440"/>
            <a:ext cx="502920" cy="502920"/>
          </a:xfrm>
          <a:prstGeom prst="ellipse">
            <a:avLst/>
          </a:prstGeom>
          <a:solidFill>
            <a:srgbClr val="F7F5F1"/>
          </a:solidFill>
          <a:ln w="12700">
            <a:solidFill>
              <a:srgbClr val="F6C882"/>
            </a:solidFill>
            <a:prstDash val="solid"/>
          </a:ln>
        </p:spPr>
      </p:sp>
      <p:pic>
        <p:nvPicPr>
          <p:cNvPr id="1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2423160"/>
            <a:ext cx="411480" cy="41148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280160" y="2331720"/>
            <a:ext cx="4434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Many Epics in Flight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1280160" y="2770632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Teams are context-switching across more initiatives than they can actually execute well.</a:t>
            </a:r>
            <a:endParaRPr lang="en-US" sz="1200" dirty="0"/>
          </a:p>
        </p:txBody>
      </p:sp>
      <p:sp>
        <p:nvSpPr>
          <p:cNvPr id="13" name="Shape 8"/>
          <p:cNvSpPr/>
          <p:nvPr/>
        </p:nvSpPr>
        <p:spPr>
          <a:xfrm>
            <a:off x="6263640" y="2057400"/>
            <a:ext cx="5303520" cy="1737360"/>
          </a:xfrm>
          <a:prstGeom prst="roundRect">
            <a:avLst>
              <a:gd name="adj" fmla="val 2632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>
            <a:off x="6400800" y="2377440"/>
            <a:ext cx="502920" cy="502920"/>
          </a:xfrm>
          <a:prstGeom prst="ellipse">
            <a:avLst/>
          </a:prstGeom>
          <a:solidFill>
            <a:srgbClr val="F7F5F1"/>
          </a:solidFill>
          <a:ln w="12700">
            <a:solidFill>
              <a:srgbClr val="F6C882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6520" y="2423160"/>
            <a:ext cx="411480" cy="41148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6995160" y="2331720"/>
            <a:ext cx="4434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Stalls in Analysis</a:t>
            </a:r>
            <a:endParaRPr lang="en-US" sz="1400" dirty="0"/>
          </a:p>
        </p:txBody>
      </p:sp>
      <p:sp>
        <p:nvSpPr>
          <p:cNvPr id="17" name="Text 11"/>
          <p:cNvSpPr txBox="1"/>
          <p:nvPr/>
        </p:nvSpPr>
        <p:spPr>
          <a:xfrm>
            <a:off x="6995160" y="2770632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ideas sit in review or approval for months with no visibility into why.</a:t>
            </a:r>
            <a:endParaRPr lang="en-US" sz="1200" dirty="0"/>
          </a:p>
        </p:txBody>
      </p:sp>
      <p:sp>
        <p:nvSpPr>
          <p:cNvPr id="18" name="Shape 12"/>
          <p:cNvSpPr/>
          <p:nvPr/>
        </p:nvSpPr>
        <p:spPr>
          <a:xfrm>
            <a:off x="548640" y="4160520"/>
            <a:ext cx="5303520" cy="1737360"/>
          </a:xfrm>
          <a:prstGeom prst="roundRect">
            <a:avLst>
              <a:gd name="adj" fmla="val 2632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9" name="Shape 13"/>
          <p:cNvSpPr/>
          <p:nvPr/>
        </p:nvSpPr>
        <p:spPr>
          <a:xfrm>
            <a:off x="685800" y="4480560"/>
            <a:ext cx="502920" cy="502920"/>
          </a:xfrm>
          <a:prstGeom prst="ellipse">
            <a:avLst/>
          </a:prstGeom>
          <a:solidFill>
            <a:srgbClr val="F7F5F1"/>
          </a:solidFill>
          <a:ln w="12700">
            <a:solidFill>
              <a:srgbClr val="F6C882"/>
            </a:solidFill>
            <a:prstDash val="solid"/>
          </a:ln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4526280"/>
            <a:ext cx="411480" cy="411480"/>
          </a:xfrm>
          <a:prstGeom prst="rect">
            <a:avLst/>
          </a:prstGeom>
        </p:spPr>
      </p:pic>
      <p:sp>
        <p:nvSpPr>
          <p:cNvPr id="21" name="Text 14"/>
          <p:cNvSpPr txBox="1"/>
          <p:nvPr/>
        </p:nvSpPr>
        <p:spPr>
          <a:xfrm>
            <a:off x="1280160" y="4434840"/>
            <a:ext cx="4434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Clear View of Status</a:t>
            </a:r>
            <a:endParaRPr lang="en-US" sz="1400" dirty="0"/>
          </a:p>
        </p:txBody>
      </p:sp>
      <p:sp>
        <p:nvSpPr>
          <p:cNvPr id="22" name="Text 15"/>
          <p:cNvSpPr txBox="1"/>
          <p:nvPr/>
        </p:nvSpPr>
        <p:spPr>
          <a:xfrm>
            <a:off x="1280160" y="4873752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Leadership can't answer what the team is working on right now without pulling several reports.</a:t>
            </a:r>
            <a:endParaRPr lang="en-US" sz="1200" dirty="0"/>
          </a:p>
        </p:txBody>
      </p:sp>
      <p:sp>
        <p:nvSpPr>
          <p:cNvPr id="23" name="Shape 16"/>
          <p:cNvSpPr/>
          <p:nvPr/>
        </p:nvSpPr>
        <p:spPr>
          <a:xfrm>
            <a:off x="6263640" y="4160520"/>
            <a:ext cx="5303520" cy="1737360"/>
          </a:xfrm>
          <a:prstGeom prst="roundRect">
            <a:avLst>
              <a:gd name="adj" fmla="val 2632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24" name="Shape 17"/>
          <p:cNvSpPr/>
          <p:nvPr/>
        </p:nvSpPr>
        <p:spPr>
          <a:xfrm>
            <a:off x="6400800" y="4480560"/>
            <a:ext cx="502920" cy="502920"/>
          </a:xfrm>
          <a:prstGeom prst="ellipse">
            <a:avLst/>
          </a:prstGeom>
          <a:solidFill>
            <a:srgbClr val="F7F5F1"/>
          </a:solidFill>
          <a:ln w="12700">
            <a:solidFill>
              <a:srgbClr val="F6C882"/>
            </a:solidFill>
            <a:prstDash val="solid"/>
          </a:ln>
        </p:spPr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6520" y="4526280"/>
            <a:ext cx="411480" cy="41148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6995160" y="4434840"/>
            <a:ext cx="4434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Resetting Lean Portfolio Management</a:t>
            </a:r>
            <a:endParaRPr lang="en-US" sz="1400" dirty="0"/>
          </a:p>
        </p:txBody>
      </p:sp>
      <p:sp>
        <p:nvSpPr>
          <p:cNvPr id="27" name="Text 19"/>
          <p:cNvSpPr txBox="1"/>
          <p:nvPr/>
        </p:nvSpPr>
        <p:spPr>
          <a:xfrm>
            <a:off x="6995160" y="4873752"/>
            <a:ext cx="4434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organization is establishing or resetting its LPM practice and needs a shared operating model.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3774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/  THE KANBAN BOARD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8346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Kanban Board</a:t>
            </a:r>
            <a:endParaRPr lang="en-US" sz="48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7947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Stages and Flow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>
            <a:off x="4114800" y="4572000"/>
            <a:ext cx="3959352" cy="2286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/  THE KANBAN BOARD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Board Stages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board is organized into five stages. Work-in-process (WIP) limits are applied to each stage to prevent overload and expose bottlenecks early.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 Guide</a:t>
            </a:r>
            <a:endParaRPr lang="en-US" sz="9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2331720"/>
            <a:ext cx="2066544" cy="1691640"/>
          </a:xfrm>
          <a:prstGeom prst="roundRect">
            <a:avLst>
              <a:gd name="adj" fmla="val 2703"/>
            </a:avLst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40080" y="2606040"/>
            <a:ext cx="1883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Funnel</a:t>
            </a:r>
            <a:endParaRPr lang="en-US" sz="1400" dirty="0"/>
          </a:p>
        </p:txBody>
      </p:sp>
      <p:sp>
        <p:nvSpPr>
          <p:cNvPr id="10" name="Shape 6"/>
          <p:cNvSpPr/>
          <p:nvPr/>
        </p:nvSpPr>
        <p:spPr>
          <a:xfrm>
            <a:off x="731520" y="3337560"/>
            <a:ext cx="1700784" cy="2286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1" name="Text 7"/>
          <p:cNvSpPr txBox="1"/>
          <p:nvPr/>
        </p:nvSpPr>
        <p:spPr>
          <a:xfrm>
            <a:off x="640080" y="3383280"/>
            <a:ext cx="18836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Ideas enter here</a:t>
            </a:r>
            <a:endParaRPr lang="en-US" sz="1100" dirty="0"/>
          </a:p>
        </p:txBody>
      </p:sp>
      <p:sp>
        <p:nvSpPr>
          <p:cNvPr id="12" name="Text 8"/>
          <p:cNvSpPr txBox="1"/>
          <p:nvPr/>
        </p:nvSpPr>
        <p:spPr>
          <a:xfrm>
            <a:off x="2615184" y="283464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13" name="Shape 9"/>
          <p:cNvSpPr/>
          <p:nvPr/>
        </p:nvSpPr>
        <p:spPr>
          <a:xfrm>
            <a:off x="2688336" y="2331720"/>
            <a:ext cx="2066544" cy="1691640"/>
          </a:xfrm>
          <a:prstGeom prst="roundRect">
            <a:avLst>
              <a:gd name="adj" fmla="val 2703"/>
            </a:avLst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2779776" y="2606040"/>
            <a:ext cx="1883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Reviewing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2871216" y="3337560"/>
            <a:ext cx="1700784" cy="2286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2779776" y="3383280"/>
            <a:ext cx="18836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 &amp; business case</a:t>
            </a:r>
            <a:endParaRPr lang="en-US" sz="1100" dirty="0"/>
          </a:p>
        </p:txBody>
      </p:sp>
      <p:sp>
        <p:nvSpPr>
          <p:cNvPr id="17" name="Text 13"/>
          <p:cNvSpPr txBox="1"/>
          <p:nvPr/>
        </p:nvSpPr>
        <p:spPr>
          <a:xfrm>
            <a:off x="4754880" y="283464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18" name="Shape 14"/>
          <p:cNvSpPr/>
          <p:nvPr/>
        </p:nvSpPr>
        <p:spPr>
          <a:xfrm>
            <a:off x="4828032" y="2331720"/>
            <a:ext cx="2066544" cy="1691640"/>
          </a:xfrm>
          <a:prstGeom prst="roundRect">
            <a:avLst>
              <a:gd name="adj" fmla="val 2703"/>
            </a:avLst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4919472" y="2606040"/>
            <a:ext cx="1883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Backlog</a:t>
            </a:r>
            <a:endParaRPr lang="en-US" sz="1400" dirty="0"/>
          </a:p>
        </p:txBody>
      </p:sp>
      <p:sp>
        <p:nvSpPr>
          <p:cNvPr id="20" name="Shape 16"/>
          <p:cNvSpPr/>
          <p:nvPr/>
        </p:nvSpPr>
        <p:spPr>
          <a:xfrm>
            <a:off x="5010912" y="3337560"/>
            <a:ext cx="1700784" cy="2286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4919472" y="3383280"/>
            <a:ext cx="18836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Approved, awaiting capacity</a:t>
            </a:r>
            <a:endParaRPr lang="en-US" sz="1100" dirty="0"/>
          </a:p>
        </p:txBody>
      </p:sp>
      <p:sp>
        <p:nvSpPr>
          <p:cNvPr id="22" name="Text 18"/>
          <p:cNvSpPr txBox="1"/>
          <p:nvPr/>
        </p:nvSpPr>
        <p:spPr>
          <a:xfrm>
            <a:off x="6894576" y="283464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23" name="Shape 19"/>
          <p:cNvSpPr/>
          <p:nvPr/>
        </p:nvSpPr>
        <p:spPr>
          <a:xfrm>
            <a:off x="6967728" y="2331720"/>
            <a:ext cx="2066544" cy="1691640"/>
          </a:xfrm>
          <a:prstGeom prst="roundRect">
            <a:avLst>
              <a:gd name="adj" fmla="val 2703"/>
            </a:avLst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24" name="Text 20"/>
          <p:cNvSpPr txBox="1"/>
          <p:nvPr/>
        </p:nvSpPr>
        <p:spPr>
          <a:xfrm>
            <a:off x="7059168" y="2606040"/>
            <a:ext cx="1883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Implementing</a:t>
            </a:r>
            <a:endParaRPr lang="en-US" sz="1400" dirty="0"/>
          </a:p>
        </p:txBody>
      </p:sp>
      <p:sp>
        <p:nvSpPr>
          <p:cNvPr id="25" name="Shape 21"/>
          <p:cNvSpPr/>
          <p:nvPr/>
        </p:nvSpPr>
        <p:spPr>
          <a:xfrm>
            <a:off x="7150608" y="3337560"/>
            <a:ext cx="1700784" cy="2286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26" name="Text 22"/>
          <p:cNvSpPr txBox="1"/>
          <p:nvPr/>
        </p:nvSpPr>
        <p:spPr>
          <a:xfrm>
            <a:off x="7059168" y="3383280"/>
            <a:ext cx="18836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development</a:t>
            </a:r>
            <a:endParaRPr lang="en-US" sz="1100" dirty="0"/>
          </a:p>
        </p:txBody>
      </p:sp>
      <p:sp>
        <p:nvSpPr>
          <p:cNvPr id="27" name="Text 23"/>
          <p:cNvSpPr txBox="1"/>
          <p:nvPr/>
        </p:nvSpPr>
        <p:spPr>
          <a:xfrm>
            <a:off x="9034272" y="2834640"/>
            <a:ext cx="182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›</a:t>
            </a:r>
            <a:endParaRPr lang="en-US" sz="2200" dirty="0"/>
          </a:p>
        </p:txBody>
      </p:sp>
      <p:sp>
        <p:nvSpPr>
          <p:cNvPr id="28" name="Shape 24"/>
          <p:cNvSpPr/>
          <p:nvPr/>
        </p:nvSpPr>
        <p:spPr>
          <a:xfrm>
            <a:off x="9107424" y="2331720"/>
            <a:ext cx="2066544" cy="1691640"/>
          </a:xfrm>
          <a:prstGeom prst="roundRect">
            <a:avLst>
              <a:gd name="adj" fmla="val 2703"/>
            </a:avLst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29" name="Text 25"/>
          <p:cNvSpPr txBox="1"/>
          <p:nvPr/>
        </p:nvSpPr>
        <p:spPr>
          <a:xfrm>
            <a:off x="9198864" y="2606040"/>
            <a:ext cx="1883664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1400" dirty="0"/>
          </a:p>
        </p:txBody>
      </p:sp>
      <p:sp>
        <p:nvSpPr>
          <p:cNvPr id="30" name="Shape 26"/>
          <p:cNvSpPr/>
          <p:nvPr/>
        </p:nvSpPr>
        <p:spPr>
          <a:xfrm>
            <a:off x="9290304" y="3337560"/>
            <a:ext cx="1700784" cy="2286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31" name="Text 27"/>
          <p:cNvSpPr txBox="1"/>
          <p:nvPr/>
        </p:nvSpPr>
        <p:spPr>
          <a:xfrm>
            <a:off x="9198864" y="3383280"/>
            <a:ext cx="18836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Value delivered</a:t>
            </a:r>
            <a:endParaRPr lang="en-US" sz="1100" dirty="0"/>
          </a:p>
        </p:txBody>
      </p:sp>
      <p:sp>
        <p:nvSpPr>
          <p:cNvPr id="32" name="Text 28"/>
          <p:cNvSpPr txBox="1"/>
          <p:nvPr/>
        </p:nvSpPr>
        <p:spPr>
          <a:xfrm>
            <a:off x="548640" y="41605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stage has its own WIP limit — a maximum number of epics allowed at once.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/  THE KANBAN BOARD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WIP Limits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cap on the number of epics allowed in a stage at the same time.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 Guide</a:t>
            </a:r>
            <a:endParaRPr lang="en-US" sz="9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2057400"/>
            <a:ext cx="5303520" cy="2926080"/>
          </a:xfrm>
          <a:prstGeom prst="roundRect">
            <a:avLst>
              <a:gd name="adj" fmla="val 1563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48640" y="2057400"/>
            <a:ext cx="5303520" cy="438912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85800" y="2057400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WIP Limit IS</a:t>
            </a:r>
            <a:endParaRPr lang="en-US" sz="1600" dirty="0"/>
          </a:p>
        </p:txBody>
      </p:sp>
      <p:sp>
        <p:nvSpPr>
          <p:cNvPr id="11" name="Text 7"/>
          <p:cNvSpPr txBox="1"/>
          <p:nvPr/>
        </p:nvSpPr>
        <p:spPr>
          <a:xfrm>
            <a:off x="731520" y="2606040"/>
            <a:ext cx="49377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forcing function: when a stage is full, the team must finish something before starting something new — exposing exactly where flow is breaking down.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263640" y="2057400"/>
            <a:ext cx="5303520" cy="2926080"/>
          </a:xfrm>
          <a:prstGeom prst="roundRect">
            <a:avLst>
              <a:gd name="adj" fmla="val 1563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6263640" y="2057400"/>
            <a:ext cx="5303520" cy="438912"/>
          </a:xfrm>
          <a:prstGeom prst="rect">
            <a:avLst/>
          </a:prstGeom>
          <a:solidFill>
            <a:srgbClr val="5B6672"/>
          </a:solidFill>
          <a:ln w="12700">
            <a:solidFill>
              <a:srgbClr val="5B6672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6400800" y="2057400"/>
            <a:ext cx="50292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WIP Limit IS NOT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6446520" y="2606040"/>
            <a:ext cx="49377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punishment, or a hard rule that can never flex. It is a signal to swarm and finish work, not a wall to work around.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548640" y="5166360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Note: The value of a WIP limit compounds over time — as flow improves, the team can safely lower limits further and go even faster.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/  THE KANBAN BOARD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Read the Board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 for two signals: items sitting far longer than normal (aging), and stages holding more than their WIP limit (overloaded).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 Guide</a:t>
            </a:r>
            <a:endParaRPr lang="en-US" sz="9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2148840"/>
            <a:ext cx="3474720" cy="1737360"/>
          </a:xfrm>
          <a:prstGeom prst="roundRect">
            <a:avLst>
              <a:gd name="adj" fmla="val 2632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685800" y="2286000"/>
            <a:ext cx="73152" cy="146304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868680" y="22860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Aging: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868680" y="26974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epic that has been in one stage far longer than similar items.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4279392" y="2148840"/>
            <a:ext cx="3474720" cy="1737360"/>
          </a:xfrm>
          <a:prstGeom prst="roundRect">
            <a:avLst>
              <a:gd name="adj" fmla="val 2632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4416552" y="2286000"/>
            <a:ext cx="73152" cy="146304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4" name="Text 10"/>
          <p:cNvSpPr txBox="1"/>
          <p:nvPr/>
        </p:nvSpPr>
        <p:spPr>
          <a:xfrm>
            <a:off x="4599432" y="22860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Overloaded: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4599432" y="26974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stage holding more epics than its WIP limit allows.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8010144" y="2148840"/>
            <a:ext cx="3474720" cy="1737360"/>
          </a:xfrm>
          <a:prstGeom prst="roundRect">
            <a:avLst>
              <a:gd name="adj" fmla="val 2632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8147304" y="2286000"/>
            <a:ext cx="73152" cy="146304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8330184" y="22860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Blocked: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8330184" y="2697480"/>
            <a:ext cx="3017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item that cannot move forward without an external decision.</a:t>
            </a:r>
            <a:endParaRPr lang="en-US" sz="1200" dirty="0"/>
          </a:p>
        </p:txBody>
      </p:sp>
      <p:sp>
        <p:nvSpPr>
          <p:cNvPr id="20" name="Shape 16"/>
          <p:cNvSpPr/>
          <p:nvPr/>
        </p:nvSpPr>
        <p:spPr>
          <a:xfrm>
            <a:off x="548640" y="4069080"/>
            <a:ext cx="11109960" cy="1828800"/>
          </a:xfrm>
          <a:prstGeom prst="roundRect">
            <a:avLst>
              <a:gd name="adj" fmla="val 2500"/>
            </a:avLst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21" name="Text 17"/>
          <p:cNvSpPr txBox="1"/>
          <p:nvPr/>
        </p:nvSpPr>
        <p:spPr>
          <a:xfrm>
            <a:off x="685800" y="416052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Little's Law</a:t>
            </a:r>
            <a:endParaRPr lang="en-US" sz="1600" dirty="0"/>
          </a:p>
        </p:txBody>
      </p:sp>
      <p:sp>
        <p:nvSpPr>
          <p:cNvPr id="22" name="Text 18"/>
          <p:cNvSpPr txBox="1"/>
          <p:nvPr/>
        </p:nvSpPr>
        <p:spPr>
          <a:xfrm>
            <a:off x="685800" y="4617720"/>
            <a:ext cx="6858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Time in System  =  Work in Process  ÷  Throughput</a:t>
            </a:r>
            <a:endParaRPr lang="en-US" sz="1600" dirty="0"/>
          </a:p>
        </p:txBody>
      </p:sp>
      <p:sp>
        <p:nvSpPr>
          <p:cNvPr id="23" name="Text 19"/>
          <p:cNvSpPr txBox="1"/>
          <p:nvPr/>
        </p:nvSpPr>
        <p:spPr>
          <a:xfrm>
            <a:off x="685800" y="512064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Lower WIP moves faster. The relationship is mathematical — cutting WIP directly reduces average wait time.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 /  THE KANBAN BOARD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Track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handful of simple metrics tell the whole flow story: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 Guide</a:t>
            </a:r>
            <a:endParaRPr lang="en-US" sz="9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2194560"/>
            <a:ext cx="54864" cy="68580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713232" y="214884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Cycle Time:</a:t>
            </a:r>
            <a:endParaRPr lang="en-US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713232" y="256032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long an epic takes from Funnel to Done.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" y="3154680"/>
            <a:ext cx="54864" cy="68580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713232" y="310896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Throughput:</a:t>
            </a:r>
            <a:endParaRPr lang="en-US" sz="1500" dirty="0"/>
          </a:p>
        </p:txBody>
      </p:sp>
      <p:sp>
        <p:nvSpPr>
          <p:cNvPr id="13" name="Text 9"/>
          <p:cNvSpPr txBox="1"/>
          <p:nvPr/>
        </p:nvSpPr>
        <p:spPr>
          <a:xfrm>
            <a:off x="713232" y="352044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epics reach Done per period.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548640" y="4114800"/>
            <a:ext cx="54864" cy="68580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713232" y="406908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Aging WIP: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713232" y="448056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long each in-progress epic has sat in its current stage.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548640" y="5074920"/>
            <a:ext cx="54864" cy="68580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713232" y="5029200"/>
            <a:ext cx="20116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Blocked Items:</a:t>
            </a:r>
            <a:endParaRPr lang="en-US" sz="1500" dirty="0"/>
          </a:p>
        </p:txBody>
      </p:sp>
      <p:sp>
        <p:nvSpPr>
          <p:cNvPr id="19" name="Text 15"/>
          <p:cNvSpPr txBox="1"/>
          <p:nvPr/>
        </p:nvSpPr>
        <p:spPr>
          <a:xfrm>
            <a:off x="713232" y="544068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Epics that cannot move without an external decision.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37744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spc="2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EXAMPLE SCENARIO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8346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 Scenario</a:t>
            </a:r>
            <a:endParaRPr lang="en-US" sz="4800" dirty="0"/>
          </a:p>
        </p:txBody>
      </p:sp>
      <p:sp>
        <p:nvSpPr>
          <p:cNvPr id="5" name="Shape 2"/>
          <p:cNvSpPr/>
          <p:nvPr/>
        </p:nvSpPr>
        <p:spPr>
          <a:xfrm>
            <a:off x="4114800" y="3886200"/>
            <a:ext cx="3959352" cy="2286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EXAMPLE SCENARIO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Example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portfolio has three active epics. You need to place them on the board and check their flow.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 Guide</a:t>
            </a:r>
            <a:endParaRPr lang="en-US" sz="9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2148840"/>
            <a:ext cx="3520440" cy="2560320"/>
          </a:xfrm>
          <a:prstGeom prst="roundRect">
            <a:avLst>
              <a:gd name="adj" fmla="val 1786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9" name="Shape 5"/>
          <p:cNvSpPr/>
          <p:nvPr/>
        </p:nvSpPr>
        <p:spPr>
          <a:xfrm>
            <a:off x="548640" y="2148840"/>
            <a:ext cx="3520440" cy="438912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0" name="Text 6"/>
          <p:cNvSpPr txBox="1"/>
          <p:nvPr/>
        </p:nvSpPr>
        <p:spPr>
          <a:xfrm>
            <a:off x="640080" y="2148840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Core Platform</a:t>
            </a:r>
            <a:endParaRPr lang="en-US" sz="1200" dirty="0"/>
          </a:p>
        </p:txBody>
      </p:sp>
      <p:sp>
        <p:nvSpPr>
          <p:cNvPr id="11" name="Text 7"/>
          <p:cNvSpPr txBox="1"/>
          <p:nvPr/>
        </p:nvSpPr>
        <p:spPr>
          <a:xfrm>
            <a:off x="685800" y="2679192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Stage: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685800" y="2971800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</a:t>
            </a:r>
            <a:endParaRPr lang="en-US" sz="1100" dirty="0"/>
          </a:p>
        </p:txBody>
      </p:sp>
      <p:sp>
        <p:nvSpPr>
          <p:cNvPr id="13" name="Text 9"/>
          <p:cNvSpPr txBox="1"/>
          <p:nvPr/>
        </p:nvSpPr>
        <p:spPr>
          <a:xfrm>
            <a:off x="685800" y="3300984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in Stage: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685800" y="3593592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</a:t>
            </a:r>
            <a:endParaRPr lang="en-US" sz="1100" dirty="0"/>
          </a:p>
        </p:txBody>
      </p:sp>
      <p:sp>
        <p:nvSpPr>
          <p:cNvPr id="15" name="Text 11"/>
          <p:cNvSpPr txBox="1"/>
          <p:nvPr/>
        </p:nvSpPr>
        <p:spPr>
          <a:xfrm>
            <a:off x="685800" y="3922776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WIP Limit?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685800" y="4215384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4297680" y="2148840"/>
            <a:ext cx="3520440" cy="2560320"/>
          </a:xfrm>
          <a:prstGeom prst="roundRect">
            <a:avLst>
              <a:gd name="adj" fmla="val 1786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4297680" y="2148840"/>
            <a:ext cx="3520440" cy="438912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9" name="Text 15"/>
          <p:cNvSpPr txBox="1"/>
          <p:nvPr/>
        </p:nvSpPr>
        <p:spPr>
          <a:xfrm>
            <a:off x="4389120" y="2148840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Partner Portal</a:t>
            </a:r>
            <a:endParaRPr lang="en-US" sz="1200" dirty="0"/>
          </a:p>
        </p:txBody>
      </p:sp>
      <p:sp>
        <p:nvSpPr>
          <p:cNvPr id="20" name="Text 16"/>
          <p:cNvSpPr txBox="1"/>
          <p:nvPr/>
        </p:nvSpPr>
        <p:spPr>
          <a:xfrm>
            <a:off x="4434840" y="2679192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Stage:</a:t>
            </a:r>
            <a:endParaRPr lang="en-US" sz="1300" dirty="0"/>
          </a:p>
        </p:txBody>
      </p:sp>
      <p:sp>
        <p:nvSpPr>
          <p:cNvPr id="21" name="Text 17"/>
          <p:cNvSpPr txBox="1"/>
          <p:nvPr/>
        </p:nvSpPr>
        <p:spPr>
          <a:xfrm>
            <a:off x="4434840" y="2971800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</a:t>
            </a:r>
            <a:endParaRPr lang="en-US" sz="1100" dirty="0"/>
          </a:p>
        </p:txBody>
      </p:sp>
      <p:sp>
        <p:nvSpPr>
          <p:cNvPr id="22" name="Text 18"/>
          <p:cNvSpPr txBox="1"/>
          <p:nvPr/>
        </p:nvSpPr>
        <p:spPr>
          <a:xfrm>
            <a:off x="4434840" y="3300984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in Stage:</a:t>
            </a:r>
            <a:endParaRPr lang="en-US" sz="1300" dirty="0"/>
          </a:p>
        </p:txBody>
      </p:sp>
      <p:sp>
        <p:nvSpPr>
          <p:cNvPr id="23" name="Text 19"/>
          <p:cNvSpPr txBox="1"/>
          <p:nvPr/>
        </p:nvSpPr>
        <p:spPr>
          <a:xfrm>
            <a:off x="4434840" y="3593592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</a:t>
            </a:r>
            <a:endParaRPr lang="en-US" sz="1100" dirty="0"/>
          </a:p>
        </p:txBody>
      </p:sp>
      <p:sp>
        <p:nvSpPr>
          <p:cNvPr id="24" name="Text 20"/>
          <p:cNvSpPr txBox="1"/>
          <p:nvPr/>
        </p:nvSpPr>
        <p:spPr>
          <a:xfrm>
            <a:off x="4434840" y="3922776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WIP Limit?</a:t>
            </a:r>
            <a:endParaRPr lang="en-US" sz="1300" dirty="0"/>
          </a:p>
        </p:txBody>
      </p:sp>
      <p:sp>
        <p:nvSpPr>
          <p:cNvPr id="25" name="Text 21"/>
          <p:cNvSpPr txBox="1"/>
          <p:nvPr/>
        </p:nvSpPr>
        <p:spPr>
          <a:xfrm>
            <a:off x="4434840" y="4215384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</a:t>
            </a:r>
            <a:endParaRPr lang="en-US" sz="1100" dirty="0"/>
          </a:p>
        </p:txBody>
      </p:sp>
      <p:sp>
        <p:nvSpPr>
          <p:cNvPr id="26" name="Shape 22"/>
          <p:cNvSpPr/>
          <p:nvPr/>
        </p:nvSpPr>
        <p:spPr>
          <a:xfrm>
            <a:off x="8046720" y="2148840"/>
            <a:ext cx="3520440" cy="2560320"/>
          </a:xfrm>
          <a:prstGeom prst="roundRect">
            <a:avLst>
              <a:gd name="adj" fmla="val 1786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27" name="Shape 23"/>
          <p:cNvSpPr/>
          <p:nvPr/>
        </p:nvSpPr>
        <p:spPr>
          <a:xfrm>
            <a:off x="8046720" y="2148840"/>
            <a:ext cx="3520440" cy="438912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28" name="Text 24"/>
          <p:cNvSpPr txBox="1"/>
          <p:nvPr/>
        </p:nvSpPr>
        <p:spPr>
          <a:xfrm>
            <a:off x="8138160" y="2148840"/>
            <a:ext cx="33375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 Compliance Reporting</a:t>
            </a:r>
            <a:endParaRPr lang="en-US" sz="1200" dirty="0"/>
          </a:p>
        </p:txBody>
      </p:sp>
      <p:sp>
        <p:nvSpPr>
          <p:cNvPr id="29" name="Text 25"/>
          <p:cNvSpPr txBox="1"/>
          <p:nvPr/>
        </p:nvSpPr>
        <p:spPr>
          <a:xfrm>
            <a:off x="8183880" y="2679192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Stage:</a:t>
            </a:r>
            <a:endParaRPr lang="en-US" sz="1300" dirty="0"/>
          </a:p>
        </p:txBody>
      </p:sp>
      <p:sp>
        <p:nvSpPr>
          <p:cNvPr id="30" name="Text 26"/>
          <p:cNvSpPr txBox="1"/>
          <p:nvPr/>
        </p:nvSpPr>
        <p:spPr>
          <a:xfrm>
            <a:off x="8183880" y="2971800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</a:t>
            </a:r>
            <a:endParaRPr lang="en-US" sz="1100" dirty="0"/>
          </a:p>
        </p:txBody>
      </p:sp>
      <p:sp>
        <p:nvSpPr>
          <p:cNvPr id="31" name="Text 27"/>
          <p:cNvSpPr txBox="1"/>
          <p:nvPr/>
        </p:nvSpPr>
        <p:spPr>
          <a:xfrm>
            <a:off x="8183880" y="3300984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in Stage:</a:t>
            </a:r>
            <a:endParaRPr lang="en-US" sz="1300" dirty="0"/>
          </a:p>
        </p:txBody>
      </p:sp>
      <p:sp>
        <p:nvSpPr>
          <p:cNvPr id="32" name="Text 28"/>
          <p:cNvSpPr txBox="1"/>
          <p:nvPr/>
        </p:nvSpPr>
        <p:spPr>
          <a:xfrm>
            <a:off x="8183880" y="3593592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</a:t>
            </a:r>
            <a:endParaRPr lang="en-US" sz="1100" dirty="0"/>
          </a:p>
        </p:txBody>
      </p:sp>
      <p:sp>
        <p:nvSpPr>
          <p:cNvPr id="33" name="Text 29"/>
          <p:cNvSpPr txBox="1"/>
          <p:nvPr/>
        </p:nvSpPr>
        <p:spPr>
          <a:xfrm>
            <a:off x="8183880" y="3922776"/>
            <a:ext cx="3246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WIP Limit?</a:t>
            </a:r>
            <a:endParaRPr lang="en-US" sz="1300" dirty="0"/>
          </a:p>
        </p:txBody>
      </p:sp>
      <p:sp>
        <p:nvSpPr>
          <p:cNvPr id="34" name="Text 30"/>
          <p:cNvSpPr txBox="1"/>
          <p:nvPr/>
        </p:nvSpPr>
        <p:spPr>
          <a:xfrm>
            <a:off x="8183880" y="4215384"/>
            <a:ext cx="3246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EXAMPLE SCENARIO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Placing the Epics</a:t>
            </a:r>
            <a:endParaRPr lang="en-US" sz="28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 Guide</a:t>
            </a:r>
            <a:endParaRPr lang="en-US" sz="9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737360"/>
          <a:ext cx="11109960" cy="3657600"/>
        </p:xfrm>
        <a:graphic>
          <a:graphicData uri="http://schemas.openxmlformats.org/drawingml/2006/table">
            <a:tbl>
              <a:tblPr/>
              <a:tblGrid>
                <a:gridCol w="3657600"/>
                <a:gridCol w="2743200"/>
                <a:gridCol w="2286000"/>
                <a:gridCol w="2423160"/>
              </a:tblGrid>
              <a:tr h="8229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Epic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Stage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Days in Stage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Within WIP Limit?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Migrate Core Platform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Implementing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 days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Launch Partner Portal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Reviewing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 days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CC33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 – over limit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Automate Compliance Reporting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Portfolio Backlog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days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</a:tr>
            </a:tbl>
          </a:graphicData>
        </a:graphic>
      </p:graphicFrame>
      <p:sp>
        <p:nvSpPr>
          <p:cNvPr id="8" name="Shape 3"/>
          <p:cNvSpPr/>
          <p:nvPr/>
        </p:nvSpPr>
        <p:spPr>
          <a:xfrm>
            <a:off x="548640" y="1737360"/>
            <a:ext cx="11109960" cy="73152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9" name="Text 4"/>
          <p:cNvSpPr txBox="1"/>
          <p:nvPr/>
        </p:nvSpPr>
        <p:spPr>
          <a:xfrm>
            <a:off x="640080" y="1737360"/>
            <a:ext cx="3566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Epic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297680" y="1737360"/>
            <a:ext cx="2651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7040880" y="17373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in Stage</a:t>
            </a:r>
            <a:endParaRPr lang="en-US" sz="1400" dirty="0"/>
          </a:p>
        </p:txBody>
      </p:sp>
      <p:sp>
        <p:nvSpPr>
          <p:cNvPr id="12" name="Text 7"/>
          <p:cNvSpPr txBox="1"/>
          <p:nvPr/>
        </p:nvSpPr>
        <p:spPr>
          <a:xfrm>
            <a:off x="9326880" y="1737360"/>
            <a:ext cx="2423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Within WIP Limit?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EXAMPLE SCENARIO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Spot the Bottleneck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Partner Portal has been in Reviewing for 41 days — well past the stage's normal cycle time, and the stage is already over its WIP limit.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 Guide</a:t>
            </a:r>
            <a:endParaRPr lang="en-US" sz="9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2240280"/>
            <a:ext cx="5486400" cy="1463040"/>
          </a:xfrm>
          <a:prstGeom prst="roundRect">
            <a:avLst>
              <a:gd name="adj" fmla="val 3125"/>
            </a:avLst>
          </a:prstGeom>
          <a:solidFill>
            <a:srgbClr val="FFF3E0"/>
          </a:solidFill>
          <a:ln w="12700">
            <a:solidFill>
              <a:srgbClr val="CC8800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85800" y="23317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Partner Portal</a:t>
            </a:r>
            <a:endParaRPr lang="en-US" sz="1600" dirty="0"/>
          </a:p>
        </p:txBody>
      </p:sp>
      <p:sp>
        <p:nvSpPr>
          <p:cNvPr id="10" name="Text 6"/>
          <p:cNvSpPr txBox="1"/>
          <p:nvPr/>
        </p:nvSpPr>
        <p:spPr>
          <a:xfrm>
            <a:off x="685800" y="278892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Reviewing  –  41 days  –  Over WIP Limit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685800" y="320040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a bottleneck: work is piling up here faster than it's moving out.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6400800" y="2240280"/>
            <a:ext cx="5257800" cy="3474720"/>
          </a:xfrm>
          <a:prstGeom prst="roundRect">
            <a:avLst>
              <a:gd name="adj" fmla="val 1316"/>
            </a:avLst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3" name="Text 9"/>
          <p:cNvSpPr txBox="1"/>
          <p:nvPr/>
        </p:nvSpPr>
        <p:spPr>
          <a:xfrm>
            <a:off x="6537960" y="2377440"/>
            <a:ext cx="4983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FACILITATOR TIP</a:t>
            </a:r>
            <a:endParaRPr lang="en-US" sz="1100" dirty="0"/>
          </a:p>
        </p:txBody>
      </p:sp>
      <p:sp>
        <p:nvSpPr>
          <p:cNvPr id="14" name="Text 10"/>
          <p:cNvSpPr txBox="1"/>
          <p:nvPr/>
        </p:nvSpPr>
        <p:spPr>
          <a:xfrm>
            <a:off x="6537960" y="2788920"/>
            <a:ext cx="498348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Ask: "Why has this been sitting here for 41 days?" Avoid moving on until the group identifies a real cause — not a symptom.</a:t>
            </a:r>
            <a:endParaRPr lang="en-US" sz="1300" dirty="0"/>
          </a:p>
          <a:p>
            <a:pPr indent="0" marL="0">
              <a:buNone/>
            </a:pP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is where Lean Portfolio Management earns its value: protecting teams from overload by making the invisible visible.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EXAMPLE SCENARIO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Discuss: What's Blocking It?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 group, discuss why Launch Partner Portal has stalled in Reviewing: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 Guide</a:t>
            </a:r>
            <a:endParaRPr lang="en-US" sz="9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2313432"/>
            <a:ext cx="365760" cy="36576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548640" y="231343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1051560" y="224028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 business case waiting on an approval?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548640" y="3090672"/>
            <a:ext cx="365760" cy="36576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548640" y="309067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1051560" y="301752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a dependency blocking analysis?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548640" y="3867912"/>
            <a:ext cx="365760" cy="36576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5" name="Text 11"/>
          <p:cNvSpPr txBox="1"/>
          <p:nvPr/>
        </p:nvSpPr>
        <p:spPr>
          <a:xfrm>
            <a:off x="548640" y="38679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1051560" y="379476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there a capacity conflict with another value stream?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548640" y="4645152"/>
            <a:ext cx="365760" cy="365760"/>
          </a:xfrm>
          <a:prstGeom prst="ellipse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18" name="Text 14"/>
          <p:cNvSpPr txBox="1"/>
          <p:nvPr/>
        </p:nvSpPr>
        <p:spPr>
          <a:xfrm>
            <a:off x="548640" y="46451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300" dirty="0"/>
          </a:p>
        </p:txBody>
      </p:sp>
      <p:sp>
        <p:nvSpPr>
          <p:cNvPr id="19" name="Text 15"/>
          <p:cNvSpPr txBox="1"/>
          <p:nvPr/>
        </p:nvSpPr>
        <p:spPr>
          <a:xfrm>
            <a:off x="1051560" y="4572000"/>
            <a:ext cx="1051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ownership unclear?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 /  EXAMPLE SCENARIO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Example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600200"/>
            <a:ext cx="1109167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B66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Given the board, Launch Partner Portal is the clear bottleneck — it should be swarmed and resolved before starting any new work in Reviewing.</a:t>
            </a:r>
            <a:endParaRPr lang="en-US" sz="1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 Guide</a:t>
            </a:r>
            <a:endParaRPr lang="en-US" sz="90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548640" y="2240280"/>
            <a:ext cx="11109960" cy="1463040"/>
          </a:xfrm>
          <a:prstGeom prst="roundRect">
            <a:avLst>
              <a:gd name="adj" fmla="val 3125"/>
            </a:avLst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9" name="Text 5"/>
          <p:cNvSpPr txBox="1"/>
          <p:nvPr/>
        </p:nvSpPr>
        <p:spPr>
          <a:xfrm>
            <a:off x="685800" y="233172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Resolution:</a:t>
            </a:r>
            <a:endParaRPr lang="en-US" sz="1400" dirty="0"/>
          </a:p>
        </p:txBody>
      </p:sp>
      <p:sp>
        <p:nvSpPr>
          <p:cNvPr id="10" name="Text 6"/>
          <p:cNvSpPr txBox="1"/>
          <p:nvPr/>
        </p:nvSpPr>
        <p:spPr>
          <a:xfrm>
            <a:off x="685800" y="2724912"/>
            <a:ext cx="10789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Given the board, Launch Partner Portal is the clear bottleneck — it should be swarmed and resolved before starting any new work in Reviewing.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548640" y="3931920"/>
            <a:ext cx="11109960" cy="1463040"/>
          </a:xfrm>
          <a:prstGeom prst="roundRect">
            <a:avLst>
              <a:gd name="adj" fmla="val 3125"/>
            </a:avLst>
          </a:prstGeom>
          <a:solidFill>
            <a:srgbClr val="F7F5F1"/>
          </a:solidFill>
          <a:ln w="12700">
            <a:solidFill>
              <a:srgbClr val="CBD1D7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685800" y="402336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Discussion: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685800" y="4389120"/>
            <a:ext cx="10789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you disagree?  Why or why not?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47472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9622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/  TEMPLATE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822960"/>
            <a:ext cx="1109167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D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Template</a:t>
            </a:r>
            <a:endParaRPr lang="en-US" sz="28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37192" y="274320"/>
            <a:ext cx="2286000" cy="502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457200" y="644652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 Kanban Workshop Guide</a:t>
            </a:r>
            <a:endParaRPr lang="en-US" sz="9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75720" y="6464808"/>
            <a:ext cx="320040" cy="320040"/>
          </a:xfrm>
          <a:prstGeom prst="rect">
            <a:avLst/>
          </a:prstGeom>
        </p:spPr>
      </p:pic>
      <p:sp>
        <p:nvSpPr>
          <p:cNvPr id="7" name="Shape 3"/>
          <p:cNvSpPr/>
          <p:nvPr/>
        </p:nvSpPr>
        <p:spPr>
          <a:xfrm>
            <a:off x="548640" y="1737360"/>
            <a:ext cx="5029200" cy="1005840"/>
          </a:xfrm>
          <a:prstGeom prst="roundRect">
            <a:avLst>
              <a:gd name="adj" fmla="val 4545"/>
            </a:avLst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8" name="Text 4"/>
          <p:cNvSpPr txBox="1"/>
          <p:nvPr/>
        </p:nvSpPr>
        <p:spPr>
          <a:xfrm>
            <a:off x="685800" y="17830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WIP Limit Rule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685800" y="2176272"/>
            <a:ext cx="4754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Items in Stage ≤ WIP Limit  |  If not, stop starting — start finishing.</a:t>
            </a:r>
            <a:endParaRPr lang="en-US" sz="12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880360"/>
          <a:ext cx="11109960" cy="3383280"/>
        </p:xfrm>
        <a:graphic>
          <a:graphicData uri="http://schemas.openxmlformats.org/drawingml/2006/table">
            <a:tbl>
              <a:tblPr/>
              <a:tblGrid>
                <a:gridCol w="3017520"/>
                <a:gridCol w="1920240"/>
                <a:gridCol w="1920240"/>
                <a:gridCol w="1463040"/>
                <a:gridCol w="1463040"/>
                <a:gridCol w="1325880"/>
              </a:tblGrid>
              <a:tr h="7498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Epic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Owner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Days in Stage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WIP Limit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Migrate Core Platform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 Stream 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Implementing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F7A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Launch Partner Portal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 Stream B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Reviewing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CC33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Over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</a:tr>
              <a:tr h="74980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Automate Compliance Reporting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 Stream A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Portfolio Backlog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1F7A1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OK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5F1"/>
                    </a:solidFill>
                  </a:tcPr>
                </a:tc>
              </a:tr>
            </a:tbl>
          </a:graphicData>
        </a:graphic>
      </p:graphicFrame>
      <p:sp>
        <p:nvSpPr>
          <p:cNvPr id="11" name="Shape 6"/>
          <p:cNvSpPr/>
          <p:nvPr/>
        </p:nvSpPr>
        <p:spPr>
          <a:xfrm>
            <a:off x="548640" y="2880360"/>
            <a:ext cx="11109960" cy="640080"/>
          </a:xfrm>
          <a:prstGeom prst="rect">
            <a:avLst/>
          </a:prstGeom>
          <a:solidFill>
            <a:srgbClr val="0D2849"/>
          </a:solidFill>
          <a:ln w="12700">
            <a:solidFill>
              <a:srgbClr val="0D2849"/>
            </a:solidFill>
            <a:prstDash val="solid"/>
          </a:ln>
        </p:spPr>
      </p:sp>
      <p:sp>
        <p:nvSpPr>
          <p:cNvPr id="12" name="Text 7"/>
          <p:cNvSpPr txBox="1"/>
          <p:nvPr/>
        </p:nvSpPr>
        <p:spPr>
          <a:xfrm>
            <a:off x="621792" y="2880360"/>
            <a:ext cx="294436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Epic</a:t>
            </a:r>
            <a:endParaRPr lang="en-US" sz="1300" dirty="0"/>
          </a:p>
        </p:txBody>
      </p:sp>
      <p:sp>
        <p:nvSpPr>
          <p:cNvPr id="13" name="Text 8"/>
          <p:cNvSpPr txBox="1"/>
          <p:nvPr/>
        </p:nvSpPr>
        <p:spPr>
          <a:xfrm>
            <a:off x="3639312" y="2880360"/>
            <a:ext cx="18470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5559552" y="2880360"/>
            <a:ext cx="18470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Stage</a:t>
            </a:r>
            <a:endParaRPr lang="en-US" sz="1300" dirty="0"/>
          </a:p>
        </p:txBody>
      </p:sp>
      <p:sp>
        <p:nvSpPr>
          <p:cNvPr id="15" name="Text 10"/>
          <p:cNvSpPr txBox="1"/>
          <p:nvPr/>
        </p:nvSpPr>
        <p:spPr>
          <a:xfrm>
            <a:off x="7479792" y="2880360"/>
            <a:ext cx="13898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Days in Stage</a:t>
            </a:r>
            <a:endParaRPr lang="en-US" sz="1300" dirty="0"/>
          </a:p>
        </p:txBody>
      </p:sp>
      <p:sp>
        <p:nvSpPr>
          <p:cNvPr id="16" name="Text 11"/>
          <p:cNvSpPr txBox="1"/>
          <p:nvPr/>
        </p:nvSpPr>
        <p:spPr>
          <a:xfrm>
            <a:off x="8942832" y="2880360"/>
            <a:ext cx="138988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WIP Limit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10405872" y="2880360"/>
            <a:ext cx="125272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D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57200"/>
            <a:ext cx="2194560" cy="43891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2103120"/>
            <a:ext cx="10972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6C8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 /  LET'S KANBAN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548640" y="2560320"/>
            <a:ext cx="10972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Questions?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548640" y="3566160"/>
            <a:ext cx="10972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CBD1D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Kanban!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548640" y="4343400"/>
            <a:ext cx="4206240" cy="22860"/>
          </a:xfrm>
          <a:prstGeom prst="rect">
            <a:avLst/>
          </a:prstGeom>
          <a:solidFill>
            <a:srgbClr val="F6C882"/>
          </a:solidFill>
          <a:ln w="12700">
            <a:solidFill>
              <a:srgbClr val="F6C882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48640" y="621792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Stephens Insight Group  |  Facilitator Presentation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2026-09-14T11:59:34Z</dcterms:created>
  <dcterms:modified xsi:type="dcterms:W3CDTF">2026-09-14T11:59:34Z</dcterms:modified>
</cp:coreProperties>
</file>