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1554480"/>
            <a:ext cx="54864" cy="237744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371600"/>
            <a:ext cx="9144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Road Mapping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Workshop</a:t>
            </a:r>
            <a:endParaRPr lang="en-US" sz="5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2918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Workshop Facilitator's Guide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406908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step-by-step guide for facilitating a Road Mapping session that aligns teams around strategic priorities and builds a shared execution plan.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OVERVIEW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Road Mapping?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2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78308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is a collaborative workshop that helps leadership teams translate strategic priorities into a clear, time-bound execution plan.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7889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a traditional roadmap tool, this session is about alignment — bringing the right people together to agree on what matters most and how to sequence the work.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794760"/>
            <a:ext cx="5394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outcome is a shared, visible roadmap that every team member can connect their daily work to.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1783080"/>
            <a:ext cx="5394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783080"/>
            <a:ext cx="64008" cy="109728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892808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DURATION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221284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– 4 hours (full session)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split across two sessions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3017520"/>
            <a:ext cx="5394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09360" y="3017520"/>
            <a:ext cx="64008" cy="109728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92240" y="3127248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492240" y="344728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– 15 people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Leadership, product owners, key stakeholders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309360" y="4251960"/>
            <a:ext cx="5394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4251960"/>
            <a:ext cx="64008" cy="109728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361688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OUTCOME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prioritized roadmap aligned to strategy with clear ownership and timelines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SESSION SETUP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Road Mapping Canvas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3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session begins, prepare the canvas. This becomes the shared workspace for the entire workshop.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1124712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240280"/>
            <a:ext cx="11247120" cy="5029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94360" y="224028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ROAD MAPPING CANVAS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743200"/>
            <a:ext cx="2286000" cy="105156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274320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STRATEGIC THEMES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324612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organizational priorities driving this roadmap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743200" y="2743200"/>
            <a:ext cx="8961120" cy="1051560"/>
          </a:xfrm>
          <a:prstGeom prst="rect">
            <a:avLst/>
          </a:prstGeom>
          <a:solidFill>
            <a:srgbClr val="F8F9FA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0" y="3063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0" y="3063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0" y="3063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58400" y="3063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3886200"/>
            <a:ext cx="2286000" cy="1051560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02920" y="388620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INITIATIVES &amp; EPICS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438912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bodies of work mapped to each theme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743200" y="3886200"/>
            <a:ext cx="89611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0" y="4206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0" y="4206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772400" y="4206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58400" y="4206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" y="5029200"/>
            <a:ext cx="2286000" cy="1051560"/>
          </a:xfrm>
          <a:prstGeom prst="rect">
            <a:avLst/>
          </a:prstGeom>
          <a:solidFill>
            <a:srgbClr val="5D6D7E"/>
          </a:solidFill>
          <a:ln w="12700">
            <a:solidFill>
              <a:srgbClr val="5D6D7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02920" y="502920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TIMELINE &amp; MILESTONES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502920" y="553212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Quarters, sprints, or PI intervals with key dates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743200" y="5029200"/>
            <a:ext cx="8961120" cy="1051560"/>
          </a:xfrm>
          <a:prstGeom prst="rect">
            <a:avLst/>
          </a:prstGeom>
          <a:solidFill>
            <a:srgbClr val="F8F9FA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0" y="5349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0" y="5349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772400" y="5349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058400" y="5349240"/>
            <a:ext cx="1645920" cy="411480"/>
          </a:xfrm>
          <a:prstGeom prst="rect">
            <a:avLst/>
          </a:prstGeom>
          <a:solidFill>
            <a:srgbClr val="F4F5F7"/>
          </a:solidFill>
          <a:ln w="12700">
            <a:solidFill>
              <a:srgbClr val="D0D5D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SESSION FLOW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Road Mapping Works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4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691640"/>
            <a:ext cx="11247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session moves through six structured steps. Each step builds on the last — do not skip ahead.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1737360" cy="34747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9848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69848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 Context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strategy &amp; goals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(15 min)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221992" y="3941064"/>
            <a:ext cx="109728" cy="7315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395728" y="2240280"/>
            <a:ext cx="17373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008376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008376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487168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Identify Themes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487168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strategic priorities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 min)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160520" y="3941064"/>
            <a:ext cx="109728" cy="7315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34256" y="2240280"/>
            <a:ext cx="1737360" cy="34747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46904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46904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425696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Generate Initiatives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4425696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Brainstorm work bodies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(25 min)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099048" y="3941064"/>
            <a:ext cx="109728" cy="7315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72784" y="2240280"/>
            <a:ext cx="17373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885432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885432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6364224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Map &amp; Sequence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6364224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on timeline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(25 min)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037576" y="3941064"/>
            <a:ext cx="109728" cy="7315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11312" y="2240280"/>
            <a:ext cx="1737360" cy="34747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823960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823960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2752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Assign Ownership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8302752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owners per initiative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(15 min)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976104" y="3941064"/>
            <a:ext cx="109728" cy="7315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149840" y="2240280"/>
            <a:ext cx="17373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762488" y="2514600"/>
            <a:ext cx="502920" cy="50292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10762488" y="2514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10241280" y="320040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Commit &amp; Close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10241280" y="3977640"/>
            <a:ext cx="1554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Confirm, capture, publish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 min)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SESSION FLOW — STEPS 1 &amp; 2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Setting Context and Identifying Themes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5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691640"/>
            <a:ext cx="5394960" cy="4572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1 — Set Context  (15 min)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with a brief recap of the organization's strategy, goals, and OKRs for the planning period.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any constraints: budget, capacity, regulatory, or technology limitations the team must work within.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the planning horizon — are we mapping for one quarter, two quarters, or a full year?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ground rules: every voice matters; decisions stay in the room until published.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30936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1691640"/>
            <a:ext cx="5394960" cy="457200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2 — Identify Themes  (20 min)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72084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each participant to write strategic themes on sticky notes — one theme per note. Give 5 minutes of silent writing.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9224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72084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 shares their themes aloud; the facilitator posts them on the canvas under the Themes swim lane.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2084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similar themes together. Name each cluster with a short, clear label that the whole team agrees on.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49224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72084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 to confirm the top 3–5 themes that will drive the roadmap. Dot voting or thumb voting both work well.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SESSION FLOW — STEPS 3 &amp; 4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Generating Initiatives and Sequencing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6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691640"/>
            <a:ext cx="5394960" cy="4572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3 — Generate Initiatives  (25 min)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confirmed theme, ask participants: "What major bodies of work must we do to advance this theme?"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initiatives on sticky notes — one initiative per note. These are epics or large features, not tasks.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initiatives under the corresponding theme on the canvas. Duplicates are fine — they signal priority.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group, consolidate duplicates and clarify any initiatives that are too vague or too small in scope.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30936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1691640"/>
            <a:ext cx="5394960" cy="457200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4 — Map &amp; Sequence  (25 min)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72084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initiatives into the Timeline swim lane. Place them in the quarter or PI interval they are expected to begin.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9224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72084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dependencies: draw a line or note when one initiative must precede another.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2084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sequencing conflicts openly — what must come first? What can run in parallel?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49224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72084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overloading: if one quarter has too many initiatives, redistribute or defer lower-priority items.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SESSION FLOW — STEPS 5 &amp; 6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Assigning Ownership and Closing the Session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7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691640"/>
            <a:ext cx="5394960" cy="4572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5 — Assign Ownership  (15 min)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initiative on the canvas, identify and name the lead owner — the person accountable for execution.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 do not have to be in the room, but someone present must agree to confirm or recruit them.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owner name on the canvas sticky note. If ownership is unclear, flag it — do not leave it blank.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that each owner has the capacity and context needed. Surface resource conflicts now, not later.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309360" y="1691640"/>
            <a:ext cx="539496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1691640"/>
            <a:ext cx="5394960" cy="457200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1691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6 — Commit &amp; Close  (20 min)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0" y="2514600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720840" y="2267712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the completed canvas as a group. Ask: "Does this represent our shared commitment?"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92240" y="3264408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720840" y="30175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any open items, decisions deferred, or questions that need follow-up outside this session.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0" y="4014216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20840" y="3767328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 or digitize the canvas immediately — within 24 hours post-session is best practice.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492240" y="4764024"/>
            <a:ext cx="109728" cy="109728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720840" y="4517136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who will publish the roadmap, where it will live, and when the first check-in will occur.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CLOSING THE SESSION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After the Workshop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8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24028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2402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189280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Digitize Within 24 Hours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" y="228600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the physical canvas to a digital tool (Miro, Jira, or a shared document) while context is fresh.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09360" y="178308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92240" y="224028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92240" y="22402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95160" y="189280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Distribute the Roadmap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95160" y="228600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 clean version of the roadmap with all participants and key stakeholders within 48 hours.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20040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365760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36576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31012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Confirm Ownership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370332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out to any owners not present in the session to confirm their initiatives and capacity.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309360" y="320040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92240" y="365760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92240" y="36576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95160" y="331012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 the First Check-in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6995160" y="370332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 recurring review — monthly or per PI — to assess roadmap health and adjust as needed.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461772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0080" y="507492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" y="507492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1143000" y="472744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 to Team Backlogs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1143000" y="51206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each initiative into epics and features. Link roadmap items to team-level work in your planning tool.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09360" y="4617720"/>
            <a:ext cx="53949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92240" y="5074920"/>
            <a:ext cx="347472" cy="347472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92240" y="507492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6995160" y="4727448"/>
            <a:ext cx="4480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Measure and Communicate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995160" y="51206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how progress will be tracked and reported. Visibility keeps the roadmap alive and actionable.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9962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FACILITATOR GUIDANCE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Anti-Patterns to Avoid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097280" cy="54864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9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these common traps. Naming them early helps the group self-correct during the session.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28600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37744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Skipping the Context Step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78892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jump to solutions before aligning on strategy. Without shared context, initiatives lack coherent direction.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09360" y="22860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09360" y="228600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237744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Too Many Themes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278892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five themes dilutes focus. Push the group to make hard choices — not everything can be a priority.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61188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" y="370332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Initiatives That Are Too Small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411480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Tasks and stories belong in the backlog, not on the roadmap. Keep items at the epic or major feature level.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309360" y="361188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09360" y="361188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370332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Named Owners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11480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initiative without a clear owner rarely gets done. Anonymous accountability is no accountability at all.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493776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" y="493776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502920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Roadmap Lives Only on a Whiteboard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544068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canvas must be digitized and distributed. A physical artifact that no one can access after the session is wasted effort.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309360" y="493776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09360" y="4937760"/>
            <a:ext cx="64008" cy="1188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537960" y="5029200"/>
            <a:ext cx="4937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Review Cadence Set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5440680"/>
            <a:ext cx="49377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roadmap without a review schedule becomes stale within weeks. Book the next review before leaving the room.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1554480"/>
            <a:ext cx="54864" cy="237744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828800"/>
            <a:ext cx="10058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Ready to facilitate?</a:t>
            </a:r>
            <a:endParaRPr lang="en-US" sz="5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20040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Connect with Stephens Insight Group for coaching, templates, and hands-on facilitation support.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457200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  |  info@stephensinsightgroup.com  |  (616) 724-0297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653796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F6C8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Stephens Insight Group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7616952" y="653796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Mapping Workshop Facilitator's Guide  |  10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2026-09-07T01:12:42Z</dcterms:created>
  <dcterms:modified xsi:type="dcterms:W3CDTF">2026-09-07T01:12:42Z</dcterms:modified>
</cp:coreProperties>
</file>