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B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02920" y="82296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MoSCoW</a:t>
            </a:r>
            <a:endParaRPr lang="en-US" sz="58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8288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Prioritization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2542032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Facilitator's Guide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2999232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BAA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structured technique for aligning teams on what truly matters — so the right work gets done first and scope stays under control.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365760" y="4864608"/>
            <a:ext cx="4114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4A6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 INSIGHT GROUP</a:t>
            </a:r>
            <a:endParaRPr lang="en-US" sz="700" dirty="0"/>
          </a:p>
        </p:txBody>
      </p:sp>
      <p:sp>
        <p:nvSpPr>
          <p:cNvPr id="8" name="Text 6"/>
          <p:cNvSpPr txBox="1"/>
          <p:nvPr/>
        </p:nvSpPr>
        <p:spPr>
          <a:xfrm>
            <a:off x="5029200" y="4864608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A6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stephensinsightgroup.com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182880"/>
            <a:ext cx="8412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438912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MoSCoW Prioritization?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1097280"/>
            <a:ext cx="35661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MoSCoW </a:t>
            </a:r>
            <a:pPr indent="0" marL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a prioritization framework that categorizes requirements, features, or tasks into four buckets based on their importance to project success.
</a:t>
            </a:r>
            <a:pPr indent="0" marL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Originally developed by Dai Clegg in 1994 for DSDM (Dynamic Systems Development Method), MoSCoW gives teams a shared language for tough priority conversations — replacing "everything is important" with clear, defensible distinctions.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4206240" y="1005840"/>
            <a:ext cx="2286000" cy="1783080"/>
          </a:xfrm>
          <a:prstGeom prst="rect">
            <a:avLst/>
          </a:prstGeom>
          <a:solidFill>
            <a:srgbClr val="F6F8FB"/>
          </a:solidFill>
          <a:ln w="12700">
            <a:solidFill>
              <a:srgbClr val="D8E4E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06240" y="1005840"/>
            <a:ext cx="2286000" cy="420624"/>
          </a:xfrm>
          <a:prstGeom prst="rect">
            <a:avLst/>
          </a:prstGeom>
          <a:solidFill>
            <a:srgbClr val="1B2B4A"/>
          </a:solidFill>
          <a:ln w="12700">
            <a:solidFill>
              <a:srgbClr val="1B2B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297680" y="1078992"/>
            <a:ext cx="292608" cy="292608"/>
          </a:xfrm>
          <a:prstGeom prst="ellipse">
            <a:avLst/>
          </a:prstGeom>
          <a:solidFill>
            <a:srgbClr val="CCCCC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297680" y="10789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4681728" y="1078992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Have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315968" y="1508760"/>
            <a:ext cx="20665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Non-negotiable. The project fails without these items.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629400" y="1005840"/>
            <a:ext cx="2286000" cy="1783080"/>
          </a:xfrm>
          <a:prstGeom prst="rect">
            <a:avLst/>
          </a:prstGeom>
          <a:solidFill>
            <a:srgbClr val="F6F8FB"/>
          </a:solidFill>
          <a:ln w="12700">
            <a:solidFill>
              <a:srgbClr val="D8E4E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629400" y="1005840"/>
            <a:ext cx="2286000" cy="420624"/>
          </a:xfrm>
          <a:prstGeom prst="rect">
            <a:avLst/>
          </a:prstGeom>
          <a:solidFill>
            <a:srgbClr val="2E6DA4"/>
          </a:solidFill>
          <a:ln w="12700">
            <a:solidFill>
              <a:srgbClr val="2E6DA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720840" y="1078992"/>
            <a:ext cx="292608" cy="292608"/>
          </a:xfrm>
          <a:prstGeom prst="ellipse">
            <a:avLst/>
          </a:prstGeom>
          <a:solidFill>
            <a:srgbClr val="CCCCC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720840" y="10789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7104888" y="1078992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Should Have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739128" y="1508760"/>
            <a:ext cx="20665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 but not critical. Include if resources allow.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206240" y="2971800"/>
            <a:ext cx="2286000" cy="1783080"/>
          </a:xfrm>
          <a:prstGeom prst="rect">
            <a:avLst/>
          </a:prstGeom>
          <a:solidFill>
            <a:srgbClr val="F6F8FB"/>
          </a:solidFill>
          <a:ln w="12700">
            <a:solidFill>
              <a:srgbClr val="D8E4E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206240" y="2971800"/>
            <a:ext cx="2286000" cy="420624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297680" y="3044952"/>
            <a:ext cx="292608" cy="292608"/>
          </a:xfrm>
          <a:prstGeom prst="ellipse">
            <a:avLst/>
          </a:prstGeom>
          <a:solidFill>
            <a:srgbClr val="CCCCC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4297680" y="304495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4681728" y="3044952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Could Have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4315968" y="3474720"/>
            <a:ext cx="20665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Nice-to-haves with minimal impact if excluded.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629400" y="2971800"/>
            <a:ext cx="2286000" cy="1783080"/>
          </a:xfrm>
          <a:prstGeom prst="rect">
            <a:avLst/>
          </a:prstGeom>
          <a:solidFill>
            <a:srgbClr val="F6F8FB"/>
          </a:solidFill>
          <a:ln w="12700">
            <a:solidFill>
              <a:srgbClr val="D8E4EE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629400" y="2971800"/>
            <a:ext cx="2286000" cy="420624"/>
          </a:xfrm>
          <a:prstGeom prst="rect">
            <a:avLst/>
          </a:prstGeom>
          <a:solidFill>
            <a:srgbClr val="777777"/>
          </a:solidFill>
          <a:ln w="12700">
            <a:solidFill>
              <a:srgbClr val="77777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720840" y="3044952"/>
            <a:ext cx="292608" cy="292608"/>
          </a:xfrm>
          <a:prstGeom prst="ellipse">
            <a:avLst/>
          </a:prstGeom>
          <a:solidFill>
            <a:srgbClr val="CCCCC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720840" y="304495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7104888" y="3044952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Won't Have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6739128" y="3474720"/>
            <a:ext cx="20665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Explicitly out of scope this iteration — revisit later.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365760" y="4864608"/>
            <a:ext cx="4114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 INSIGHT GROUP</a:t>
            </a:r>
            <a:endParaRPr lang="en-US" sz="700" dirty="0"/>
          </a:p>
        </p:txBody>
      </p:sp>
      <p:sp>
        <p:nvSpPr>
          <p:cNvPr id="30" name="Text 28"/>
          <p:cNvSpPr txBox="1"/>
          <p:nvPr/>
        </p:nvSpPr>
        <p:spPr>
          <a:xfrm>
            <a:off x="5029200" y="4864608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stephensinsightgroup.com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182880"/>
            <a:ext cx="8412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SETUP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438912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Materials &amp; Room Preparation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1069848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before participants arrive — physical or virtual. The right environment removes friction and lets the group focus on decisions.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365760" y="1508760"/>
            <a:ext cx="4160520" cy="347472"/>
          </a:xfrm>
          <a:prstGeom prst="rect">
            <a:avLst/>
          </a:prstGeom>
          <a:solidFill>
            <a:srgbClr val="1B2B4A"/>
          </a:solidFill>
          <a:ln w="12700">
            <a:solidFill>
              <a:srgbClr val="1B2B4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93776" y="150876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In-Person Setup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75488" y="2039112"/>
            <a:ext cx="128016" cy="128016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76656" y="1956816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 or large paper divided into 4 labeled zones: Must Have | Should Have | Could Have | Won't Have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75488" y="2514600"/>
            <a:ext cx="128016" cy="128016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76656" y="2432304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Sticky notes (one color per category aids visual scanning)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75488" y="2990088"/>
            <a:ext cx="128016" cy="128016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76656" y="2907792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Markers for each participant — thick enough to read from a distance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75488" y="3465576"/>
            <a:ext cx="128016" cy="128016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76656" y="3383280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dot stickers per participant for contested-item voting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75488" y="3941064"/>
            <a:ext cx="128016" cy="128016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76656" y="3858768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Timer visible to the whole group (clock or phone)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75488" y="4416552"/>
            <a:ext cx="128016" cy="128016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6656" y="4334256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Scribe assigned in advance to document final decisions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754880" y="1508760"/>
            <a:ext cx="4160520" cy="347472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82896" y="150876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Setup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864608" y="2039112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5065776" y="1956816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board (Miro, MURAL, FigJam) with 4 labeled columns pre-built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864608" y="2514600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5065776" y="2432304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Sticky note template ready so participants don't waste time formatting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4864608" y="2990088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065776" y="2907792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Voting feature enabled — dot votes, emoji reactions, or a polling tool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4864608" y="3465576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5065776" y="3383280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countdown timer visible to all participants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4864608" y="3941064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5065776" y="3858768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 share on throughout — facilitator drives the board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4864608" y="4416552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5065776" y="4334256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Breakout rooms optional for small-group pre-sorting before plenary</a:t>
            </a:r>
            <a:endParaRPr lang="en-US" sz="950" dirty="0"/>
          </a:p>
        </p:txBody>
      </p:sp>
      <p:sp>
        <p:nvSpPr>
          <p:cNvPr id="33" name="Text 31"/>
          <p:cNvSpPr txBox="1"/>
          <p:nvPr/>
        </p:nvSpPr>
        <p:spPr>
          <a:xfrm>
            <a:off x="365760" y="4864608"/>
            <a:ext cx="4114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 INSIGHT GROUP</a:t>
            </a:r>
            <a:endParaRPr lang="en-US" sz="700" dirty="0"/>
          </a:p>
        </p:txBody>
      </p:sp>
      <p:sp>
        <p:nvSpPr>
          <p:cNvPr id="34" name="Text 32"/>
          <p:cNvSpPr txBox="1"/>
          <p:nvPr/>
        </p:nvSpPr>
        <p:spPr>
          <a:xfrm>
            <a:off x="5029200" y="4864608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stephensinsightgroup.com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182880"/>
            <a:ext cx="8412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FLOW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438912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MoSCoW Prioritization Works: 5 Steps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93192" y="1115568"/>
            <a:ext cx="1508760" cy="256032"/>
          </a:xfrm>
          <a:prstGeom prst="rect">
            <a:avLst/>
          </a:prstGeom>
          <a:solidFill>
            <a:srgbClr val="E8F0F8"/>
          </a:solidFill>
          <a:ln w="12700">
            <a:solidFill>
              <a:srgbClr val="C5D8E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93192" y="1115568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58952" y="1463040"/>
            <a:ext cx="621792" cy="621792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58952" y="1463040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1801368" y="1746504"/>
            <a:ext cx="438912" cy="54864"/>
          </a:xfrm>
          <a:prstGeom prst="rect">
            <a:avLst/>
          </a:prstGeom>
          <a:solidFill>
            <a:srgbClr val="CCCCCC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20040" y="21945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&amp; Frame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320040" y="2606040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context, define each MoSCoW category, confirm scope.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103120" y="1115568"/>
            <a:ext cx="1508760" cy="256032"/>
          </a:xfrm>
          <a:prstGeom prst="rect">
            <a:avLst/>
          </a:prstGeom>
          <a:solidFill>
            <a:srgbClr val="E8F0F8"/>
          </a:solidFill>
          <a:ln w="12700">
            <a:solidFill>
              <a:srgbClr val="C5D8E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103120" y="1115568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2468880" y="1463040"/>
            <a:ext cx="621792" cy="621792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2468880" y="1463040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3511296" y="1746504"/>
            <a:ext cx="438912" cy="54864"/>
          </a:xfrm>
          <a:prstGeom prst="rect">
            <a:avLst/>
          </a:prstGeom>
          <a:solidFill>
            <a:srgbClr val="CCCCCC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2029968" y="21945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 Items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2029968" y="2606040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Participants write one requirement or feature per sticky.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813048" y="1115568"/>
            <a:ext cx="1508760" cy="256032"/>
          </a:xfrm>
          <a:prstGeom prst="rect">
            <a:avLst/>
          </a:prstGeom>
          <a:solidFill>
            <a:srgbClr val="E8F0F8"/>
          </a:solidFill>
          <a:ln w="12700">
            <a:solidFill>
              <a:srgbClr val="C5D8EC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813048" y="1115568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4178808" y="1463040"/>
            <a:ext cx="621792" cy="621792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4178808" y="1463040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221224" y="1746504"/>
            <a:ext cx="438912" cy="54864"/>
          </a:xfrm>
          <a:prstGeom prst="rect">
            <a:avLst/>
          </a:prstGeom>
          <a:solidFill>
            <a:srgbClr val="CCCCCC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3739896" y="21945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Reads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3739896" y="2606040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participant reads items aloud. No discussion yet.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5522976" y="1115568"/>
            <a:ext cx="1508760" cy="256032"/>
          </a:xfrm>
          <a:prstGeom prst="rect">
            <a:avLst/>
          </a:prstGeom>
          <a:solidFill>
            <a:srgbClr val="E8F0F8"/>
          </a:solidFill>
          <a:ln w="12700">
            <a:solidFill>
              <a:srgbClr val="C5D8EC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522976" y="1115568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20–30 min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5888736" y="1463040"/>
            <a:ext cx="621792" cy="621792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5888736" y="1463040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29" name="Shape 27"/>
          <p:cNvSpPr/>
          <p:nvPr/>
        </p:nvSpPr>
        <p:spPr>
          <a:xfrm>
            <a:off x="6931152" y="1746504"/>
            <a:ext cx="438912" cy="54864"/>
          </a:xfrm>
          <a:prstGeom prst="rect">
            <a:avLst/>
          </a:prstGeom>
          <a:solidFill>
            <a:srgbClr val="CCCCCC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5449824" y="21945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Categorize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5449824" y="2606040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places each item. Discuss conflicts. Dot-vote to resolve.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7232904" y="1115568"/>
            <a:ext cx="1508760" cy="256032"/>
          </a:xfrm>
          <a:prstGeom prst="rect">
            <a:avLst/>
          </a:prstGeom>
          <a:solidFill>
            <a:srgbClr val="E8F0F8"/>
          </a:solidFill>
          <a:ln w="12700">
            <a:solidFill>
              <a:srgbClr val="C5D8EC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7232904" y="1115568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7598664" y="1463040"/>
            <a:ext cx="621792" cy="621792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7598664" y="1463040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36" name="Text 34"/>
          <p:cNvSpPr txBox="1"/>
          <p:nvPr/>
        </p:nvSpPr>
        <p:spPr>
          <a:xfrm>
            <a:off x="7159752" y="21945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Finalize &amp; Capture</a:t>
            </a:r>
            <a:endParaRPr lang="en-US" sz="1100" dirty="0"/>
          </a:p>
        </p:txBody>
      </p:sp>
      <p:sp>
        <p:nvSpPr>
          <p:cNvPr id="37" name="Text 35"/>
          <p:cNvSpPr txBox="1"/>
          <p:nvPr/>
        </p:nvSpPr>
        <p:spPr>
          <a:xfrm>
            <a:off x="7159752" y="2606040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Must Haves. Assign owners. Document decisions.</a:t>
            </a:r>
            <a:endParaRPr lang="en-US" sz="950" dirty="0"/>
          </a:p>
        </p:txBody>
      </p:sp>
      <p:sp>
        <p:nvSpPr>
          <p:cNvPr id="38" name="Text 36"/>
          <p:cNvSpPr txBox="1"/>
          <p:nvPr/>
        </p:nvSpPr>
        <p:spPr>
          <a:xfrm>
            <a:off x="365760" y="4864608"/>
            <a:ext cx="4114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 INSIGHT GROUP</a:t>
            </a:r>
            <a:endParaRPr lang="en-US" sz="700" dirty="0"/>
          </a:p>
        </p:txBody>
      </p:sp>
      <p:sp>
        <p:nvSpPr>
          <p:cNvPr id="39" name="Text 37"/>
          <p:cNvSpPr txBox="1"/>
          <p:nvPr/>
        </p:nvSpPr>
        <p:spPr>
          <a:xfrm>
            <a:off x="5029200" y="4864608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stephensinsightgroup.com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182880"/>
            <a:ext cx="8412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 1 &amp; 2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438912"/>
            <a:ext cx="8412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the Session &amp; Generate Items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060704"/>
            <a:ext cx="4160520" cy="347472"/>
          </a:xfrm>
          <a:prstGeom prst="rect">
            <a:avLst/>
          </a:prstGeom>
          <a:solidFill>
            <a:srgbClr val="1B2B4A"/>
          </a:solidFill>
          <a:ln w="12700">
            <a:solidFill>
              <a:srgbClr val="1B2B4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75488" y="1060704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 — Open &amp; Frame  (10 min)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475488" y="1627632"/>
            <a:ext cx="128016" cy="128016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76656" y="1517904"/>
            <a:ext cx="37307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 participants and explain the purpose of the session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75488" y="2286000"/>
            <a:ext cx="128016" cy="128016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76656" y="2176272"/>
            <a:ext cx="37307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each category with examples from the project context: Must Have, Should Have, Could Have, Won't Have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75488" y="2944368"/>
            <a:ext cx="128016" cy="128016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76656" y="2834640"/>
            <a:ext cx="37307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the scope boundary: What project, sprint, or initiative are we prioritizing for today?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75488" y="3602736"/>
            <a:ext cx="128016" cy="128016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76656" y="3493008"/>
            <a:ext cx="37307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expectations: Won't Have does not mean rejected — it means not this iteration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5488" y="4261104"/>
            <a:ext cx="128016" cy="128016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76656" y="4151376"/>
            <a:ext cx="37307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Announce the session length and how the final list will be documented and shared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754880" y="1060704"/>
            <a:ext cx="4160520" cy="347472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864608" y="1060704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 — Generate Items  (10 min)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864608" y="1627632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5065776" y="1517904"/>
            <a:ext cx="37307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participant writes requirements, features, or tasks — one item per sticky note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864608" y="2286000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5065776" y="2176272"/>
            <a:ext cx="37307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items concise and action-oriented: "SSO login" rather than "Authentication considerations"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864608" y="2944368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5065776" y="2834640"/>
            <a:ext cx="37307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items go to a neutral staging area — no filtering, grouping, or categorizing yet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864608" y="3602736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5065776" y="3493008"/>
            <a:ext cx="37307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Encourage completeness: if it's on anyone's mind, it belongs on the board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864608" y="4261104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5065776" y="4151376"/>
            <a:ext cx="37307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tip: set a visible countdown timer so everyone writes simultaneously and silently</a:t>
            </a:r>
            <a:endParaRPr lang="en-US" sz="1000" dirty="0"/>
          </a:p>
        </p:txBody>
      </p:sp>
      <p:sp>
        <p:nvSpPr>
          <p:cNvPr id="28" name="Text 26"/>
          <p:cNvSpPr txBox="1"/>
          <p:nvPr/>
        </p:nvSpPr>
        <p:spPr>
          <a:xfrm>
            <a:off x="365760" y="4864608"/>
            <a:ext cx="4114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 INSIGHT GROUP</a:t>
            </a:r>
            <a:endParaRPr lang="en-US" sz="700" dirty="0"/>
          </a:p>
        </p:txBody>
      </p:sp>
      <p:sp>
        <p:nvSpPr>
          <p:cNvPr id="29" name="Text 27"/>
          <p:cNvSpPr txBox="1"/>
          <p:nvPr/>
        </p:nvSpPr>
        <p:spPr>
          <a:xfrm>
            <a:off x="5029200" y="4864608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stephensinsightgroup.com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182880"/>
            <a:ext cx="8412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 3 &amp; 4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438912"/>
            <a:ext cx="8412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 Introductions &amp; Categorization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060704"/>
            <a:ext cx="4160520" cy="347472"/>
          </a:xfrm>
          <a:prstGeom prst="rect">
            <a:avLst/>
          </a:prstGeom>
          <a:solidFill>
            <a:srgbClr val="1B2B4A"/>
          </a:solidFill>
          <a:ln w="12700">
            <a:solidFill>
              <a:srgbClr val="1B2B4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75488" y="1060704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 — Brief Reads  (5 min)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475488" y="1609344"/>
            <a:ext cx="128016" cy="128016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76656" y="1517904"/>
            <a:ext cx="37307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participant reads their sticky notes aloud — 15–30 seconds per item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75488" y="2176272"/>
            <a:ext cx="128016" cy="128016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76656" y="2084832"/>
            <a:ext cx="37307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or two sentences only: what the item is and why it matters to this project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75488" y="2743200"/>
            <a:ext cx="128016" cy="128016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76656" y="2651760"/>
            <a:ext cx="37307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categorization at this stage — just enough context for the group to place it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75488" y="3310128"/>
            <a:ext cx="128016" cy="128016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76656" y="3218688"/>
            <a:ext cx="37307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 gently redirects any item introduction that turns into a full discussion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5488" y="3877056"/>
            <a:ext cx="128016" cy="128016"/>
          </a:xfrm>
          <a:prstGeom prst="ellipse">
            <a:avLst/>
          </a:prstGeom>
          <a:solidFill>
            <a:srgbClr val="1B2B4A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76656" y="3785616"/>
            <a:ext cx="37307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 obvious duplicates on the staging board before categorization begins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754880" y="1060704"/>
            <a:ext cx="4160520" cy="347472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864608" y="1060704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 — Categorize  (20–30 min)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864608" y="1609344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5065776" y="1517904"/>
            <a:ext cx="37307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group moves each item into one of the four MoSCoW columns as a team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864608" y="2176272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5065776" y="2084832"/>
            <a:ext cx="37307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clear Must Haves — items the project truly cannot ship without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864608" y="2743200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5065776" y="2651760"/>
            <a:ext cx="37307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outward: Should Have → Could Have → Won't Have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864608" y="3310128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5065776" y="3218688"/>
            <a:ext cx="37307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contested items: allow a 2-minute discussion, then dot-vote to resolve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864608" y="3877056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5065776" y="3785616"/>
            <a:ext cx="37307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 tracks time — no single item should consume the session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864608" y="4443984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5065776" y="4352544"/>
            <a:ext cx="37307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ties with: majority rules, sponsor's decision, or defer to next session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365760" y="4864608"/>
            <a:ext cx="4114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 INSIGHT GROUP</a:t>
            </a:r>
            <a:endParaRPr lang="en-US" sz="700" dirty="0"/>
          </a:p>
        </p:txBody>
      </p:sp>
      <p:sp>
        <p:nvSpPr>
          <p:cNvPr id="31" name="Text 29"/>
          <p:cNvSpPr txBox="1"/>
          <p:nvPr/>
        </p:nvSpPr>
        <p:spPr>
          <a:xfrm>
            <a:off x="5029200" y="4864608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stephensinsightgroup.com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182880"/>
            <a:ext cx="8412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 REFERENCE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438912"/>
            <a:ext cx="8412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MoSCoW Prioritization Board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1005840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item belongs in one of four columns. Set this board up before participants arrive.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292608" y="1389888"/>
            <a:ext cx="2029968" cy="420624"/>
          </a:xfrm>
          <a:prstGeom prst="rect">
            <a:avLst/>
          </a:prstGeom>
          <a:solidFill>
            <a:srgbClr val="1B2B4A"/>
          </a:solidFill>
          <a:ln w="12700">
            <a:solidFill>
              <a:srgbClr val="1B2B4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92608" y="138988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1389888"/>
            <a:ext cx="15544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Have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92608" y="1828800"/>
            <a:ext cx="2029968" cy="2743200"/>
          </a:xfrm>
          <a:prstGeom prst="rect">
            <a:avLst/>
          </a:prstGeom>
          <a:solidFill>
            <a:srgbClr val="F6F8FB"/>
          </a:solidFill>
          <a:ln w="12700">
            <a:solidFill>
              <a:srgbClr val="D8E4E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02336" y="192024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Non-negotiable. Without these, the project fails or the release cannot ship.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84048" y="3246120"/>
            <a:ext cx="1865376" cy="347472"/>
          </a:xfrm>
          <a:prstGeom prst="rect">
            <a:avLst/>
          </a:prstGeom>
          <a:solidFill>
            <a:srgbClr val="E8F0F8"/>
          </a:solidFill>
          <a:ln w="12700">
            <a:solidFill>
              <a:srgbClr val="E8F0F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84048" y="324612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in doubt — it's NOT a Must Have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2450592" y="1389888"/>
            <a:ext cx="2029968" cy="420624"/>
          </a:xfrm>
          <a:prstGeom prst="rect">
            <a:avLst/>
          </a:prstGeom>
          <a:solidFill>
            <a:srgbClr val="2E6DA4"/>
          </a:solidFill>
          <a:ln w="12700">
            <a:solidFill>
              <a:srgbClr val="2E6DA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2450592" y="138988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889504" y="1389888"/>
            <a:ext cx="15544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Should Have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450592" y="1828800"/>
            <a:ext cx="2029968" cy="2743200"/>
          </a:xfrm>
          <a:prstGeom prst="rect">
            <a:avLst/>
          </a:prstGeom>
          <a:solidFill>
            <a:srgbClr val="F6F8FB"/>
          </a:solidFill>
          <a:ln w="12700">
            <a:solidFill>
              <a:srgbClr val="D8E4E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2560320" y="192024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 and expected, but the project can survive a release without them.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2542032" y="3246120"/>
            <a:ext cx="1865376" cy="347472"/>
          </a:xfrm>
          <a:prstGeom prst="rect">
            <a:avLst/>
          </a:prstGeom>
          <a:solidFill>
            <a:srgbClr val="EBF2FA"/>
          </a:solidFill>
          <a:ln w="12700">
            <a:solidFill>
              <a:srgbClr val="EBF2F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2542032" y="324612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2E6D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 if time &amp; resources allow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4608576" y="1389888"/>
            <a:ext cx="2029968" cy="420624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608576" y="138988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5047488" y="1389888"/>
            <a:ext cx="15544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Could Have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608576" y="1828800"/>
            <a:ext cx="2029968" cy="2743200"/>
          </a:xfrm>
          <a:prstGeom prst="rect">
            <a:avLst/>
          </a:prstGeom>
          <a:solidFill>
            <a:srgbClr val="F6F8FB"/>
          </a:solidFill>
          <a:ln w="12700">
            <a:solidFill>
              <a:srgbClr val="D8E4EE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18304" y="192024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Desirable but not necessary. Dropped first when the team is under pressure.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4700016" y="3246120"/>
            <a:ext cx="1865376" cy="347472"/>
          </a:xfrm>
          <a:prstGeom prst="rect">
            <a:avLst/>
          </a:prstGeom>
          <a:solidFill>
            <a:srgbClr val="FFF7E0"/>
          </a:solidFill>
          <a:ln w="12700">
            <a:solidFill>
              <a:srgbClr val="FFF7E0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700016" y="324612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8B69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after Musts &amp; Shoulds are set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6766560" y="1389888"/>
            <a:ext cx="2029968" cy="420624"/>
          </a:xfrm>
          <a:prstGeom prst="rect">
            <a:avLst/>
          </a:prstGeom>
          <a:solidFill>
            <a:srgbClr val="777777"/>
          </a:solidFill>
          <a:ln w="12700">
            <a:solidFill>
              <a:srgbClr val="777777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766560" y="138988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7205472" y="1389888"/>
            <a:ext cx="15544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Won't Have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6766560" y="1828800"/>
            <a:ext cx="2029968" cy="2743200"/>
          </a:xfrm>
          <a:prstGeom prst="rect">
            <a:avLst/>
          </a:prstGeom>
          <a:solidFill>
            <a:srgbClr val="F6F8FB"/>
          </a:solidFill>
          <a:ln w="12700">
            <a:solidFill>
              <a:srgbClr val="D8E4EE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876288" y="192024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Explicitly out of scope this iteration. Not a permanent no — revisit next cycle.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6858000" y="3246120"/>
            <a:ext cx="1865376" cy="347472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858000" y="324612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Prevents scope-creep arguments</a:t>
            </a:r>
            <a:endParaRPr lang="en-US" sz="850" dirty="0"/>
          </a:p>
        </p:txBody>
      </p:sp>
      <p:sp>
        <p:nvSpPr>
          <p:cNvPr id="33" name="Text 31"/>
          <p:cNvSpPr txBox="1"/>
          <p:nvPr/>
        </p:nvSpPr>
        <p:spPr>
          <a:xfrm>
            <a:off x="365760" y="4864608"/>
            <a:ext cx="4114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 INSIGHT GROUP</a:t>
            </a:r>
            <a:endParaRPr lang="en-US" sz="700" dirty="0"/>
          </a:p>
        </p:txBody>
      </p:sp>
      <p:sp>
        <p:nvSpPr>
          <p:cNvPr id="34" name="Text 32"/>
          <p:cNvSpPr txBox="1"/>
          <p:nvPr/>
        </p:nvSpPr>
        <p:spPr>
          <a:xfrm>
            <a:off x="5029200" y="4864608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stephensinsightgroup.com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182880"/>
            <a:ext cx="8412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 THE SESSION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438912"/>
            <a:ext cx="8412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Wrap-Up &amp; Decision Capture  (10 min)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133856"/>
            <a:ext cx="402336" cy="40233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65760" y="113385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77824" y="109728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the Must Have column as a group — confirm every item truly meets the definition: the project fails without it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754880" y="1133856"/>
            <a:ext cx="402336" cy="40233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754880" y="113385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266944" y="109728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 a clear owner and target date to every Must Have item — unowned requirements quietly slip through delivery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5760" y="2322576"/>
            <a:ext cx="402336" cy="40233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65760" y="23225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877824" y="228600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In-person: photograph the board before anyone leaves. Virtual: export and save to a shared location immediately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754880" y="2322576"/>
            <a:ext cx="402336" cy="40233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754880" y="23225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266944" y="228600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 uncategorized or still-contested items — carry them into a follow-up session rather than rushing a decision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65760" y="3511296"/>
            <a:ext cx="402336" cy="40233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365760" y="35112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77824" y="347472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next steps: who translates the board into the backlog, and by when?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754880" y="3511296"/>
            <a:ext cx="402336" cy="40233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4754880" y="35112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266944" y="347472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a written summary within 24 hours: the final four-column breakdown, key decisions, and open questions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365760" y="4864608"/>
            <a:ext cx="4114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 INSIGHT GROUP</a:t>
            </a:r>
            <a:endParaRPr lang="en-US" sz="700" dirty="0"/>
          </a:p>
        </p:txBody>
      </p:sp>
      <p:sp>
        <p:nvSpPr>
          <p:cNvPr id="23" name="Text 21"/>
          <p:cNvSpPr txBox="1"/>
          <p:nvPr/>
        </p:nvSpPr>
        <p:spPr>
          <a:xfrm>
            <a:off x="5029200" y="4864608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stephensinsightgroup.com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182880"/>
            <a:ext cx="8412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 GUIDANCE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438912"/>
            <a:ext cx="8412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Anti-Patterns to Avoid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987552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MoSCoW works best when the Facilitator maintains objectivity and guards the process. Watch for these common failure modes: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65760" y="1389888"/>
            <a:ext cx="4160520" cy="274320"/>
          </a:xfrm>
          <a:prstGeom prst="rect">
            <a:avLst/>
          </a:prstGeom>
          <a:solidFill>
            <a:srgbClr val="B03028"/>
          </a:solidFill>
          <a:ln w="12700">
            <a:solidFill>
              <a:srgbClr val="B0302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75488" y="1389888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Is a Must Have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475488" y="16916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with: "If this is a Must Have, what gets cut when we're over budget?" Use forced ranking or the 60% rule: Must Haves should not exceed 60% of effort.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754880" y="1389888"/>
            <a:ext cx="4160520" cy="274320"/>
          </a:xfrm>
          <a:prstGeom prst="rect">
            <a:avLst/>
          </a:prstGeom>
          <a:solidFill>
            <a:srgbClr val="B03028"/>
          </a:solidFill>
          <a:ln w="12700">
            <a:solidFill>
              <a:srgbClr val="B0302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64608" y="1389888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HiPPO Effect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4864608" y="16916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Highest Paid Person's Opinion shouldn't override the group. Use anonymous dot voting or pre-session surveys to surface honest priorities.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65760" y="2560320"/>
            <a:ext cx="4160520" cy="274320"/>
          </a:xfrm>
          <a:prstGeom prst="rect">
            <a:avLst/>
          </a:prstGeom>
          <a:solidFill>
            <a:srgbClr val="B03028"/>
          </a:solidFill>
          <a:ln w="12700">
            <a:solidFill>
              <a:srgbClr val="B0302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75488" y="2560320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Won't Have = Permanent Rejection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475488" y="2862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Reframe explicitly: "Won't Have means not this cycle." Document these items so the team can revisit them next sprint or quarter.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754880" y="2560320"/>
            <a:ext cx="4160520" cy="274320"/>
          </a:xfrm>
          <a:prstGeom prst="rect">
            <a:avLst/>
          </a:prstGeom>
          <a:solidFill>
            <a:srgbClr val="B03028"/>
          </a:solidFill>
          <a:ln w="12700">
            <a:solidFill>
              <a:srgbClr val="B0302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864608" y="2560320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Creep Mid-Session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4864608" y="2862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items raised during categorization go to a "parking lot." Review after the core list is placed — not inline.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365760" y="3730752"/>
            <a:ext cx="4160520" cy="274320"/>
          </a:xfrm>
          <a:prstGeom prst="rect">
            <a:avLst/>
          </a:prstGeom>
          <a:solidFill>
            <a:srgbClr val="B03028"/>
          </a:solidFill>
          <a:ln w="12700">
            <a:solidFill>
              <a:srgbClr val="B0302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75488" y="373075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the Brief Reads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475488" y="403250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shared context, items get miscategorized. Brief reads take 5 minutes and prevent hours of rework or misaligned delivery.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754880" y="3730752"/>
            <a:ext cx="4160520" cy="274320"/>
          </a:xfrm>
          <a:prstGeom prst="rect">
            <a:avLst/>
          </a:prstGeom>
          <a:solidFill>
            <a:srgbClr val="B03028"/>
          </a:solidFill>
          <a:ln w="12700">
            <a:solidFill>
              <a:srgbClr val="B0302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864608" y="373075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Follow-Up Documentation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4864608" y="403250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a written record sent within 24 hours, the decisions evaporate. Assign a Scribe before the session begins.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365760" y="4864608"/>
            <a:ext cx="4114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 INSIGHT GROUP</a:t>
            </a:r>
            <a:endParaRPr lang="en-US" sz="700" dirty="0"/>
          </a:p>
        </p:txBody>
      </p:sp>
      <p:sp>
        <p:nvSpPr>
          <p:cNvPr id="24" name="Text 22"/>
          <p:cNvSpPr txBox="1"/>
          <p:nvPr/>
        </p:nvSpPr>
        <p:spPr>
          <a:xfrm>
            <a:off x="5029200" y="4864608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stephensinsightgroup.com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2B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02920" y="960120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prioritize?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2029968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the framework. Stay process-neutral.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group will find clarity together.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3017520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B9C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the MoSCoW session template at  stephensinsightgroup.com/moscow-workshop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365760" y="4864608"/>
            <a:ext cx="4114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4A6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 INSIGHT GROUP</a:t>
            </a:r>
            <a:endParaRPr lang="en-US" sz="700" dirty="0"/>
          </a:p>
        </p:txBody>
      </p:sp>
      <p:sp>
        <p:nvSpPr>
          <p:cNvPr id="7" name="Text 5"/>
          <p:cNvSpPr txBox="1"/>
          <p:nvPr/>
        </p:nvSpPr>
        <p:spPr>
          <a:xfrm>
            <a:off x="5029200" y="4864608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4A6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stephensinsightgroup.com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2026-09-17T00:10:53Z</dcterms:created>
  <dcterms:modified xsi:type="dcterms:W3CDTF">2026-09-17T00:10:53Z</dcterms:modified>
</cp:coreProperties>
</file>