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slide. Open by introducing yourself and the purpose of the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the three outputs with the team. Ask which one they are most likely to skip and make a plan to prevent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Closing slide. Remind the team to schedule the next capacity planning session before they leave. Leave time for questions.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the team 2–3 minutes to discuss the last time their sprint commitment did not match reality. Use that as a bridge into the session.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through the agenda briefly. Total run time is ~50 min with discussion. Ask if anyone has a hard stop before you begin.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57200"/>
            <a:ext cx="2194560" cy="43891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23317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b="1" spc="3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GUIDE</a:t>
            </a:r>
            <a:endParaRPr lang="en-US" sz="13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2697480"/>
            <a:ext cx="11185855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</a:t>
            </a:r>
            <a:endParaRPr lang="en-US" sz="54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3794760"/>
            <a:ext cx="8686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6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facilitator's guide to helping a team calculate, protect, and communicate its true available capacity before each planning cycle.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48640" y="4828032"/>
            <a:ext cx="4206240" cy="22860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7" name="Text 4"/>
          <p:cNvSpPr txBox="1"/>
          <p:nvPr/>
        </p:nvSpPr>
        <p:spPr>
          <a:xfrm>
            <a:off x="548640" y="6217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9FB3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  |  Facilitator Presentation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/  EXPECTED OUTPUTS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team walks away with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successful capacity planning session leaves the team with three things: a number, a record, and a shared understanding.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3576218" cy="3657600"/>
          </a:xfrm>
          <a:prstGeom prst="roundRect">
            <a:avLst>
              <a:gd name="adj" fmla="val 1534"/>
            </a:avLst>
          </a:prstGeom>
          <a:solidFill>
            <a:srgbClr val="F7F5F1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" y="2679192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04672" y="2679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804672" y="3273552"/>
            <a:ext cx="313730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Capacity in Hours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804672" y="3703320"/>
            <a:ext cx="313730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defensible, math-backed capacity ceiling for the upcoming sprint or PI — ready to share with planning stakeholders.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307738" y="2423160"/>
            <a:ext cx="3576218" cy="3657600"/>
          </a:xfrm>
          <a:prstGeom prst="roundRect">
            <a:avLst>
              <a:gd name="adj" fmla="val 1534"/>
            </a:avLst>
          </a:prstGeom>
          <a:solidFill>
            <a:srgbClr val="F7F5F1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63770" y="2679192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563770" y="2679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4563770" y="3273552"/>
            <a:ext cx="313730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Worksheet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4563770" y="3703320"/>
            <a:ext cx="313730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filled-in Capacity Planning Worksheet showing every team member's availability and every deduction applied — auditable at any point.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066837" y="2423160"/>
            <a:ext cx="3576218" cy="3657600"/>
          </a:xfrm>
          <a:prstGeom prst="roundRect">
            <a:avLst>
              <a:gd name="adj" fmla="val 1534"/>
            </a:avLst>
          </a:prstGeom>
          <a:solidFill>
            <a:srgbClr val="F7F5F1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22869" y="2679192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322869" y="2679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8322869" y="3273552"/>
            <a:ext cx="313730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Repeatable Cadence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8322869" y="3703320"/>
            <a:ext cx="313730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Agreement on when and how capacity will be calculated for every future sprint — not a one-time exercise done before a big release.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 Workshop Guide</a:t>
            </a:r>
            <a:endParaRPr lang="en-US" sz="900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64808"/>
            <a:ext cx="320040" cy="32004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28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11480"/>
            <a:ext cx="1828800" cy="36576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548640" y="960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/  AFTER THE WORKSHOP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548640" y="1508760"/>
            <a:ext cx="11094415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it visible, keep it honest</a:t>
            </a:r>
            <a:endParaRPr lang="en-US" sz="3600" dirty="0"/>
          </a:p>
        </p:txBody>
      </p:sp>
      <p:sp>
        <p:nvSpPr>
          <p:cNvPr id="5" name="Text 2"/>
          <p:cNvSpPr txBox="1"/>
          <p:nvPr/>
        </p:nvSpPr>
        <p:spPr>
          <a:xfrm>
            <a:off x="548640" y="2377440"/>
            <a:ext cx="8686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i="1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capacity number filed away immediately stops being useful. Put it in front of the team and leave it there.</a:t>
            </a:r>
            <a:endParaRPr lang="en-US" sz="15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2971800"/>
            <a:ext cx="77724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the completed worksheet in the team's shared planning space (Confluence, SharePoint, or equivalent)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the net capacity number explicitly when accepting sprint or PI commitments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actual vs. planned capacity in the sprint retrospective — it is the fastest way to calibrate the model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one person to own the capacity calculation each cycle — rotate the responsibility across the team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Schedule the next capacity planning session before this one ends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548640" y="6291072"/>
            <a:ext cx="11185855" cy="16459"/>
          </a:xfrm>
          <a:prstGeom prst="rect">
            <a:avLst/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8" name="Text 5"/>
          <p:cNvSpPr txBox="1"/>
          <p:nvPr/>
        </p:nvSpPr>
        <p:spPr>
          <a:xfrm>
            <a:off x="548640" y="6355080"/>
            <a:ext cx="11185855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9FB3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Stephens Insight Group  |  stephensinsightgroup.com  |  info@stephensinsightgroup.com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/  WHY THIS MATTERS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gets planned without a capacity number gets broken by reality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that plan to 100% of headcount routinely miss. Capacity planning makes the real number visible before commitments are made.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3576218" cy="3657600"/>
          </a:xfrm>
          <a:prstGeom prst="roundRect">
            <a:avLst>
              <a:gd name="adj" fmla="val 1534"/>
            </a:avLst>
          </a:prstGeom>
          <a:solidFill>
            <a:srgbClr val="F7F5F1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04672" y="2679192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04672" y="2679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 txBox="1"/>
          <p:nvPr/>
        </p:nvSpPr>
        <p:spPr>
          <a:xfrm>
            <a:off x="804672" y="3273552"/>
            <a:ext cx="313730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 Overcommitment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804672" y="3703320"/>
            <a:ext cx="313730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defined capacity ceiling stops the team from accepting more work than it can realistically finish in a sprint.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307738" y="2423160"/>
            <a:ext cx="3576218" cy="3657600"/>
          </a:xfrm>
          <a:prstGeom prst="roundRect">
            <a:avLst>
              <a:gd name="adj" fmla="val 1534"/>
            </a:avLst>
          </a:prstGeom>
          <a:solidFill>
            <a:srgbClr val="F7F5F1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63770" y="2679192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4563770" y="2679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 txBox="1"/>
          <p:nvPr/>
        </p:nvSpPr>
        <p:spPr>
          <a:xfrm>
            <a:off x="4563770" y="3273552"/>
            <a:ext cx="313730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Hidden Constraints</a:t>
            </a:r>
            <a:endParaRPr lang="en-US" sz="1400" dirty="0"/>
          </a:p>
        </p:txBody>
      </p:sp>
      <p:sp>
        <p:nvSpPr>
          <p:cNvPr id="14" name="Text 12"/>
          <p:cNvSpPr txBox="1"/>
          <p:nvPr/>
        </p:nvSpPr>
        <p:spPr>
          <a:xfrm>
            <a:off x="4563770" y="3703320"/>
            <a:ext cx="313730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Vacation, training, support rotation, and recurring Agile Events reduce availability more than people intuitively expect.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066837" y="2423160"/>
            <a:ext cx="3576218" cy="3657600"/>
          </a:xfrm>
          <a:prstGeom prst="roundRect">
            <a:avLst>
              <a:gd name="adj" fmla="val 1534"/>
            </a:avLst>
          </a:prstGeom>
          <a:solidFill>
            <a:srgbClr val="F7F5F1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22869" y="2679192"/>
            <a:ext cx="457200" cy="457200"/>
          </a:xfrm>
          <a:prstGeom prst="roundRect">
            <a:avLst>
              <a:gd name="adj" fmla="val 16000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8322869" y="26791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 txBox="1"/>
          <p:nvPr/>
        </p:nvSpPr>
        <p:spPr>
          <a:xfrm>
            <a:off x="8322869" y="3273552"/>
            <a:ext cx="3137306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Planning Credibility</a:t>
            </a:r>
            <a:endParaRPr lang="en-US" sz="1400" dirty="0"/>
          </a:p>
        </p:txBody>
      </p:sp>
      <p:sp>
        <p:nvSpPr>
          <p:cNvPr id="19" name="Text 17"/>
          <p:cNvSpPr txBox="1"/>
          <p:nvPr/>
        </p:nvSpPr>
        <p:spPr>
          <a:xfrm>
            <a:off x="8322869" y="3703320"/>
            <a:ext cx="3137306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3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leadership can see the math, they trust the plan — and stop asking the team to squeeze in more without removing something else.</a:t>
            </a:r>
            <a:endParaRPr lang="en-US" sz="1300" dirty="0"/>
          </a:p>
        </p:txBody>
      </p:sp>
      <p:sp>
        <p:nvSpPr>
          <p:cNvPr id="20" name="Text 18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 Workshop Guide</a:t>
            </a:r>
            <a:endParaRPr lang="en-US" sz="900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64808"/>
            <a:ext cx="320040" cy="3200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/  SESSION AGENDA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steps from headcount to a usable capacity number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400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 in order. Each step's output feeds the next. Skipping ahead produces a number nobody believes.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267712"/>
            <a:ext cx="11094415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13232" y="2423160"/>
            <a:ext cx="347472" cy="347472"/>
          </a:xfrm>
          <a:prstGeom prst="roundRect">
            <a:avLst>
              <a:gd name="adj" fmla="val 21053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13232" y="242316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8" name="Text 6"/>
          <p:cNvSpPr txBox="1"/>
          <p:nvPr/>
        </p:nvSpPr>
        <p:spPr>
          <a:xfrm>
            <a:off x="1216152" y="2267712"/>
            <a:ext cx="896386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Team Members</a:t>
            </a:r>
            <a:endParaRPr lang="en-US" sz="1500" dirty="0"/>
          </a:p>
        </p:txBody>
      </p:sp>
      <p:sp>
        <p:nvSpPr>
          <p:cNvPr id="9" name="Text 7"/>
          <p:cNvSpPr txBox="1"/>
          <p:nvPr/>
        </p:nvSpPr>
        <p:spPr>
          <a:xfrm>
            <a:off x="10271455" y="2267712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2898648"/>
            <a:ext cx="11094415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13232" y="3054096"/>
            <a:ext cx="347472" cy="347472"/>
          </a:xfrm>
          <a:prstGeom prst="roundRect">
            <a:avLst>
              <a:gd name="adj" fmla="val 21053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2" name="Text 10"/>
          <p:cNvSpPr txBox="1"/>
          <p:nvPr/>
        </p:nvSpPr>
        <p:spPr>
          <a:xfrm>
            <a:off x="713232" y="3054096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3" name="Text 11"/>
          <p:cNvSpPr txBox="1"/>
          <p:nvPr/>
        </p:nvSpPr>
        <p:spPr>
          <a:xfrm>
            <a:off x="1216152" y="2898648"/>
            <a:ext cx="896386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Sprint Parameters</a:t>
            </a:r>
            <a:endParaRPr lang="en-US" sz="1500" dirty="0"/>
          </a:p>
        </p:txBody>
      </p:sp>
      <p:sp>
        <p:nvSpPr>
          <p:cNvPr id="14" name="Text 12"/>
          <p:cNvSpPr txBox="1"/>
          <p:nvPr/>
        </p:nvSpPr>
        <p:spPr>
          <a:xfrm>
            <a:off x="10271455" y="2898648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3529584"/>
            <a:ext cx="11094415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713232" y="3685032"/>
            <a:ext cx="347472" cy="347472"/>
          </a:xfrm>
          <a:prstGeom prst="roundRect">
            <a:avLst>
              <a:gd name="adj" fmla="val 21053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17" name="Text 15"/>
          <p:cNvSpPr txBox="1"/>
          <p:nvPr/>
        </p:nvSpPr>
        <p:spPr>
          <a:xfrm>
            <a:off x="713232" y="368503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8" name="Text 16"/>
          <p:cNvSpPr txBox="1"/>
          <p:nvPr/>
        </p:nvSpPr>
        <p:spPr>
          <a:xfrm>
            <a:off x="1216152" y="3529584"/>
            <a:ext cx="896386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Calculate Gross Capacity</a:t>
            </a:r>
            <a:endParaRPr lang="en-US" sz="1500" dirty="0"/>
          </a:p>
        </p:txBody>
      </p:sp>
      <p:sp>
        <p:nvSpPr>
          <p:cNvPr id="19" name="Text 17"/>
          <p:cNvSpPr txBox="1"/>
          <p:nvPr/>
        </p:nvSpPr>
        <p:spPr>
          <a:xfrm>
            <a:off x="10271455" y="3529584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min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4160520"/>
            <a:ext cx="11094415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13232" y="4315968"/>
            <a:ext cx="347472" cy="347472"/>
          </a:xfrm>
          <a:prstGeom prst="roundRect">
            <a:avLst>
              <a:gd name="adj" fmla="val 21053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22" name="Text 20"/>
          <p:cNvSpPr txBox="1"/>
          <p:nvPr/>
        </p:nvSpPr>
        <p:spPr>
          <a:xfrm>
            <a:off x="713232" y="4315968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1"/>
          <p:cNvSpPr txBox="1"/>
          <p:nvPr/>
        </p:nvSpPr>
        <p:spPr>
          <a:xfrm>
            <a:off x="1216152" y="4160520"/>
            <a:ext cx="896386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Deductions</a:t>
            </a:r>
            <a:endParaRPr lang="en-US" sz="1500" dirty="0"/>
          </a:p>
        </p:txBody>
      </p:sp>
      <p:sp>
        <p:nvSpPr>
          <p:cNvPr id="24" name="Text 22"/>
          <p:cNvSpPr txBox="1"/>
          <p:nvPr/>
        </p:nvSpPr>
        <p:spPr>
          <a:xfrm>
            <a:off x="10271455" y="4160520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min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4791456"/>
            <a:ext cx="11094415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713232" y="4946904"/>
            <a:ext cx="347472" cy="347472"/>
          </a:xfrm>
          <a:prstGeom prst="roundRect">
            <a:avLst>
              <a:gd name="adj" fmla="val 21053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27" name="Text 25"/>
          <p:cNvSpPr txBox="1"/>
          <p:nvPr/>
        </p:nvSpPr>
        <p:spPr>
          <a:xfrm>
            <a:off x="713232" y="4946904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28" name="Text 26"/>
          <p:cNvSpPr txBox="1"/>
          <p:nvPr/>
        </p:nvSpPr>
        <p:spPr>
          <a:xfrm>
            <a:off x="1216152" y="4791456"/>
            <a:ext cx="896386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Arrive at Net Capacity</a:t>
            </a:r>
            <a:endParaRPr lang="en-US" sz="1500" dirty="0"/>
          </a:p>
        </p:txBody>
      </p:sp>
      <p:sp>
        <p:nvSpPr>
          <p:cNvPr id="29" name="Text 27"/>
          <p:cNvSpPr txBox="1"/>
          <p:nvPr/>
        </p:nvSpPr>
        <p:spPr>
          <a:xfrm>
            <a:off x="10271455" y="4791456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min</a:t>
            </a:r>
            <a:endParaRPr lang="en-US" sz="1400" dirty="0"/>
          </a:p>
        </p:txBody>
      </p:sp>
      <p:sp>
        <p:nvSpPr>
          <p:cNvPr id="30" name="Shape 28"/>
          <p:cNvSpPr/>
          <p:nvPr/>
        </p:nvSpPr>
        <p:spPr>
          <a:xfrm>
            <a:off x="548640" y="5422392"/>
            <a:ext cx="11094415" cy="658368"/>
          </a:xfrm>
          <a:prstGeom prst="roundRect">
            <a:avLst>
              <a:gd name="adj" fmla="val 6944"/>
            </a:avLst>
          </a:prstGeom>
          <a:solidFill>
            <a:srgbClr val="FFFFFF"/>
          </a:solidFill>
          <a:ln w="12700">
            <a:solidFill>
              <a:srgbClr val="CBD1D7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13232" y="5577840"/>
            <a:ext cx="347472" cy="347472"/>
          </a:xfrm>
          <a:prstGeom prst="roundRect">
            <a:avLst>
              <a:gd name="adj" fmla="val 21053"/>
            </a:avLst>
          </a:prstGeom>
          <a:solidFill>
            <a:srgbClr val="F6C882"/>
          </a:solidFill>
          <a:ln w="12700">
            <a:solidFill>
              <a:srgbClr val="F6C882"/>
            </a:solidFill>
            <a:prstDash val="solid"/>
          </a:ln>
        </p:spPr>
      </p:sp>
      <p:sp>
        <p:nvSpPr>
          <p:cNvPr id="32" name="Text 30"/>
          <p:cNvSpPr txBox="1"/>
          <p:nvPr/>
        </p:nvSpPr>
        <p:spPr>
          <a:xfrm>
            <a:off x="713232" y="557784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33" name="Text 31"/>
          <p:cNvSpPr txBox="1"/>
          <p:nvPr/>
        </p:nvSpPr>
        <p:spPr>
          <a:xfrm>
            <a:off x="1216152" y="5422392"/>
            <a:ext cx="8963863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and Communicate</a:t>
            </a:r>
            <a:endParaRPr lang="en-US" sz="1500" dirty="0"/>
          </a:p>
        </p:txBody>
      </p:sp>
      <p:sp>
        <p:nvSpPr>
          <p:cNvPr id="34" name="Text 32"/>
          <p:cNvSpPr txBox="1"/>
          <p:nvPr/>
        </p:nvSpPr>
        <p:spPr>
          <a:xfrm>
            <a:off x="10271455" y="5422392"/>
            <a:ext cx="1280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min</a:t>
            </a:r>
            <a:endParaRPr lang="en-US" sz="1400" dirty="0"/>
          </a:p>
        </p:txBody>
      </p:sp>
      <p:sp>
        <p:nvSpPr>
          <p:cNvPr id="35" name="Text 33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 Workshop Guide</a:t>
            </a:r>
            <a:endParaRPr lang="en-US" sz="900" dirty="0"/>
          </a:p>
        </p:txBody>
      </p:sp>
      <p:pic>
        <p:nvPicPr>
          <p:cNvPr id="3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64808"/>
            <a:ext cx="320040" cy="3200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1 OF 6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Identify Team Members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6492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 who is on the team and whether each person is fully allocated to this team for the sprint.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2606040"/>
            <a:ext cx="64922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 every person who will be doing delivery work this sprint — developers, testers, designers, and analysts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each person's allocation percentage if they split time across teams or programs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Exclude stakeholders, product owners, and scrum masters unless they also carry delivery work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names and allocations in the Capacity Planning Worksheet before moving 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510735" cy="48006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680960" y="1874520"/>
            <a:ext cx="4053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7680960" y="2286000"/>
            <a:ext cx="4053535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Ask: "Is anyone on this list also committed to another team or another program?" Unspoken split-allocations are the most common hidden constraint in capacity planning — they never appear unless you ask.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 Workshop Guide</a:t>
            </a:r>
            <a:endParaRPr lang="en-US" sz="9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64808"/>
            <a:ext cx="320040" cy="3200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2 OF 6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Sprint Parameters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6492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Agree on the sprint length and the productive hours per day that define the container for all capacity math.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2606040"/>
            <a:ext cx="64922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the sprint length in business days — standard is 10 days for a two-week sprint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productive hours per person per day — typically 6 to 6.5 hours, not 8, to account for overhead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sprint start and end dates so deductions can be tied to specific calendar days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sprint length varies, agree on a standard rule now and apply it consistently going forward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510735" cy="48006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680960" y="1874520"/>
            <a:ext cx="4053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7680960" y="2286000"/>
            <a:ext cx="4053535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Teams that use 8 hours per day consistently overcommit. Build in overhead (stand-ups, email, context-switching) by defaulting to 6 hours. The team can adjust this assumption after one or two sprints of data.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 Workshop Guide</a:t>
            </a:r>
            <a:endParaRPr lang="en-US" sz="9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64808"/>
            <a:ext cx="320040" cy="32004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3 OF 6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Calculate Gross Capacity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6492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Multiply available days by hours per day per person to get the theoretical maximum before any deductions.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2606040"/>
            <a:ext cx="64922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team member: sprint days × hours per day × allocation percentage = gross capacity in hours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 individual gross capacities to get the team total for the sprint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Display this number visibly — it is the ceiling against which all deductions will be subtracted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the Capacity Planning Worksheet to capture and share the math live with the team as you go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510735" cy="48006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680960" y="1874520"/>
            <a:ext cx="4053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7680960" y="2286000"/>
            <a:ext cx="4053535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the gross number explicitly before starting deductions. Watching it shrink in real time helps the team internalize why commitment ceilings exist — the reveal is part of the value of running this together.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 Workshop Guide</a:t>
            </a:r>
            <a:endParaRPr lang="en-US" sz="9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64808"/>
            <a:ext cx="320040" cy="3200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4 OF 6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Deductions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6492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Subtract every known constraint: vacation, holidays, Agile Events, support rotation, and training.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2606040"/>
            <a:ext cx="64922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Vacation and personal time off: confirm days for each person; convert to hours using the sprint's hours-per-day rate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holidays: apply only the holidays that fall inside the sprint window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Recurring Agile Events: Sprint Planning, Review, Retrospective, and Backlog Refinement hours for all team members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Training, conferences, onboarding obligations, and any standing support or oncall rotation shifts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510735" cy="48006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680960" y="1874520"/>
            <a:ext cx="4053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7680960" y="2286000"/>
            <a:ext cx="4053535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Pre-calculate Agile Event hours before the workshop using standard meeting lengths and present them as a given. Don't debate the size of overhead deductions during the session — the team can tune them in a future retrospective if the number feels wrong.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 Workshop Guide</a:t>
            </a:r>
            <a:endParaRPr lang="en-US" sz="9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64808"/>
            <a:ext cx="320040" cy="3200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5 OF 6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Arrive at Net Capacity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6492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Subtract total deductions from gross capacity to produce the number the team will plan against.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2606040"/>
            <a:ext cx="64922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Net Capacity = Gross Capacity minus all deductions, expressed in hours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 to story points if the team plans in points using the team's established hours-per-point ratio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number surprises anyone, surface the concern now — revisit and adjust deductions before locking the figure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net capacity in the worksheet and confirm it with the full team before moving to planning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510735" cy="48006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680960" y="1874520"/>
            <a:ext cx="4053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7680960" y="2286000"/>
            <a:ext cx="4053535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net capacity falls below 60% of gross, the team likely has a structural constraint — chronic overhead, a heavy support load, or endemic split allocation. Surface this to leadership as a planning risk, not a team performance problem.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 Workshop Guide</a:t>
            </a:r>
            <a:endParaRPr lang="en-US" sz="9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64808"/>
            <a:ext cx="320040" cy="3200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36576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9962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/  FACILITATION — STEP 6 OF 6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822960"/>
            <a:ext cx="11094415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and Communicate</a:t>
            </a:r>
            <a:endParaRPr lang="en-US" sz="2800" dirty="0"/>
          </a:p>
        </p:txBody>
      </p:sp>
      <p:sp>
        <p:nvSpPr>
          <p:cNvPr id="4" name="Text 2"/>
          <p:cNvSpPr txBox="1"/>
          <p:nvPr/>
        </p:nvSpPr>
        <p:spPr>
          <a:xfrm>
            <a:off x="548640" y="1600200"/>
            <a:ext cx="6492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400" i="1" dirty="0">
                <a:solidFill>
                  <a:srgbClr val="5B66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Sanity-check the number against recent history and share it with stakeholders before planning begins.</a:t>
            </a:r>
            <a:endParaRPr lang="en-US" sz="1400" dirty="0"/>
          </a:p>
        </p:txBody>
      </p:sp>
      <p:sp>
        <p:nvSpPr>
          <p:cNvPr id="5" name="Text 3"/>
          <p:cNvSpPr txBox="1"/>
          <p:nvPr/>
        </p:nvSpPr>
        <p:spPr>
          <a:xfrm>
            <a:off x="548640" y="2606040"/>
            <a:ext cx="64922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 net capacity to the last two or three sprints' actual velocity — significant divergence means revisiting your deductions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the completed worksheet with the Product Owner and relevant stakeholders before Sprint or PI Planning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 any factors that make this sprint unusual: post-holiday recovery, a new team member ramping, a release crunch</a:t>
            </a:r>
            <a:endParaRPr lang="en-US" sz="1400" dirty="0"/>
          </a:p>
          <a:p>
            <a:pPr algn="l"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0D284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Commit to re-running the calculation each sprint — capacity changes every cycle and estimates drift without it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60920" y="1600200"/>
            <a:ext cx="4510735" cy="4800600"/>
          </a:xfrm>
          <a:prstGeom prst="rect">
            <a:avLst/>
          </a:prstGeom>
          <a:solidFill>
            <a:srgbClr val="0D2849"/>
          </a:solidFill>
          <a:ln w="12700">
            <a:solidFill>
              <a:srgbClr val="0D2849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7680960" y="1874520"/>
            <a:ext cx="40535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spc="200" kern="0" dirty="0">
                <a:solidFill>
                  <a:srgbClr val="F6C8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FACILITATOR TIP</a:t>
            </a:r>
            <a:endParaRPr lang="en-US" sz="1100" dirty="0"/>
          </a:p>
        </p:txBody>
      </p:sp>
      <p:sp>
        <p:nvSpPr>
          <p:cNvPr id="8" name="Text 6"/>
          <p:cNvSpPr txBox="1"/>
          <p:nvPr/>
        </p:nvSpPr>
        <p:spPr>
          <a:xfrm>
            <a:off x="7680960" y="2286000"/>
            <a:ext cx="4053535" cy="4023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"Why is the capacity so low?" is the most common stakeholder objection. Walk them through the deduction list line by line. A number with visible math is always more persuasive than a number without it.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CBD1D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Capacity Planning Workshop Guide</a:t>
            </a:r>
            <a:endParaRPr lang="en-US" sz="9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75720" y="6464808"/>
            <a:ext cx="320040" cy="3200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2026-08-27T13:43:25Z</dcterms:created>
  <dcterms:modified xsi:type="dcterms:W3CDTF">2026-08-27T13:43:25Z</dcterms:modified>
</cp:coreProperties>
</file>