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2194560" cy="43891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2240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6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 GUIDE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2651760"/>
            <a:ext cx="10515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WSJF Workshop</a:t>
            </a:r>
            <a:endParaRPr lang="en-US" sz="5400" dirty="0"/>
          </a:p>
        </p:txBody>
      </p:sp>
      <p:sp>
        <p:nvSpPr>
          <p:cNvPr id="6" name="Shape 3"/>
          <p:cNvSpPr/>
          <p:nvPr/>
        </p:nvSpPr>
        <p:spPr>
          <a:xfrm>
            <a:off x="548640" y="3840480"/>
            <a:ext cx="2743200" cy="45720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39776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facilitator's guide to helping a team prioritize work by sequencing the highest economic value first.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62636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Stephens Insight Group  |  Facilitator Presentation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7192" y="274320"/>
            <a:ext cx="2286000" cy="5029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34747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00  /  OVERVIEW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77724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572768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covered in this facilitator session.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548640" y="2240280"/>
            <a:ext cx="347472" cy="347472"/>
          </a:xfrm>
          <a:prstGeom prst="ellipse">
            <a:avLst/>
          </a:prstGeom>
          <a:solidFill>
            <a:srgbClr val="996220"/>
          </a:solidFill>
          <a:ln w="12700">
            <a:solidFill>
              <a:srgbClr val="996220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2258568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1005840" y="2258568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 to WSJF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2743200"/>
            <a:ext cx="347472" cy="347472"/>
          </a:xfrm>
          <a:prstGeom prst="ellipse">
            <a:avLst/>
          </a:prstGeom>
          <a:solidFill>
            <a:srgbClr val="996220"/>
          </a:solidFill>
          <a:ln w="12700">
            <a:solidFill>
              <a:srgbClr val="996220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548640" y="2761488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005840" y="2761488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to Use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548640" y="3246120"/>
            <a:ext cx="347472" cy="347472"/>
          </a:xfrm>
          <a:prstGeom prst="ellipse">
            <a:avLst/>
          </a:prstGeom>
          <a:solidFill>
            <a:srgbClr val="996220"/>
          </a:solidFill>
          <a:ln w="12700">
            <a:solidFill>
              <a:srgbClr val="996220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548640" y="3264408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1005840" y="3264408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of Delay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548640" y="3749040"/>
            <a:ext cx="347472" cy="347472"/>
          </a:xfrm>
          <a:prstGeom prst="ellipse">
            <a:avLst/>
          </a:prstGeom>
          <a:solidFill>
            <a:srgbClr val="996220"/>
          </a:solidFill>
          <a:ln w="12700">
            <a:solidFill>
              <a:srgbClr val="996220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548640" y="3767328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1005840" y="3767328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Size Estimation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6263640" y="2240280"/>
            <a:ext cx="347472" cy="347472"/>
          </a:xfrm>
          <a:prstGeom prst="ellipse">
            <a:avLst/>
          </a:prstGeom>
          <a:solidFill>
            <a:srgbClr val="996220"/>
          </a:solidFill>
          <a:ln w="12700">
            <a:solidFill>
              <a:srgbClr val="996220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263640" y="2258568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6720840" y="2258568"/>
            <a:ext cx="4937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Scenario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6263640" y="2743200"/>
            <a:ext cx="347472" cy="347472"/>
          </a:xfrm>
          <a:prstGeom prst="ellipse">
            <a:avLst/>
          </a:prstGeom>
          <a:solidFill>
            <a:srgbClr val="996220"/>
          </a:solidFill>
          <a:ln w="12700">
            <a:solidFill>
              <a:srgbClr val="996220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6263640" y="2761488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  <p:sp>
        <p:nvSpPr>
          <p:cNvPr id="23" name="Text 20"/>
          <p:cNvSpPr txBox="1"/>
          <p:nvPr/>
        </p:nvSpPr>
        <p:spPr>
          <a:xfrm>
            <a:off x="6720840" y="2761488"/>
            <a:ext cx="4937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WSJF Scoring Template</a:t>
            </a:r>
            <a:endParaRPr lang="en-US" sz="1400" dirty="0"/>
          </a:p>
        </p:txBody>
      </p:sp>
      <p:sp>
        <p:nvSpPr>
          <p:cNvPr id="24" name="Shape 21"/>
          <p:cNvSpPr/>
          <p:nvPr/>
        </p:nvSpPr>
        <p:spPr>
          <a:xfrm>
            <a:off x="6263640" y="3246120"/>
            <a:ext cx="347472" cy="347472"/>
          </a:xfrm>
          <a:prstGeom prst="ellipse">
            <a:avLst/>
          </a:prstGeom>
          <a:solidFill>
            <a:srgbClr val="996220"/>
          </a:solidFill>
          <a:ln w="12700">
            <a:solidFill>
              <a:srgbClr val="996220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6263640" y="3264408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6720840" y="3264408"/>
            <a:ext cx="4937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Let's WSJF!</a:t>
            </a:r>
            <a:endParaRPr lang="en-US" sz="1400" dirty="0"/>
          </a:p>
        </p:txBody>
      </p:sp>
      <p:sp>
        <p:nvSpPr>
          <p:cNvPr id="27" name="Shape 24"/>
          <p:cNvSpPr/>
          <p:nvPr/>
        </p:nvSpPr>
        <p:spPr>
          <a:xfrm>
            <a:off x="6263640" y="3749040"/>
            <a:ext cx="347472" cy="347472"/>
          </a:xfrm>
          <a:prstGeom prst="ellipse">
            <a:avLst/>
          </a:prstGeom>
          <a:solidFill>
            <a:srgbClr val="996220"/>
          </a:solidFill>
          <a:ln w="12700">
            <a:solidFill>
              <a:srgbClr val="996220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6263640" y="3767328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6720840" y="3767328"/>
            <a:ext cx="4937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&amp; A</a:t>
            </a:r>
            <a:endParaRPr lang="en-US" sz="1400" dirty="0"/>
          </a:p>
        </p:txBody>
      </p:sp>
      <p:pic>
        <p:nvPicPr>
          <p:cNvPr id="3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7160" y="6355080"/>
            <a:ext cx="411480" cy="411480"/>
          </a:xfrm>
          <a:prstGeom prst="rect">
            <a:avLst/>
          </a:prstGeom>
        </p:spPr>
      </p:pic>
      <p:sp>
        <p:nvSpPr>
          <p:cNvPr id="31" name="Text 27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WSJF Workshop Guide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7192" y="274320"/>
            <a:ext cx="2286000" cy="5029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34747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 /  INTRODUCTION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77724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 to WSJF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572768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WSJF  noun: (wis-jif); a prioritization model that sequences work to deliver maximum economic value first.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548640" y="2212848"/>
            <a:ext cx="3520440" cy="3611880"/>
          </a:xfrm>
          <a:prstGeom prst="rect">
            <a:avLst/>
          </a:prstGeom>
          <a:solidFill>
            <a:srgbClr val="F4F5F6"/>
          </a:solidFill>
          <a:ln w="12700">
            <a:solidFill>
              <a:srgbClr val="F4F5F6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48640" y="2212848"/>
            <a:ext cx="3520440" cy="54864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85800" y="2322576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Principle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2688336"/>
            <a:ext cx="3246120" cy="3044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Don't just rank by business value — factor in urgency, risk, and how long the job will take. The smallest, most urgent jobs often deliver the highest economic value fastest.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334256" y="2212848"/>
            <a:ext cx="3520440" cy="3611880"/>
          </a:xfrm>
          <a:prstGeom prst="rect">
            <a:avLst/>
          </a:prstGeom>
          <a:solidFill>
            <a:srgbClr val="F4F5F6"/>
          </a:solidFill>
          <a:ln w="12700">
            <a:solidFill>
              <a:srgbClr val="F4F5F6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334256" y="2212848"/>
            <a:ext cx="3520440" cy="54864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4471416" y="2322576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Formula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4471416" y="2688336"/>
            <a:ext cx="3246120" cy="3044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WSJF = Cost of Delay ÷ Job Size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of Delay captures what the business loses by waiting. Job Size normalizes it by effort.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8119872" y="2212848"/>
            <a:ext cx="3520440" cy="3611880"/>
          </a:xfrm>
          <a:prstGeom prst="rect">
            <a:avLst/>
          </a:prstGeom>
          <a:solidFill>
            <a:srgbClr val="F4F5F6"/>
          </a:solidFill>
          <a:ln w="12700">
            <a:solidFill>
              <a:srgbClr val="F4F5F6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119872" y="2212848"/>
            <a:ext cx="3520440" cy="54864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8257032" y="2322576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Works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8257032" y="2688336"/>
            <a:ext cx="3246120" cy="3044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dividing urgency and value by how long the work takes, WSJF naturally surfaces small, high-impact items that would otherwise wait behind larger — but equally valuable — initiatives.</a:t>
            </a:r>
            <a:endParaRPr lang="en-US" sz="1100" dirty="0"/>
          </a:p>
        </p:txBody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7160" y="6355080"/>
            <a:ext cx="411480" cy="411480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WSJF Workshop Guide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7192" y="274320"/>
            <a:ext cx="2286000" cy="5029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34747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 /  INTRODUCTION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77724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to Use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572768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WSJF is most valuable when the team exhibits one or more of these signals.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548640" y="2240280"/>
            <a:ext cx="5486400" cy="1920240"/>
          </a:xfrm>
          <a:prstGeom prst="rect">
            <a:avLst/>
          </a:prstGeom>
          <a:solidFill>
            <a:srgbClr val="F4F5F6"/>
          </a:solidFill>
          <a:ln w="12700">
            <a:solidFill>
              <a:srgbClr val="F4F5F6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48640" y="2240280"/>
            <a:ext cx="5486400" cy="54864"/>
          </a:xfrm>
          <a:prstGeom prst="rect">
            <a:avLst/>
          </a:prstGeom>
          <a:solidFill>
            <a:srgbClr val="996220"/>
          </a:solidFill>
          <a:ln w="12700">
            <a:solidFill>
              <a:srgbClr val="996220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85800" y="2350008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 Backlog, No Clear Order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2715768"/>
            <a:ext cx="521208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team has more features than capacity and can't agree objectively on what to build next.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6309360" y="2240280"/>
            <a:ext cx="5486400" cy="1920240"/>
          </a:xfrm>
          <a:prstGeom prst="rect">
            <a:avLst/>
          </a:prstGeom>
          <a:solidFill>
            <a:srgbClr val="F4F5F6"/>
          </a:solidFill>
          <a:ln w="12700">
            <a:solidFill>
              <a:srgbClr val="F4F5F6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309360" y="2240280"/>
            <a:ext cx="5486400" cy="54864"/>
          </a:xfrm>
          <a:prstGeom prst="rect">
            <a:avLst/>
          </a:prstGeom>
          <a:solidFill>
            <a:srgbClr val="996220"/>
          </a:solidFill>
          <a:ln w="12700">
            <a:solidFill>
              <a:srgbClr val="996220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446520" y="2350008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Competing Stakeholder Priorities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6446520" y="2715768"/>
            <a:ext cx="521208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 business owners each believe their item is the most important — WSJF gives the team a shared, data-driven language.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548640" y="4434840"/>
            <a:ext cx="5486400" cy="1920240"/>
          </a:xfrm>
          <a:prstGeom prst="rect">
            <a:avLst/>
          </a:prstGeom>
          <a:solidFill>
            <a:srgbClr val="F4F5F6"/>
          </a:solidFill>
          <a:ln w="12700">
            <a:solidFill>
              <a:srgbClr val="F4F5F6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48640" y="4434840"/>
            <a:ext cx="5486400" cy="54864"/>
          </a:xfrm>
          <a:prstGeom prst="rect">
            <a:avLst/>
          </a:prstGeom>
          <a:solidFill>
            <a:srgbClr val="996220"/>
          </a:solidFill>
          <a:ln w="12700">
            <a:solidFill>
              <a:srgbClr val="996220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685800" y="4544568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 Batches Getting Priority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685800" y="4910328"/>
            <a:ext cx="521208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 initiatives are consuming all capacity while smaller, high-value items sit waiting with no path forward.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6309360" y="4434840"/>
            <a:ext cx="5486400" cy="1920240"/>
          </a:xfrm>
          <a:prstGeom prst="rect">
            <a:avLst/>
          </a:prstGeom>
          <a:solidFill>
            <a:srgbClr val="F4F5F6"/>
          </a:solidFill>
          <a:ln w="12700">
            <a:solidFill>
              <a:srgbClr val="F4F5F6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309360" y="4434840"/>
            <a:ext cx="5486400" cy="54864"/>
          </a:xfrm>
          <a:prstGeom prst="rect">
            <a:avLst/>
          </a:prstGeom>
          <a:solidFill>
            <a:srgbClr val="996220"/>
          </a:solidFill>
          <a:ln w="12700">
            <a:solidFill>
              <a:srgbClr val="996220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6446520" y="4544568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Preparing for PI Planning</a:t>
            </a:r>
            <a:endParaRPr lang="en-US" sz="1200" dirty="0"/>
          </a:p>
        </p:txBody>
      </p:sp>
      <p:sp>
        <p:nvSpPr>
          <p:cNvPr id="21" name="Text 18"/>
          <p:cNvSpPr txBox="1"/>
          <p:nvPr/>
        </p:nvSpPr>
        <p:spPr>
          <a:xfrm>
            <a:off x="6446520" y="4910328"/>
            <a:ext cx="521208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team needs an objective way to sequence features before committing to a Program Increment.</a:t>
            </a:r>
            <a:endParaRPr lang="en-US" sz="1100" dirty="0"/>
          </a:p>
        </p:txBody>
      </p:sp>
      <p:pic>
        <p:nvPicPr>
          <p:cNvPr id="2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7160" y="6355080"/>
            <a:ext cx="411480" cy="411480"/>
          </a:xfrm>
          <a:prstGeom prst="rect">
            <a:avLst/>
          </a:prstGeom>
        </p:spPr>
      </p:pic>
      <p:sp>
        <p:nvSpPr>
          <p:cNvPr id="23" name="Text 19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WSJF Workshop Guide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7192" y="274320"/>
            <a:ext cx="2286000" cy="50292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237744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6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 /  THE WSJF FORMULA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283464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WSJF Formula</a:t>
            </a:r>
            <a:endParaRPr lang="en-US" sz="4400" dirty="0"/>
          </a:p>
        </p:txBody>
      </p:sp>
      <p:sp>
        <p:nvSpPr>
          <p:cNvPr id="6" name="Shape 3"/>
          <p:cNvSpPr/>
          <p:nvPr/>
        </p:nvSpPr>
        <p:spPr>
          <a:xfrm>
            <a:off x="4480560" y="3794760"/>
            <a:ext cx="3227832" cy="45720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391363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Components &amp; Calculation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7192" y="274320"/>
            <a:ext cx="2286000" cy="5029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34747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 /  THE WSJF FORMULA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77724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of Delay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572768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of Delay is the sum of three components — each scored on a relative Fibonacci scale: 1, 2, 3, 5, 8, 13, 20.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548640" y="2212848"/>
            <a:ext cx="3520440" cy="3840480"/>
          </a:xfrm>
          <a:prstGeom prst="rect">
            <a:avLst/>
          </a:prstGeom>
          <a:solidFill>
            <a:srgbClr val="F4F5F6"/>
          </a:solidFill>
          <a:ln w="12700">
            <a:solidFill>
              <a:srgbClr val="F4F5F6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48640" y="2212848"/>
            <a:ext cx="3520440" cy="54864"/>
          </a:xfrm>
          <a:prstGeom prst="rect">
            <a:avLst/>
          </a:prstGeom>
          <a:solidFill>
            <a:srgbClr val="996220"/>
          </a:solidFill>
          <a:ln w="12700">
            <a:solidFill>
              <a:srgbClr val="996220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85800" y="2322576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User-Business Value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2688336"/>
            <a:ext cx="3246120" cy="327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much do users and the business value this compared to other items?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Consider revenue generated, cost saved, customer satisfaction improved, or strategic alignment.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334256" y="2212848"/>
            <a:ext cx="3520440" cy="3840480"/>
          </a:xfrm>
          <a:prstGeom prst="rect">
            <a:avLst/>
          </a:prstGeom>
          <a:solidFill>
            <a:srgbClr val="F4F5F6"/>
          </a:solidFill>
          <a:ln w="12700">
            <a:solidFill>
              <a:srgbClr val="F4F5F6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334256" y="2212848"/>
            <a:ext cx="3520440" cy="54864"/>
          </a:xfrm>
          <a:prstGeom prst="rect">
            <a:avLst/>
          </a:prstGeom>
          <a:solidFill>
            <a:srgbClr val="996220"/>
          </a:solidFill>
          <a:ln w="12700">
            <a:solidFill>
              <a:srgbClr val="996220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4471416" y="2322576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Criticality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4471416" y="2688336"/>
            <a:ext cx="3246120" cy="327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does the value decay over time?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Consider fixed deadlines, market windows, regulatory dates, or the cost of a delayed launch.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8119872" y="2212848"/>
            <a:ext cx="3520440" cy="3840480"/>
          </a:xfrm>
          <a:prstGeom prst="rect">
            <a:avLst/>
          </a:prstGeom>
          <a:solidFill>
            <a:srgbClr val="F4F5F6"/>
          </a:solidFill>
          <a:ln w="12700">
            <a:solidFill>
              <a:srgbClr val="F4F5F6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119872" y="2212848"/>
            <a:ext cx="3520440" cy="54864"/>
          </a:xfrm>
          <a:prstGeom prst="rect">
            <a:avLst/>
          </a:prstGeom>
          <a:solidFill>
            <a:srgbClr val="996220"/>
          </a:solidFill>
          <a:ln w="12700">
            <a:solidFill>
              <a:srgbClr val="996220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8257032" y="2322576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Reduction |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Opportunity Enablement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8257032" y="2688336"/>
            <a:ext cx="3246120" cy="327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this reduce a future risk or enable a future opportunity?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Consider technical debt, compliance exposure, or unlocking a dependent feature set.</a:t>
            </a:r>
            <a:endParaRPr lang="en-US" sz="1100" dirty="0"/>
          </a:p>
        </p:txBody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7160" y="6355080"/>
            <a:ext cx="411480" cy="411480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WSJF Workshop Guide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7192" y="274320"/>
            <a:ext cx="2286000" cy="5029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34747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 /  THE WSJF FORMULA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77724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Size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572768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Size is the relative effort required — it represents duration, not complexity alone.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548640" y="2212848"/>
            <a:ext cx="5303520" cy="1874520"/>
          </a:xfrm>
          <a:prstGeom prst="rect">
            <a:avLst/>
          </a:prstGeom>
          <a:solidFill>
            <a:srgbClr val="F4F5F6"/>
          </a:solidFill>
          <a:ln w="12700">
            <a:solidFill>
              <a:srgbClr val="F4F5F6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48640" y="2212848"/>
            <a:ext cx="5303520" cy="54864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85800" y="2322576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Is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2688336"/>
            <a:ext cx="5029200" cy="1307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Size is how long the work will occupy the team — relative to other items. Use the same Fibonacci scale: 1, 2, 3, 5, 8, 13, 20.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548640" y="4315968"/>
            <a:ext cx="5303520" cy="1874520"/>
          </a:xfrm>
          <a:prstGeom prst="rect">
            <a:avLst/>
          </a:prstGeom>
          <a:solidFill>
            <a:srgbClr val="F4F5F6"/>
          </a:solidFill>
          <a:ln w="12700">
            <a:solidFill>
              <a:srgbClr val="F4F5F6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48640" y="4315968"/>
            <a:ext cx="5303520" cy="54864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85800" y="4425696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Rule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685800" y="4791456"/>
            <a:ext cx="5029200" cy="1307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Job Size of 1 represents the smallest, fastest item on the backlog. All others are sized relative to it.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6492240" y="2212848"/>
            <a:ext cx="5303520" cy="3840480"/>
          </a:xfrm>
          <a:prstGeom prst="rect">
            <a:avLst/>
          </a:prstGeom>
          <a:solidFill>
            <a:srgbClr val="FDF3DC"/>
          </a:solidFill>
          <a:ln w="12700">
            <a:solidFill>
              <a:srgbClr val="FDF3DC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492240" y="2212848"/>
            <a:ext cx="5303520" cy="54864"/>
          </a:xfrm>
          <a:prstGeom prst="rect">
            <a:avLst/>
          </a:prstGeom>
          <a:solidFill>
            <a:srgbClr val="996220"/>
          </a:solidFill>
          <a:ln w="12700">
            <a:solidFill>
              <a:srgbClr val="996220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6629400" y="233172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FACILITATOR TIP</a:t>
            </a:r>
            <a:endParaRPr lang="en-US" sz="1000" dirty="0"/>
          </a:p>
        </p:txBody>
      </p:sp>
      <p:sp>
        <p:nvSpPr>
          <p:cNvPr id="17" name="Text 14"/>
          <p:cNvSpPr txBox="1"/>
          <p:nvPr/>
        </p:nvSpPr>
        <p:spPr>
          <a:xfrm>
            <a:off x="6629400" y="2697480"/>
            <a:ext cx="5029200" cy="3246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Size is NOT story points.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represents calendar time or overall team effort — how long will this initiative actually occupy the team?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two features have the same business value but one takes 13 weeks and the other takes 2, the shorter one should almost always go first.</a:t>
            </a:r>
            <a:endParaRPr lang="en-US" sz="1200" dirty="0"/>
          </a:p>
        </p:txBody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7160" y="6355080"/>
            <a:ext cx="411480" cy="411480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WSJF Workshop Guide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7192" y="274320"/>
            <a:ext cx="2286000" cy="5029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34747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 /  THE WSJF FORMULA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77724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Calculating WSJF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572768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these four steps during the scoring session.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548640" y="2212848"/>
            <a:ext cx="347472" cy="347472"/>
          </a:xfrm>
          <a:prstGeom prst="ellipse">
            <a:avLst/>
          </a:prstGeom>
          <a:solidFill>
            <a:srgbClr val="996220"/>
          </a:solidFill>
          <a:ln w="12700">
            <a:solidFill>
              <a:srgbClr val="996220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2231136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1051560" y="2194560"/>
            <a:ext cx="10698480" cy="868680"/>
          </a:xfrm>
          <a:prstGeom prst="rect">
            <a:avLst/>
          </a:prstGeom>
          <a:solidFill>
            <a:srgbClr val="F4F5F6"/>
          </a:solidFill>
          <a:ln w="12700">
            <a:solidFill>
              <a:srgbClr val="F4F5F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051560" y="2194560"/>
            <a:ext cx="10698480" cy="54864"/>
          </a:xfrm>
          <a:prstGeom prst="rect">
            <a:avLst/>
          </a:prstGeom>
          <a:solidFill>
            <a:srgbClr val="996220"/>
          </a:solidFill>
          <a:ln w="12700">
            <a:solidFill>
              <a:srgbClr val="996220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1234440" y="2286000"/>
            <a:ext cx="5303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1: List Your Backlog Items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234440" y="2578608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the features or epics to be sequenced. Aim for 5–15 items for a productive session.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548640" y="3218688"/>
            <a:ext cx="347472" cy="347472"/>
          </a:xfrm>
          <a:prstGeom prst="ellipse">
            <a:avLst/>
          </a:prstGeom>
          <a:solidFill>
            <a:srgbClr val="996220"/>
          </a:solidFill>
          <a:ln w="12700">
            <a:solidFill>
              <a:srgbClr val="996220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548640" y="3236976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1051560" y="3200400"/>
            <a:ext cx="10698480" cy="868680"/>
          </a:xfrm>
          <a:prstGeom prst="rect">
            <a:avLst/>
          </a:prstGeom>
          <a:solidFill>
            <a:srgbClr val="F4F5F6"/>
          </a:solidFill>
          <a:ln w="12700">
            <a:solidFill>
              <a:srgbClr val="F4F5F6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1051560" y="3200400"/>
            <a:ext cx="10698480" cy="54864"/>
          </a:xfrm>
          <a:prstGeom prst="rect">
            <a:avLst/>
          </a:prstGeom>
          <a:solidFill>
            <a:srgbClr val="996220"/>
          </a:solidFill>
          <a:ln w="12700">
            <a:solidFill>
              <a:srgbClr val="996220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1234440" y="3291840"/>
            <a:ext cx="5303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2: Score Each Component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1234440" y="3584448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a team, score User-Business Value, Time Criticality, and Risk Reduction | Opportunity Enablement for each item. Use dot voting or consensus.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548640" y="4224528"/>
            <a:ext cx="347472" cy="347472"/>
          </a:xfrm>
          <a:prstGeom prst="ellipse">
            <a:avLst/>
          </a:prstGeom>
          <a:solidFill>
            <a:srgbClr val="996220"/>
          </a:solidFill>
          <a:ln w="12700">
            <a:solidFill>
              <a:srgbClr val="996220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548640" y="4242816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1051560" y="4206240"/>
            <a:ext cx="10698480" cy="868680"/>
          </a:xfrm>
          <a:prstGeom prst="rect">
            <a:avLst/>
          </a:prstGeom>
          <a:solidFill>
            <a:srgbClr val="F4F5F6"/>
          </a:solidFill>
          <a:ln w="12700">
            <a:solidFill>
              <a:srgbClr val="F4F5F6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1051560" y="4206240"/>
            <a:ext cx="10698480" cy="54864"/>
          </a:xfrm>
          <a:prstGeom prst="rect">
            <a:avLst/>
          </a:prstGeom>
          <a:solidFill>
            <a:srgbClr val="996220"/>
          </a:solidFill>
          <a:ln w="12700">
            <a:solidFill>
              <a:srgbClr val="996220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1234440" y="4297680"/>
            <a:ext cx="5303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3: Calculate Cost of Delay</a:t>
            </a:r>
            <a:endParaRPr lang="en-US" sz="1200" dirty="0"/>
          </a:p>
        </p:txBody>
      </p:sp>
      <p:sp>
        <p:nvSpPr>
          <p:cNvPr id="23" name="Text 20"/>
          <p:cNvSpPr txBox="1"/>
          <p:nvPr/>
        </p:nvSpPr>
        <p:spPr>
          <a:xfrm>
            <a:off x="1234440" y="4590288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the three component scores: CoD = UBV + TC + RR/OE. This is your urgency numerator.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548640" y="5230368"/>
            <a:ext cx="347472" cy="347472"/>
          </a:xfrm>
          <a:prstGeom prst="ellipse">
            <a:avLst/>
          </a:prstGeom>
          <a:solidFill>
            <a:srgbClr val="996220"/>
          </a:solidFill>
          <a:ln w="12700">
            <a:solidFill>
              <a:srgbClr val="996220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548640" y="5248656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1051560" y="5212080"/>
            <a:ext cx="10698480" cy="868680"/>
          </a:xfrm>
          <a:prstGeom prst="rect">
            <a:avLst/>
          </a:prstGeom>
          <a:solidFill>
            <a:srgbClr val="F4F5F6"/>
          </a:solidFill>
          <a:ln w="12700">
            <a:solidFill>
              <a:srgbClr val="F4F5F6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1051560" y="5212080"/>
            <a:ext cx="10698480" cy="54864"/>
          </a:xfrm>
          <a:prstGeom prst="rect">
            <a:avLst/>
          </a:prstGeom>
          <a:solidFill>
            <a:srgbClr val="996220"/>
          </a:solidFill>
          <a:ln w="12700">
            <a:solidFill>
              <a:srgbClr val="996220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1234440" y="5303520"/>
            <a:ext cx="5303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4: Divide by Job Size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1234440" y="5596128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WSJF = Cost of Delay ÷ Job Size. Sort items by WSJF score — highest score = highest priority.</a:t>
            </a:r>
            <a:endParaRPr lang="en-US" sz="1100" dirty="0"/>
          </a:p>
        </p:txBody>
      </p:sp>
      <p:pic>
        <p:nvPicPr>
          <p:cNvPr id="3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7160" y="6355080"/>
            <a:ext cx="411480" cy="411480"/>
          </a:xfrm>
          <a:prstGeom prst="rect">
            <a:avLst/>
          </a:prstGeom>
        </p:spPr>
      </p:pic>
      <p:sp>
        <p:nvSpPr>
          <p:cNvPr id="31" name="Text 27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WSJF Workshop Guide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7192" y="274320"/>
            <a:ext cx="2286000" cy="50292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237744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6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/  EXAMPLE SCENARIO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283464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Scenario</a:t>
            </a:r>
            <a:endParaRPr lang="en-US" sz="4400" dirty="0"/>
          </a:p>
        </p:txBody>
      </p:sp>
      <p:sp>
        <p:nvSpPr>
          <p:cNvPr id="6" name="Shape 3"/>
          <p:cNvSpPr/>
          <p:nvPr/>
        </p:nvSpPr>
        <p:spPr>
          <a:xfrm>
            <a:off x="4480560" y="3794760"/>
            <a:ext cx="3227832" cy="45720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7192" y="274320"/>
            <a:ext cx="2286000" cy="5029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34747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/  EXAMPLE SCENARIO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77724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WSJF Scoring Example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572768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team has four features in the backlog. Score each one and determine which to build first.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548640" y="2331720"/>
            <a:ext cx="2697480" cy="3566160"/>
          </a:xfrm>
          <a:prstGeom prst="rect">
            <a:avLst/>
          </a:prstGeom>
          <a:solidFill>
            <a:srgbClr val="F4F5F6"/>
          </a:solidFill>
          <a:ln w="12700">
            <a:solidFill>
              <a:srgbClr val="F4F5F6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48640" y="2331720"/>
            <a:ext cx="2697480" cy="54864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723644" y="2468880"/>
            <a:ext cx="347472" cy="347472"/>
          </a:xfrm>
          <a:prstGeom prst="ellipse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1723644" y="2487168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92608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App Login (SSO)</a:t>
            </a:r>
            <a:endParaRPr lang="en-US" sz="1100" dirty="0"/>
          </a:p>
        </p:txBody>
      </p:sp>
      <p:sp>
        <p:nvSpPr>
          <p:cNvPr id="11" name="Text 8"/>
          <p:cNvSpPr txBox="1"/>
          <p:nvPr/>
        </p:nvSpPr>
        <p:spPr>
          <a:xfrm>
            <a:off x="685800" y="3566160"/>
            <a:ext cx="242316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Users are requesting single sign-on. A compliance requirement is also approaching.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3337560" y="2331720"/>
            <a:ext cx="2697480" cy="3566160"/>
          </a:xfrm>
          <a:prstGeom prst="rect">
            <a:avLst/>
          </a:prstGeom>
          <a:solidFill>
            <a:srgbClr val="F4F5F6"/>
          </a:solidFill>
          <a:ln w="12700">
            <a:solidFill>
              <a:srgbClr val="F4F5F6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3337560" y="2331720"/>
            <a:ext cx="2697480" cy="54864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512564" y="2468880"/>
            <a:ext cx="347472" cy="347472"/>
          </a:xfrm>
          <a:prstGeom prst="ellipse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4512564" y="2487168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3474720" y="292608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 Reporting Dashboard</a:t>
            </a:r>
            <a:endParaRPr lang="en-US" sz="1100" dirty="0"/>
          </a:p>
        </p:txBody>
      </p:sp>
      <p:sp>
        <p:nvSpPr>
          <p:cNvPr id="17" name="Text 14"/>
          <p:cNvSpPr txBox="1"/>
          <p:nvPr/>
        </p:nvSpPr>
        <p:spPr>
          <a:xfrm>
            <a:off x="3474720" y="3566160"/>
            <a:ext cx="242316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Regulators require monthly reports. Missed deadlines carry financial penalties.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6126480" y="2331720"/>
            <a:ext cx="2697480" cy="3566160"/>
          </a:xfrm>
          <a:prstGeom prst="rect">
            <a:avLst/>
          </a:prstGeom>
          <a:solidFill>
            <a:srgbClr val="F4F5F6"/>
          </a:solidFill>
          <a:ln w="12700">
            <a:solidFill>
              <a:srgbClr val="F4F5F6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126480" y="2331720"/>
            <a:ext cx="2697480" cy="54864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7301484" y="2468880"/>
            <a:ext cx="347472" cy="347472"/>
          </a:xfrm>
          <a:prstGeom prst="ellipse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7301484" y="2487168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6263640" y="292608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Portal Redesign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6263640" y="3566160"/>
            <a:ext cx="242316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Modernize the UI. High user satisfaction impact but no hard deadline.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8915400" y="2331720"/>
            <a:ext cx="2697480" cy="3566160"/>
          </a:xfrm>
          <a:prstGeom prst="rect">
            <a:avLst/>
          </a:prstGeom>
          <a:solidFill>
            <a:srgbClr val="F4F5F6"/>
          </a:solidFill>
          <a:ln w="12700">
            <a:solidFill>
              <a:srgbClr val="F4F5F6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8915400" y="2331720"/>
            <a:ext cx="2697480" cy="54864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10090404" y="2468880"/>
            <a:ext cx="347472" cy="347472"/>
          </a:xfrm>
          <a:prstGeom prst="ellipse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10090404" y="2487168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28" name="Text 25"/>
          <p:cNvSpPr txBox="1"/>
          <p:nvPr/>
        </p:nvSpPr>
        <p:spPr>
          <a:xfrm>
            <a:off x="9052560" y="292608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Rate Limiting</a:t>
            </a:r>
            <a:endParaRPr lang="en-US" sz="1100" dirty="0"/>
          </a:p>
        </p:txBody>
      </p:sp>
      <p:sp>
        <p:nvSpPr>
          <p:cNvPr id="29" name="Text 26"/>
          <p:cNvSpPr txBox="1"/>
          <p:nvPr/>
        </p:nvSpPr>
        <p:spPr>
          <a:xfrm>
            <a:off x="9052560" y="3566160"/>
            <a:ext cx="242316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this, a downstream service cannot launch. It is a blocker for the next release train.</a:t>
            </a:r>
            <a:endParaRPr lang="en-US" sz="1100" dirty="0"/>
          </a:p>
        </p:txBody>
      </p:sp>
      <p:pic>
        <p:nvPicPr>
          <p:cNvPr id="3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7160" y="6355080"/>
            <a:ext cx="411480" cy="411480"/>
          </a:xfrm>
          <a:prstGeom prst="rect">
            <a:avLst/>
          </a:prstGeom>
        </p:spPr>
      </p:pic>
      <p:sp>
        <p:nvSpPr>
          <p:cNvPr id="31" name="Text 27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WSJF Workshop Guide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7192" y="274320"/>
            <a:ext cx="2286000" cy="5029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34747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/  EXAMPLE SCENARIO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77724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 the Backlog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572768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team has scored each feature. Calculate the WSJF for each item.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548640" y="2194560"/>
            <a:ext cx="10561320" cy="594360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94360" y="228600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3154680" y="228600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User-Business Value</a:t>
            </a:r>
            <a:endParaRPr lang="en-US" sz="1000" dirty="0"/>
          </a:p>
        </p:txBody>
      </p:sp>
      <p:sp>
        <p:nvSpPr>
          <p:cNvPr id="9" name="Text 6"/>
          <p:cNvSpPr txBox="1"/>
          <p:nvPr/>
        </p:nvSpPr>
        <p:spPr>
          <a:xfrm>
            <a:off x="4709160" y="2286000"/>
            <a:ext cx="1325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Criticality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6126480" y="228600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Reduction | OE</a:t>
            </a:r>
            <a:endParaRPr lang="en-US" sz="1000" dirty="0"/>
          </a:p>
        </p:txBody>
      </p:sp>
      <p:sp>
        <p:nvSpPr>
          <p:cNvPr id="11" name="Text 8"/>
          <p:cNvSpPr txBox="1"/>
          <p:nvPr/>
        </p:nvSpPr>
        <p:spPr>
          <a:xfrm>
            <a:off x="7772400" y="228600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of Delay</a:t>
            </a:r>
            <a:endParaRPr lang="en-US" sz="1000" dirty="0"/>
          </a:p>
        </p:txBody>
      </p:sp>
      <p:sp>
        <p:nvSpPr>
          <p:cNvPr id="12" name="Text 9"/>
          <p:cNvSpPr txBox="1"/>
          <p:nvPr/>
        </p:nvSpPr>
        <p:spPr>
          <a:xfrm>
            <a:off x="9052560" y="228600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Size</a:t>
            </a:r>
            <a:endParaRPr lang="en-US" sz="1000" dirty="0"/>
          </a:p>
        </p:txBody>
      </p:sp>
      <p:sp>
        <p:nvSpPr>
          <p:cNvPr id="13" name="Text 10"/>
          <p:cNvSpPr txBox="1"/>
          <p:nvPr/>
        </p:nvSpPr>
        <p:spPr>
          <a:xfrm>
            <a:off x="9966960" y="228600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WSJF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48640" y="2788920"/>
            <a:ext cx="10561320" cy="594360"/>
          </a:xfrm>
          <a:prstGeom prst="rect">
            <a:avLst/>
          </a:prstGeom>
          <a:solidFill>
            <a:srgbClr val="F4F5F6"/>
          </a:solidFill>
          <a:ln w="12700">
            <a:solidFill>
              <a:srgbClr val="F4F5F6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594360" y="292608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App Login (SSO)</a:t>
            </a:r>
            <a:endParaRPr lang="en-US" sz="1100" dirty="0"/>
          </a:p>
        </p:txBody>
      </p:sp>
      <p:sp>
        <p:nvSpPr>
          <p:cNvPr id="16" name="Text 13"/>
          <p:cNvSpPr txBox="1"/>
          <p:nvPr/>
        </p:nvSpPr>
        <p:spPr>
          <a:xfrm>
            <a:off x="3154680" y="292608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17" name="Text 14"/>
          <p:cNvSpPr txBox="1"/>
          <p:nvPr/>
        </p:nvSpPr>
        <p:spPr>
          <a:xfrm>
            <a:off x="4709160" y="2926080"/>
            <a:ext cx="1325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8" name="Text 15"/>
          <p:cNvSpPr txBox="1"/>
          <p:nvPr/>
        </p:nvSpPr>
        <p:spPr>
          <a:xfrm>
            <a:off x="6126480" y="292608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7772400" y="292608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9052560" y="2926080"/>
            <a:ext cx="822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1" name="Text 18"/>
          <p:cNvSpPr txBox="1"/>
          <p:nvPr/>
        </p:nvSpPr>
        <p:spPr>
          <a:xfrm>
            <a:off x="9966960" y="2926080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548640" y="3383280"/>
            <a:ext cx="1056132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594360" y="352044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 Reporting Dashboard</a:t>
            </a:r>
            <a:endParaRPr lang="en-US" sz="1100" dirty="0"/>
          </a:p>
        </p:txBody>
      </p:sp>
      <p:sp>
        <p:nvSpPr>
          <p:cNvPr id="24" name="Text 21"/>
          <p:cNvSpPr txBox="1"/>
          <p:nvPr/>
        </p:nvSpPr>
        <p:spPr>
          <a:xfrm>
            <a:off x="3154680" y="352044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5" name="Text 22"/>
          <p:cNvSpPr txBox="1"/>
          <p:nvPr/>
        </p:nvSpPr>
        <p:spPr>
          <a:xfrm>
            <a:off x="4709160" y="3520440"/>
            <a:ext cx="1325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6126480" y="352044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27" name="Text 24"/>
          <p:cNvSpPr txBox="1"/>
          <p:nvPr/>
        </p:nvSpPr>
        <p:spPr>
          <a:xfrm>
            <a:off x="7772400" y="352044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100" dirty="0"/>
          </a:p>
        </p:txBody>
      </p:sp>
      <p:sp>
        <p:nvSpPr>
          <p:cNvPr id="28" name="Text 25"/>
          <p:cNvSpPr txBox="1"/>
          <p:nvPr/>
        </p:nvSpPr>
        <p:spPr>
          <a:xfrm>
            <a:off x="9052560" y="3520440"/>
            <a:ext cx="822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29" name="Text 26"/>
          <p:cNvSpPr txBox="1"/>
          <p:nvPr/>
        </p:nvSpPr>
        <p:spPr>
          <a:xfrm>
            <a:off x="9966960" y="3520440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3.25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548640" y="3977640"/>
            <a:ext cx="10561320" cy="594360"/>
          </a:xfrm>
          <a:prstGeom prst="rect">
            <a:avLst/>
          </a:prstGeom>
          <a:solidFill>
            <a:srgbClr val="F4F5F6"/>
          </a:solidFill>
          <a:ln w="12700">
            <a:solidFill>
              <a:srgbClr val="F4F5F6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594360" y="411480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Portal Redesign</a:t>
            </a:r>
            <a:endParaRPr lang="en-US" sz="1100" dirty="0"/>
          </a:p>
        </p:txBody>
      </p:sp>
      <p:sp>
        <p:nvSpPr>
          <p:cNvPr id="32" name="Text 29"/>
          <p:cNvSpPr txBox="1"/>
          <p:nvPr/>
        </p:nvSpPr>
        <p:spPr>
          <a:xfrm>
            <a:off x="3154680" y="411480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100" dirty="0"/>
          </a:p>
        </p:txBody>
      </p:sp>
      <p:sp>
        <p:nvSpPr>
          <p:cNvPr id="33" name="Text 30"/>
          <p:cNvSpPr txBox="1"/>
          <p:nvPr/>
        </p:nvSpPr>
        <p:spPr>
          <a:xfrm>
            <a:off x="4709160" y="4114800"/>
            <a:ext cx="1325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34" name="Text 31"/>
          <p:cNvSpPr txBox="1"/>
          <p:nvPr/>
        </p:nvSpPr>
        <p:spPr>
          <a:xfrm>
            <a:off x="6126480" y="41148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35" name="Text 32"/>
          <p:cNvSpPr txBox="1"/>
          <p:nvPr/>
        </p:nvSpPr>
        <p:spPr>
          <a:xfrm>
            <a:off x="7772400" y="411480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100" dirty="0"/>
          </a:p>
        </p:txBody>
      </p:sp>
      <p:sp>
        <p:nvSpPr>
          <p:cNvPr id="36" name="Text 33"/>
          <p:cNvSpPr txBox="1"/>
          <p:nvPr/>
        </p:nvSpPr>
        <p:spPr>
          <a:xfrm>
            <a:off x="9052560" y="4114800"/>
            <a:ext cx="822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100" dirty="0"/>
          </a:p>
        </p:txBody>
      </p:sp>
      <p:sp>
        <p:nvSpPr>
          <p:cNvPr id="37" name="Text 34"/>
          <p:cNvSpPr txBox="1"/>
          <p:nvPr/>
        </p:nvSpPr>
        <p:spPr>
          <a:xfrm>
            <a:off x="9966960" y="4114800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1.31</a:t>
            </a:r>
            <a:endParaRPr lang="en-US" sz="1100" dirty="0"/>
          </a:p>
        </p:txBody>
      </p:sp>
      <p:sp>
        <p:nvSpPr>
          <p:cNvPr id="38" name="Shape 35"/>
          <p:cNvSpPr/>
          <p:nvPr/>
        </p:nvSpPr>
        <p:spPr>
          <a:xfrm>
            <a:off x="548640" y="4572000"/>
            <a:ext cx="1056132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9" name="Text 36"/>
          <p:cNvSpPr txBox="1"/>
          <p:nvPr/>
        </p:nvSpPr>
        <p:spPr>
          <a:xfrm>
            <a:off x="594360" y="470916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Rate Limiting</a:t>
            </a:r>
            <a:endParaRPr lang="en-US" sz="1100" dirty="0"/>
          </a:p>
        </p:txBody>
      </p:sp>
      <p:sp>
        <p:nvSpPr>
          <p:cNvPr id="40" name="Text 37"/>
          <p:cNvSpPr txBox="1"/>
          <p:nvPr/>
        </p:nvSpPr>
        <p:spPr>
          <a:xfrm>
            <a:off x="3154680" y="470916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41" name="Text 38"/>
          <p:cNvSpPr txBox="1"/>
          <p:nvPr/>
        </p:nvSpPr>
        <p:spPr>
          <a:xfrm>
            <a:off x="4709160" y="4709160"/>
            <a:ext cx="1325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42" name="Text 39"/>
          <p:cNvSpPr txBox="1"/>
          <p:nvPr/>
        </p:nvSpPr>
        <p:spPr>
          <a:xfrm>
            <a:off x="6126480" y="470916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100" dirty="0"/>
          </a:p>
        </p:txBody>
      </p:sp>
      <p:sp>
        <p:nvSpPr>
          <p:cNvPr id="43" name="Text 40"/>
          <p:cNvSpPr txBox="1"/>
          <p:nvPr/>
        </p:nvSpPr>
        <p:spPr>
          <a:xfrm>
            <a:off x="7772400" y="470916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100" dirty="0"/>
          </a:p>
        </p:txBody>
      </p:sp>
      <p:sp>
        <p:nvSpPr>
          <p:cNvPr id="44" name="Text 41"/>
          <p:cNvSpPr txBox="1"/>
          <p:nvPr/>
        </p:nvSpPr>
        <p:spPr>
          <a:xfrm>
            <a:off x="9052560" y="4709160"/>
            <a:ext cx="822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45" name="Text 42"/>
          <p:cNvSpPr txBox="1"/>
          <p:nvPr/>
        </p:nvSpPr>
        <p:spPr>
          <a:xfrm>
            <a:off x="9966960" y="4709160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7.0</a:t>
            </a:r>
            <a:endParaRPr lang="en-US" sz="1100" dirty="0"/>
          </a:p>
        </p:txBody>
      </p:sp>
      <p:sp>
        <p:nvSpPr>
          <p:cNvPr id="46" name="Text 43"/>
          <p:cNvSpPr txBox="1"/>
          <p:nvPr/>
        </p:nvSpPr>
        <p:spPr>
          <a:xfrm>
            <a:off x="548640" y="6172200"/>
            <a:ext cx="110916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 = User-Business Value + Time Criticality + Risk Reduction | Opportunity Enablement  |  WSJF = CoD ÷ Job Size</a:t>
            </a:r>
            <a:endParaRPr lang="en-US" sz="900" dirty="0"/>
          </a:p>
        </p:txBody>
      </p:sp>
      <p:pic>
        <p:nvPicPr>
          <p:cNvPr id="4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7160" y="6355080"/>
            <a:ext cx="411480" cy="411480"/>
          </a:xfrm>
          <a:prstGeom prst="rect">
            <a:avLst/>
          </a:prstGeom>
        </p:spPr>
      </p:pic>
      <p:sp>
        <p:nvSpPr>
          <p:cNvPr id="48" name="Text 44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WSJF Workshop Guide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7192" y="274320"/>
            <a:ext cx="2286000" cy="5029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34747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/  EXAMPLE SCENARIO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77724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Results: Prioritized Backlog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572768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Sorted by WSJF score — highest score goes first.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548640" y="2240280"/>
            <a:ext cx="10789920" cy="841248"/>
          </a:xfrm>
          <a:prstGeom prst="rect">
            <a:avLst/>
          </a:prstGeom>
          <a:solidFill>
            <a:srgbClr val="FDF3DC"/>
          </a:solidFill>
          <a:ln w="12700">
            <a:solidFill>
              <a:srgbClr val="FDF3DC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48640" y="2240280"/>
            <a:ext cx="10789920" cy="54864"/>
          </a:xfrm>
          <a:prstGeom prst="rect">
            <a:avLst/>
          </a:prstGeom>
          <a:solidFill>
            <a:srgbClr val="996220"/>
          </a:solidFill>
          <a:ln w="12700">
            <a:solidFill>
              <a:srgbClr val="99622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40080" y="2468880"/>
            <a:ext cx="347472" cy="347472"/>
          </a:xfrm>
          <a:prstGeom prst="ellipse">
            <a:avLst/>
          </a:prstGeom>
          <a:solidFill>
            <a:srgbClr val="996220"/>
          </a:solidFill>
          <a:ln w="12700">
            <a:solidFill>
              <a:srgbClr val="996220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2487168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" y="2350008"/>
            <a:ext cx="5029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Rate Limiting</a:t>
            </a:r>
            <a:endParaRPr lang="en-US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1115568" y="2715768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WSJF: 7.0</a:t>
            </a:r>
            <a:endParaRPr lang="en-US" sz="1100" dirty="0"/>
          </a:p>
        </p:txBody>
      </p:sp>
      <p:sp>
        <p:nvSpPr>
          <p:cNvPr id="12" name="Text 9"/>
          <p:cNvSpPr txBox="1"/>
          <p:nvPr/>
        </p:nvSpPr>
        <p:spPr>
          <a:xfrm>
            <a:off x="6583680" y="2350008"/>
            <a:ext cx="4480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Highest WSJF. Small job (size 3) with high risk reduction (13). Build this first.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548640" y="3227832"/>
            <a:ext cx="10789920" cy="841248"/>
          </a:xfrm>
          <a:prstGeom prst="rect">
            <a:avLst/>
          </a:prstGeom>
          <a:solidFill>
            <a:srgbClr val="F4F5F6"/>
          </a:solidFill>
          <a:ln w="12700">
            <a:solidFill>
              <a:srgbClr val="F4F5F6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48640" y="3227832"/>
            <a:ext cx="10789920" cy="54864"/>
          </a:xfrm>
          <a:prstGeom prst="rect">
            <a:avLst/>
          </a:prstGeom>
          <a:solidFill>
            <a:srgbClr val="CBD1D7"/>
          </a:solidFill>
          <a:ln w="12700">
            <a:solidFill>
              <a:srgbClr val="CBD1D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40080" y="3456432"/>
            <a:ext cx="347472" cy="347472"/>
          </a:xfrm>
          <a:prstGeom prst="ellipse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640080" y="3474720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1115568" y="3337560"/>
            <a:ext cx="5029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 Reporting Dashboard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1115568" y="37033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WSJF: 3.25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6583680" y="3337560"/>
            <a:ext cx="4480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time criticality (13) from regulatory deadline. Build next.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548640" y="4215384"/>
            <a:ext cx="10789920" cy="841248"/>
          </a:xfrm>
          <a:prstGeom prst="rect">
            <a:avLst/>
          </a:prstGeom>
          <a:solidFill>
            <a:srgbClr val="F4F5F6"/>
          </a:solidFill>
          <a:ln w="12700">
            <a:solidFill>
              <a:srgbClr val="F4F5F6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48640" y="4215384"/>
            <a:ext cx="10789920" cy="54864"/>
          </a:xfrm>
          <a:prstGeom prst="rect">
            <a:avLst/>
          </a:prstGeom>
          <a:solidFill>
            <a:srgbClr val="CBD1D7"/>
          </a:solidFill>
          <a:ln w="12700">
            <a:solidFill>
              <a:srgbClr val="CBD1D7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40080" y="4443984"/>
            <a:ext cx="347472" cy="347472"/>
          </a:xfrm>
          <a:prstGeom prst="ellipse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40080" y="4462272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1115568" y="4325112"/>
            <a:ext cx="5029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App Login (SSO)</a:t>
            </a:r>
            <a:endParaRPr lang="en-US" sz="1300" dirty="0"/>
          </a:p>
        </p:txBody>
      </p:sp>
      <p:sp>
        <p:nvSpPr>
          <p:cNvPr id="25" name="Text 22"/>
          <p:cNvSpPr txBox="1"/>
          <p:nvPr/>
        </p:nvSpPr>
        <p:spPr>
          <a:xfrm>
            <a:off x="1115568" y="469087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WSJF: 3.2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6583680" y="4325112"/>
            <a:ext cx="4480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business value (8) with moderate urgency. Close behind #2.</a:t>
            </a:r>
            <a:endParaRPr lang="en-US" sz="1000" dirty="0"/>
          </a:p>
        </p:txBody>
      </p:sp>
      <p:sp>
        <p:nvSpPr>
          <p:cNvPr id="27" name="Shape 24"/>
          <p:cNvSpPr/>
          <p:nvPr/>
        </p:nvSpPr>
        <p:spPr>
          <a:xfrm>
            <a:off x="548640" y="5202936"/>
            <a:ext cx="10789920" cy="841248"/>
          </a:xfrm>
          <a:prstGeom prst="rect">
            <a:avLst/>
          </a:prstGeom>
          <a:solidFill>
            <a:srgbClr val="F4F5F6"/>
          </a:solidFill>
          <a:ln w="12700">
            <a:solidFill>
              <a:srgbClr val="F4F5F6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548640" y="5202936"/>
            <a:ext cx="10789920" cy="54864"/>
          </a:xfrm>
          <a:prstGeom prst="rect">
            <a:avLst/>
          </a:prstGeom>
          <a:solidFill>
            <a:srgbClr val="CBD1D7"/>
          </a:solidFill>
          <a:ln w="12700">
            <a:solidFill>
              <a:srgbClr val="CBD1D7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640080" y="5431536"/>
            <a:ext cx="347472" cy="347472"/>
          </a:xfrm>
          <a:prstGeom prst="ellipse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640080" y="5449824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31" name="Text 28"/>
          <p:cNvSpPr txBox="1"/>
          <p:nvPr/>
        </p:nvSpPr>
        <p:spPr>
          <a:xfrm>
            <a:off x="1115568" y="5312664"/>
            <a:ext cx="5029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Portal Redesign</a:t>
            </a:r>
            <a:endParaRPr lang="en-US" sz="1300" dirty="0"/>
          </a:p>
        </p:txBody>
      </p:sp>
      <p:sp>
        <p:nvSpPr>
          <p:cNvPr id="32" name="Text 29"/>
          <p:cNvSpPr txBox="1"/>
          <p:nvPr/>
        </p:nvSpPr>
        <p:spPr>
          <a:xfrm>
            <a:off x="1115568" y="567842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WSJF: 1.31</a:t>
            </a:r>
            <a:endParaRPr lang="en-US" sz="1100" dirty="0"/>
          </a:p>
        </p:txBody>
      </p:sp>
      <p:sp>
        <p:nvSpPr>
          <p:cNvPr id="33" name="Text 30"/>
          <p:cNvSpPr txBox="1"/>
          <p:nvPr/>
        </p:nvSpPr>
        <p:spPr>
          <a:xfrm>
            <a:off x="6583680" y="5312664"/>
            <a:ext cx="4480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Highest user-business value (13) but large job size (13) and no urgency. Defer.</a:t>
            </a:r>
            <a:endParaRPr lang="en-US" sz="1000" dirty="0"/>
          </a:p>
        </p:txBody>
      </p:sp>
      <p:pic>
        <p:nvPicPr>
          <p:cNvPr id="3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7160" y="6355080"/>
            <a:ext cx="411480" cy="411480"/>
          </a:xfrm>
          <a:prstGeom prst="rect">
            <a:avLst/>
          </a:prstGeom>
        </p:spPr>
      </p:pic>
      <p:sp>
        <p:nvSpPr>
          <p:cNvPr id="35" name="Text 31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WSJF Workshop Guide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7192" y="274320"/>
            <a:ext cx="2286000" cy="5029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34747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/  EXAMPLE SCENARIO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77724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Spot the Insight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572768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Rate Limiting has a WSJF of 7.0 — despite its low user-business value score.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548640" y="2240280"/>
            <a:ext cx="5303520" cy="1188720"/>
          </a:xfrm>
          <a:prstGeom prst="rect">
            <a:avLst/>
          </a:prstGeom>
          <a:solidFill>
            <a:srgbClr val="F4F5F6"/>
          </a:solidFill>
          <a:ln w="12700">
            <a:solidFill>
              <a:srgbClr val="F4F5F6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48640" y="2240280"/>
            <a:ext cx="5303520" cy="54864"/>
          </a:xfrm>
          <a:prstGeom prst="rect">
            <a:avLst/>
          </a:prstGeom>
          <a:solidFill>
            <a:srgbClr val="996220"/>
          </a:solidFill>
          <a:ln w="12700">
            <a:solidFill>
              <a:srgbClr val="996220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85800" y="2359152"/>
            <a:ext cx="5029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Rate Limiting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2743200"/>
            <a:ext cx="5029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User-Business Value: 3  |  Time Criticality: 5  |  Risk Reduction: 13  |  CoD: 21  |  Job Size: 3  |  WSJF: 7.0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548640" y="3566160"/>
            <a:ext cx="5303520" cy="2286000"/>
          </a:xfrm>
          <a:prstGeom prst="rect">
            <a:avLst/>
          </a:prstGeom>
          <a:solidFill>
            <a:srgbClr val="FDF3DC"/>
          </a:solidFill>
          <a:ln w="12700">
            <a:solidFill>
              <a:srgbClr val="FDF3DC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48640" y="3566160"/>
            <a:ext cx="5303520" cy="54864"/>
          </a:xfrm>
          <a:prstGeom prst="rect">
            <a:avLst/>
          </a:prstGeom>
          <a:solidFill>
            <a:srgbClr val="996220"/>
          </a:solidFill>
          <a:ln w="12700">
            <a:solidFill>
              <a:srgbClr val="996220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85800" y="3675888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FACILITATOR TIP</a:t>
            </a:r>
            <a:endParaRPr lang="en-US" sz="1000" dirty="0"/>
          </a:p>
        </p:txBody>
      </p:sp>
      <p:sp>
        <p:nvSpPr>
          <p:cNvPr id="13" name="Text 10"/>
          <p:cNvSpPr txBox="1"/>
          <p:nvPr/>
        </p:nvSpPr>
        <p:spPr>
          <a:xfrm>
            <a:off x="685800" y="4023360"/>
            <a:ext cx="50292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Ask: "Why would we build something with a business value of 3 before something with a business value of 13?"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 the team land on the answer: because its high risk reduction score and small job size combine to create a 7.0 WSJF — it unblocks the next release and takes very little time.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6492240" y="2240280"/>
            <a:ext cx="5303520" cy="3611880"/>
          </a:xfrm>
          <a:prstGeom prst="rect">
            <a:avLst/>
          </a:prstGeom>
          <a:solidFill>
            <a:srgbClr val="F4F5F6"/>
          </a:solidFill>
          <a:ln w="12700">
            <a:solidFill>
              <a:srgbClr val="F4F5F6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492240" y="2240280"/>
            <a:ext cx="5303520" cy="54864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6629400" y="2359152"/>
            <a:ext cx="5029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Key Insight</a:t>
            </a:r>
            <a:endParaRPr lang="en-US" sz="1300" dirty="0"/>
          </a:p>
        </p:txBody>
      </p:sp>
      <p:sp>
        <p:nvSpPr>
          <p:cNvPr id="17" name="Text 14"/>
          <p:cNvSpPr txBox="1"/>
          <p:nvPr/>
        </p:nvSpPr>
        <p:spPr>
          <a:xfrm>
            <a:off x="6629400" y="2761488"/>
            <a:ext cx="5029200" cy="2999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small, high-urgency job will almost always outrank a large, equally-valuable one.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economic logic WSJF makes visible — and why teams that use it deliver value faster than teams that sequence by business value alone.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Lean Portfolio Management earning its value: exposing the hidden cost of waiting.</a:t>
            </a:r>
            <a:endParaRPr lang="en-US" sz="1200" dirty="0"/>
          </a:p>
        </p:txBody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7160" y="6355080"/>
            <a:ext cx="411480" cy="411480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WSJF Workshop Guide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7192" y="274320"/>
            <a:ext cx="2286000" cy="5029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34747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/  EXAMPLE SCENARIO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77724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Discuss: Do You Agree?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572768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a group, review the prioritized sequence and discuss: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548640" y="2331720"/>
            <a:ext cx="347472" cy="347472"/>
          </a:xfrm>
          <a:prstGeom prst="ellipse">
            <a:avLst/>
          </a:prstGeom>
          <a:solidFill>
            <a:srgbClr val="F4F5F6"/>
          </a:solidFill>
          <a:ln w="12700">
            <a:solidFill>
              <a:srgbClr val="CBD1D7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2350008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1024128" y="2368296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the scoring reflect your team's actual understanding of urgency and value?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548640" y="3291840"/>
            <a:ext cx="347472" cy="347472"/>
          </a:xfrm>
          <a:prstGeom prst="ellipse">
            <a:avLst/>
          </a:prstGeom>
          <a:solidFill>
            <a:srgbClr val="F4F5F6"/>
          </a:solidFill>
          <a:ln w="12700">
            <a:solidFill>
              <a:srgbClr val="CBD1D7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548640" y="3310128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1024128" y="3328416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there a feature whose score surprised you? Why?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548640" y="4251960"/>
            <a:ext cx="347472" cy="347472"/>
          </a:xfrm>
          <a:prstGeom prst="ellipse">
            <a:avLst/>
          </a:prstGeom>
          <a:solidFill>
            <a:srgbClr val="F4F5F6"/>
          </a:solidFill>
          <a:ln w="12700">
            <a:solidFill>
              <a:srgbClr val="CBD1D7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548640" y="4270248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1024128" y="4288536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there constraints or dependencies not captured by the scoring?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548640" y="5212080"/>
            <a:ext cx="347472" cy="347472"/>
          </a:xfrm>
          <a:prstGeom prst="ellipse">
            <a:avLst/>
          </a:prstGeom>
          <a:solidFill>
            <a:srgbClr val="F4F5F6"/>
          </a:solidFill>
          <a:ln w="12700">
            <a:solidFill>
              <a:srgbClr val="CBD1D7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548640" y="5230368"/>
            <a:ext cx="347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1024128" y="5248656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confident are you in the Job Size estimates — could any of them shift the ranking?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548640" y="6080760"/>
            <a:ext cx="11091672" cy="594360"/>
          </a:xfrm>
          <a:prstGeom prst="rect">
            <a:avLst/>
          </a:prstGeom>
          <a:solidFill>
            <a:srgbClr val="F4F5F6"/>
          </a:solidFill>
          <a:ln w="12700">
            <a:solidFill>
              <a:srgbClr val="F4F5F6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48640" y="6080760"/>
            <a:ext cx="11091672" cy="45720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685800" y="6144768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Resolution:  API Rate Limiting is the clear first priority — build it before starting any new features in the same domain.</a:t>
            </a:r>
            <a:endParaRPr lang="en-US" sz="1200" dirty="0"/>
          </a:p>
        </p:txBody>
      </p:sp>
      <p:pic>
        <p:nvPicPr>
          <p:cNvPr id="2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7160" y="6355080"/>
            <a:ext cx="411480" cy="411480"/>
          </a:xfrm>
          <a:prstGeom prst="rect">
            <a:avLst/>
          </a:prstGeom>
        </p:spPr>
      </p:pic>
      <p:sp>
        <p:nvSpPr>
          <p:cNvPr id="22" name="Text 18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WSJF Workshop Guide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7192" y="274320"/>
            <a:ext cx="2286000" cy="50292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237744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6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 /  TEMPLATE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283464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WSJF Scoring Template</a:t>
            </a:r>
            <a:endParaRPr lang="en-US" sz="4400" dirty="0"/>
          </a:p>
        </p:txBody>
      </p:sp>
      <p:sp>
        <p:nvSpPr>
          <p:cNvPr id="6" name="Shape 3"/>
          <p:cNvSpPr/>
          <p:nvPr/>
        </p:nvSpPr>
        <p:spPr>
          <a:xfrm>
            <a:off x="4480560" y="3794760"/>
            <a:ext cx="3227832" cy="45720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7192" y="274320"/>
            <a:ext cx="2286000" cy="5029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34747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 /  TEMPLATE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77724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WSJF Scoring Template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572768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this template to facilitate a scoring session with your team.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548640" y="2148840"/>
            <a:ext cx="11091672" cy="457200"/>
          </a:xfrm>
          <a:prstGeom prst="rect">
            <a:avLst/>
          </a:prstGeom>
          <a:solidFill>
            <a:srgbClr val="FDF3DC"/>
          </a:solidFill>
          <a:ln w="12700">
            <a:solidFill>
              <a:srgbClr val="FDF3DC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85800" y="2194560"/>
            <a:ext cx="10789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Scoring Rule:  WSJF = (User-Business Value + Time Criticality + Risk Reduction | OE) ÷ Job Size  |  Use Fibonacci: 1, 2, 3, 5, 8, 13, 20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548640" y="2697480"/>
            <a:ext cx="10634472" cy="502920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585216" y="2752344"/>
            <a:ext cx="17556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Epic / Feature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2414016" y="2752344"/>
            <a:ext cx="15727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 / Value Stream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059936" y="2752344"/>
            <a:ext cx="12070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User-Business Value</a:t>
            </a:r>
            <a:endParaRPr lang="en-US" sz="900" dirty="0"/>
          </a:p>
        </p:txBody>
      </p:sp>
      <p:sp>
        <p:nvSpPr>
          <p:cNvPr id="12" name="Text 9"/>
          <p:cNvSpPr txBox="1"/>
          <p:nvPr/>
        </p:nvSpPr>
        <p:spPr>
          <a:xfrm>
            <a:off x="5340096" y="2752344"/>
            <a:ext cx="11612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Criticality</a:t>
            </a:r>
            <a:endParaRPr lang="en-US" sz="900" dirty="0"/>
          </a:p>
        </p:txBody>
      </p:sp>
      <p:sp>
        <p:nvSpPr>
          <p:cNvPr id="13" name="Text 10"/>
          <p:cNvSpPr txBox="1"/>
          <p:nvPr/>
        </p:nvSpPr>
        <p:spPr>
          <a:xfrm>
            <a:off x="6574536" y="2752344"/>
            <a:ext cx="1252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Reduction | OE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7900416" y="2752344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of Delay</a:t>
            </a:r>
            <a:endParaRPr lang="en-US" sz="900" dirty="0"/>
          </a:p>
        </p:txBody>
      </p:sp>
      <p:sp>
        <p:nvSpPr>
          <p:cNvPr id="15" name="Text 12"/>
          <p:cNvSpPr txBox="1"/>
          <p:nvPr/>
        </p:nvSpPr>
        <p:spPr>
          <a:xfrm>
            <a:off x="9089136" y="2752344"/>
            <a:ext cx="7955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Size</a:t>
            </a:r>
            <a:endParaRPr lang="en-US" sz="900" dirty="0"/>
          </a:p>
        </p:txBody>
      </p:sp>
      <p:sp>
        <p:nvSpPr>
          <p:cNvPr id="16" name="Text 13"/>
          <p:cNvSpPr txBox="1"/>
          <p:nvPr/>
        </p:nvSpPr>
        <p:spPr>
          <a:xfrm>
            <a:off x="9957816" y="2752344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WSJF Score</a:t>
            </a:r>
            <a:endParaRPr lang="en-US" sz="900" dirty="0"/>
          </a:p>
        </p:txBody>
      </p:sp>
      <p:sp>
        <p:nvSpPr>
          <p:cNvPr id="17" name="Shape 14"/>
          <p:cNvSpPr/>
          <p:nvPr/>
        </p:nvSpPr>
        <p:spPr>
          <a:xfrm>
            <a:off x="548640" y="3200400"/>
            <a:ext cx="10634472" cy="502920"/>
          </a:xfrm>
          <a:prstGeom prst="rect">
            <a:avLst/>
          </a:prstGeom>
          <a:solidFill>
            <a:srgbClr val="F4F5F6"/>
          </a:solidFill>
          <a:ln w="12700">
            <a:solidFill>
              <a:srgbClr val="F4F5F6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585216" y="3310128"/>
            <a:ext cx="17556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Migrate Core Platform</a:t>
            </a:r>
            <a:endParaRPr lang="en-US" sz="1000" dirty="0"/>
          </a:p>
        </p:txBody>
      </p:sp>
      <p:sp>
        <p:nvSpPr>
          <p:cNvPr id="19" name="Text 16"/>
          <p:cNvSpPr txBox="1"/>
          <p:nvPr/>
        </p:nvSpPr>
        <p:spPr>
          <a:xfrm>
            <a:off x="2414016" y="3310128"/>
            <a:ext cx="15727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 Stream A</a:t>
            </a:r>
            <a:endParaRPr lang="en-US" sz="1000" dirty="0"/>
          </a:p>
        </p:txBody>
      </p:sp>
      <p:sp>
        <p:nvSpPr>
          <p:cNvPr id="20" name="Text 17"/>
          <p:cNvSpPr txBox="1"/>
          <p:nvPr/>
        </p:nvSpPr>
        <p:spPr>
          <a:xfrm>
            <a:off x="4059936" y="3310128"/>
            <a:ext cx="120700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21" name="Text 18"/>
          <p:cNvSpPr txBox="1"/>
          <p:nvPr/>
        </p:nvSpPr>
        <p:spPr>
          <a:xfrm>
            <a:off x="5340096" y="3310128"/>
            <a:ext cx="11612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22" name="Text 19"/>
          <p:cNvSpPr txBox="1"/>
          <p:nvPr/>
        </p:nvSpPr>
        <p:spPr>
          <a:xfrm>
            <a:off x="6574536" y="3310128"/>
            <a:ext cx="12527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23" name="Text 20"/>
          <p:cNvSpPr txBox="1"/>
          <p:nvPr/>
        </p:nvSpPr>
        <p:spPr>
          <a:xfrm>
            <a:off x="7900416" y="3310128"/>
            <a:ext cx="11155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24" name="Text 21"/>
          <p:cNvSpPr txBox="1"/>
          <p:nvPr/>
        </p:nvSpPr>
        <p:spPr>
          <a:xfrm>
            <a:off x="9089136" y="3310128"/>
            <a:ext cx="7955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25" name="Text 22"/>
          <p:cNvSpPr txBox="1"/>
          <p:nvPr/>
        </p:nvSpPr>
        <p:spPr>
          <a:xfrm>
            <a:off x="9957816" y="3310128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</a:t>
            </a:r>
            <a:endParaRPr lang="en-US" sz="1000" dirty="0"/>
          </a:p>
        </p:txBody>
      </p:sp>
      <p:sp>
        <p:nvSpPr>
          <p:cNvPr id="26" name="Shape 23"/>
          <p:cNvSpPr/>
          <p:nvPr/>
        </p:nvSpPr>
        <p:spPr>
          <a:xfrm>
            <a:off x="548640" y="3703320"/>
            <a:ext cx="10634472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548640" y="4206240"/>
            <a:ext cx="10634472" cy="502920"/>
          </a:xfrm>
          <a:prstGeom prst="rect">
            <a:avLst/>
          </a:prstGeom>
          <a:solidFill>
            <a:srgbClr val="F4F5F6"/>
          </a:solidFill>
          <a:ln w="12700">
            <a:solidFill>
              <a:srgbClr val="F4F5F6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548640" y="4709160"/>
            <a:ext cx="10634472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548640" y="5212080"/>
            <a:ext cx="10634472" cy="502920"/>
          </a:xfrm>
          <a:prstGeom prst="rect">
            <a:avLst/>
          </a:prstGeom>
          <a:solidFill>
            <a:srgbClr val="F4F5F6"/>
          </a:solidFill>
          <a:ln w="12700">
            <a:solidFill>
              <a:srgbClr val="F4F5F6"/>
            </a:solidFill>
            <a:prstDash val="solid"/>
          </a:ln>
        </p:spPr>
      </p:sp>
      <p:pic>
        <p:nvPicPr>
          <p:cNvPr id="3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7160" y="6355080"/>
            <a:ext cx="411480" cy="411480"/>
          </a:xfrm>
          <a:prstGeom prst="rect">
            <a:avLst/>
          </a:prstGeom>
        </p:spPr>
      </p:pic>
      <p:sp>
        <p:nvSpPr>
          <p:cNvPr id="31" name="Text 27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WSJF Workshop Guide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7192" y="274320"/>
            <a:ext cx="2286000" cy="50292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246888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6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 /  LET'S WSJF!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292608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Questions?</a:t>
            </a:r>
            <a:endParaRPr lang="en-US" sz="4800" dirty="0"/>
          </a:p>
        </p:txBody>
      </p:sp>
      <p:sp>
        <p:nvSpPr>
          <p:cNvPr id="6" name="Shape 3"/>
          <p:cNvSpPr/>
          <p:nvPr/>
        </p:nvSpPr>
        <p:spPr>
          <a:xfrm>
            <a:off x="4480560" y="3886200"/>
            <a:ext cx="3227832" cy="45720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402336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Let's WSJF!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62636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Stephens Insight Group  |  Facilitator Presentation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WSJF Workshop Facilitator Presentation</dc:title>
  <dc:subject>PptxGenJS Presentation</dc:subject>
  <dc:creator>Stephens Insight Group</dc:creator>
  <cp:lastModifiedBy>Stephens Insight Group</cp:lastModifiedBy>
  <cp:revision>1</cp:revision>
  <dcterms:created xsi:type="dcterms:W3CDTF">2026-09-15T12:43:37Z</dcterms:created>
  <dcterms:modified xsi:type="dcterms:W3CDTF">2026-09-15T12:43:37Z</dcterms:modified>
</cp:coreProperties>
</file>