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group and introduce yourself as facilitator. Frame the session: today we will design how people and teams come together into one or more Agile Release Trains (ARTs) so value can flow with fewer handoffs. Confirm everyone has the ART Organization Worksheet open and that the value stream map from earlier work is available.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where does work wait today? Capture two or three examples on the board. Use them to anchor the three benefits. Reference SAFe Principle #10, Organize Around Value, which is the basis for designing ARTs around development value streams.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agenda quickly. Emphasize that the session ends with a draft design plus a list of open decisions, not a final org chart. Decisions that need leadership authority go to the Open Decisions tab.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1 (15 min): Frame the purpose and agree on how the room will make design decisions. State the goal: a draft ART and team design that organizes people around the flow of value Agree on working norms: design for flow first, then fit people; no one loses their job in this room Clarify decision rights: what the room can decide and what goes to the Open Decisions log Confirm the agenda and that everyone can see the shared worksheet Facilitator tip: Many participants will worry about reporting lines. Name it early and park it in Open Decisions so it does not stall the design.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2 (20 min): Agree which development value stream and solutions this ART design covers. Review the operational value stream and the development value stream that supports it List the solutions, products, or systems in scope and who the customer is Mark anything explicitly out of scope so the room does not redesign the whole enterprise Record each candidate ART in the ART Boundary Check tab Facilitator tip: If the value stream has not been identified yet, stop and schedule a Value Stream Mapping session first. ART design without it becomes an org chart exercise.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3 (30 min): Make the people who do the work visible, with their skills and current allocation. Review the People &amp; Skills tab: everyone who defines, builds, tests, or releases the solution Confirm primary and secondary skills, location, and time zone for each person Flag people split across several teams or programs and note their allocation Identify scarce skills that many teams will need Facilitator tip: Keep this factual. The goal is to see the real capacity and skill mix, not to evaluate individuals.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4 (30 min): Draw ART boundaries around value, then check the size. Group people and systems by the solution they help deliver, not by department Check each candidate ART against the size range on the Instructions tab (SAFe: ARTs are generally 50 to 125 people) If an ART is too large, split along value, such as customer segment or product line, not by component If it is too small, confirm scope or combine with a related value stream Facilitator tip: Source for the size range: SAFe Agile Release Train article, framework.scaledagile.com/agile-release-train.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5 (45 min): Form teams of typically ten or fewer and give each one a clear type and mission. Start with stream-aligned teams that own a slice of value end to end Add platform, complicated subsystem, and enabling teams only where they reduce load on stream-aligned teams Fill the Team Design tab: type, mission, systems owned, Product Owner, Scrum Master or Team Coach Watch the Size Check column and rebalance teams that are over the maximum Facilitator tip: Team types come from Team Topologies (Skelton and Pais), applied to SAFe in the article Organizing Agile Teams and ARTs: Team Topologies at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6 (30 min): Make every remaining dependency explicit and decide how teams will interact. List each dependency in the Dependency Matrix: who needs what from whom, and how often Choose an interaction mode: Collaboration, X-as-a-Service, or Facilitating Treat any dependency flagged as crossing ART boundaries as a design signal Revisit team or ART boundaries where one change removes several dependencies Facilitator tip: Interaction modes come from Team Topologies key concepts (teamtopologies.com/key-concepts).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7 (20 min): Name the people who will run the train and agree what happens next. Confirm the RTE, Product Management, System Architect, and Business Owners for each ART Review open roles on the ART Roles tab and assign an owner to fill each one Read back the Open Decisions log with owners and due dates Agree on the date to review the design with leadership and the next ART launch milestone Facilitator tip: Close by reading back the draft design in two or three sentences per ART. If the room cannot say it simply, the boundary is not clear yet.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slide up during team design. Remind the room not to invent hybrid team types. If a proposed team does not fit one of the four, its mission is probably unclear.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Confirm each output exists in the worksheet before closing. Assign one person to share the worksheet and summary within 24 hours.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thanking the group. Remind them that ART design is never finished; boundaries should be revisited as the teams learn. Confirm the date of the leadership review before people leave.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IG Title">
    <p:bg>
      <p:bgPr>
        <a:solidFill>
          <a:srgbClr val="0D2849"/>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548640"/>
            <a:ext cx="2084832" cy="44476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IG Content">
    <p:bg>
      <p:bgPr>
        <a:solidFill>
          <a:srgbClr val="F7F5F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905695" y="411480"/>
            <a:ext cx="1737360" cy="370637"/>
          </a:xfrm>
          <a:prstGeom prst="rect">
            <a:avLst/>
          </a:prstGeom>
        </p:spPr>
      </p:pic>
      <p:sp>
        <p:nvSpPr>
          <p:cNvPr id="3" name="Text 0"/>
          <p:cNvSpPr/>
          <p:nvPr/>
        </p:nvSpPr>
        <p:spPr>
          <a:xfrm>
            <a:off x="548640" y="6355080"/>
            <a:ext cx="6400800" cy="274320"/>
          </a:xfrm>
          <a:prstGeom prst="rect">
            <a:avLst/>
          </a:prstGeom>
          <a:noFill/>
          <a:ln/>
        </p:spPr>
        <p:txBody>
          <a:bodyPr wrap="square" lIns="0" tIns="0" rIns="0" bIns="0" rtlCol="0" anchor="ctr"/>
          <a:lstStyle/>
          <a:p>
            <a:pPr indent="0" marL="0">
              <a:buNone/>
            </a:pPr>
            <a:r>
              <a:rPr lang="en-US" sz="1000" dirty="0">
                <a:solidFill>
                  <a:srgbClr val="5B6672"/>
                </a:solidFill>
              </a:rPr>
              <a:t>Stephens Insight Group  |  ART Organization Workshop</a:t>
            </a:r>
            <a:endParaRPr lang="en-US" sz="10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672"/>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67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640080" y="2011680"/>
            <a:ext cx="7315200" cy="365760"/>
          </a:xfrm>
          <a:prstGeom prst="rect">
            <a:avLst/>
          </a:prstGeom>
          <a:noFill/>
          <a:ln/>
        </p:spPr>
        <p:txBody>
          <a:bodyPr wrap="square" lIns="0" tIns="0" rIns="0" bIns="0" rtlCol="0" anchor="ctr"/>
          <a:lstStyle/>
          <a:p>
            <a:pPr indent="0" marL="0">
              <a:buNone/>
            </a:pPr>
            <a:r>
              <a:rPr lang="en-US" sz="1400" b="1" spc="300" kern="0" dirty="0">
                <a:solidFill>
                  <a:srgbClr val="F6C882"/>
                </a:solidFill>
              </a:rPr>
              <a:t>WORKSHOP GUIDE</a:t>
            </a:r>
            <a:endParaRPr lang="en-US" sz="1400" dirty="0"/>
          </a:p>
        </p:txBody>
      </p:sp>
      <p:sp>
        <p:nvSpPr>
          <p:cNvPr id="3" name="Text 1"/>
          <p:cNvSpPr txBox="1"/>
          <p:nvPr/>
        </p:nvSpPr>
        <p:spPr>
          <a:xfrm>
            <a:off x="640080" y="2423160"/>
            <a:ext cx="10058400" cy="1097280"/>
          </a:xfrm>
          <a:prstGeom prst="rect">
            <a:avLst/>
          </a:prstGeom>
          <a:noFill/>
          <a:ln/>
        </p:spPr>
        <p:txBody>
          <a:bodyPr wrap="square" lIns="0" tIns="0" rIns="0" bIns="0" rtlCol="0" anchor="ctr"/>
          <a:lstStyle/>
          <a:p>
            <a:pPr indent="0" marL="0">
              <a:buNone/>
            </a:pPr>
            <a:r>
              <a:rPr lang="en-US" sz="5400" b="1" dirty="0">
                <a:solidFill>
                  <a:srgbClr val="FFFFFF"/>
                </a:solidFill>
              </a:rPr>
              <a:t>ART Organization</a:t>
            </a:r>
            <a:endParaRPr lang="en-US" sz="5400" dirty="0"/>
          </a:p>
        </p:txBody>
      </p:sp>
      <p:sp>
        <p:nvSpPr>
          <p:cNvPr id="4" name="Text 2"/>
          <p:cNvSpPr txBox="1"/>
          <p:nvPr/>
        </p:nvSpPr>
        <p:spPr>
          <a:xfrm>
            <a:off x="640080" y="3611880"/>
            <a:ext cx="8046720" cy="914400"/>
          </a:xfrm>
          <a:prstGeom prst="rect">
            <a:avLst/>
          </a:prstGeom>
          <a:noFill/>
          <a:ln/>
        </p:spPr>
        <p:txBody>
          <a:bodyPr wrap="square" lIns="0" tIns="0" rIns="0" bIns="0" rtlCol="0" anchor="t"/>
          <a:lstStyle/>
          <a:p>
            <a:pPr indent="0" marL="0">
              <a:buNone/>
            </a:pPr>
            <a:r>
              <a:rPr lang="en-US" sz="2000" dirty="0">
                <a:solidFill>
                  <a:srgbClr val="CBD1D7"/>
                </a:solidFill>
              </a:rPr>
              <a:t>A facilitator's guide to designing Agile Release Trains and their teams around the flow of value, not the org chart.</a:t>
            </a:r>
            <a:endParaRPr lang="en-US" sz="2000" dirty="0"/>
          </a:p>
        </p:txBody>
      </p:sp>
      <p:sp>
        <p:nvSpPr>
          <p:cNvPr id="5" name="Shape 3"/>
          <p:cNvSpPr/>
          <p:nvPr/>
        </p:nvSpPr>
        <p:spPr>
          <a:xfrm>
            <a:off x="640080" y="5074920"/>
            <a:ext cx="109728" cy="685800"/>
          </a:xfrm>
          <a:prstGeom prst="rect">
            <a:avLst/>
          </a:prstGeom>
          <a:solidFill>
            <a:srgbClr val="F6C882"/>
          </a:solidFill>
          <a:ln w="12700">
            <a:solidFill>
              <a:srgbClr val="F6C882"/>
            </a:solidFill>
            <a:prstDash val="solid"/>
          </a:ln>
        </p:spPr>
      </p:sp>
      <p:sp>
        <p:nvSpPr>
          <p:cNvPr id="6" name="Text 4"/>
          <p:cNvSpPr txBox="1"/>
          <p:nvPr/>
        </p:nvSpPr>
        <p:spPr>
          <a:xfrm>
            <a:off x="914400" y="5029200"/>
            <a:ext cx="5486400" cy="777240"/>
          </a:xfrm>
          <a:prstGeom prst="rect">
            <a:avLst/>
          </a:prstGeom>
          <a:noFill/>
          <a:ln/>
        </p:spPr>
        <p:txBody>
          <a:bodyPr wrap="square" lIns="0" tIns="0" rIns="0" bIns="0" rtlCol="0" anchor="ctr"/>
          <a:lstStyle/>
          <a:p>
            <a:pPr indent="0" marL="0">
              <a:buNone/>
            </a:pPr>
            <a:r>
              <a:rPr lang="en-US" sz="1600" b="1" dirty="0">
                <a:solidFill>
                  <a:srgbClr val="FFFFFF"/>
                </a:solidFill>
              </a:rPr>
              <a:t>Stephens Insight Group</a:t>
            </a:r>
            <a:endParaRPr lang="en-US" sz="1600" dirty="0"/>
          </a:p>
          <a:p>
            <a:pPr indent="0" marL="0">
              <a:buNone/>
            </a:pPr>
            <a:r>
              <a:rPr lang="en-US" sz="1600" dirty="0">
                <a:solidFill>
                  <a:srgbClr val="CBD1D7"/>
                </a:solidFill>
              </a:rPr>
              <a:t>Facilitator Presentation</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57200"/>
            <a:ext cx="8686800" cy="320040"/>
          </a:xfrm>
          <a:prstGeom prst="rect">
            <a:avLst/>
          </a:prstGeom>
          <a:noFill/>
          <a:ln/>
        </p:spPr>
        <p:txBody>
          <a:bodyPr wrap="square" lIns="0" tIns="0" rIns="0" bIns="0" rtlCol="0" anchor="ctr"/>
          <a:lstStyle/>
          <a:p>
            <a:pPr indent="0" marL="0">
              <a:buNone/>
            </a:pPr>
            <a:r>
              <a:rPr lang="en-US" sz="1200" b="1" spc="200" kern="0" dirty="0">
                <a:solidFill>
                  <a:srgbClr val="996220"/>
                </a:solidFill>
              </a:rPr>
              <a:t>01 / WHY THIS MATTERS</a:t>
            </a:r>
            <a:endParaRPr lang="en-US" sz="1200" dirty="0"/>
          </a:p>
        </p:txBody>
      </p:sp>
      <p:sp>
        <p:nvSpPr>
          <p:cNvPr id="3" name="Text 1"/>
          <p:cNvSpPr txBox="1"/>
          <p:nvPr/>
        </p:nvSpPr>
        <p:spPr>
          <a:xfrm>
            <a:off x="548640" y="822960"/>
            <a:ext cx="9326880" cy="914400"/>
          </a:xfrm>
          <a:prstGeom prst="rect">
            <a:avLst/>
          </a:prstGeom>
          <a:noFill/>
          <a:ln/>
        </p:spPr>
        <p:txBody>
          <a:bodyPr wrap="square" lIns="0" tIns="0" rIns="0" bIns="0" rtlCol="0" anchor="t"/>
          <a:lstStyle/>
          <a:p>
            <a:pPr indent="0" marL="0">
              <a:buNone/>
            </a:pPr>
            <a:r>
              <a:rPr lang="en-US" sz="3200" b="1" dirty="0">
                <a:solidFill>
                  <a:srgbClr val="0D2849"/>
                </a:solidFill>
              </a:rPr>
              <a:t>Boundaries decide how fast an ART can move</a:t>
            </a:r>
            <a:endParaRPr lang="en-US" sz="3200" dirty="0"/>
          </a:p>
        </p:txBody>
      </p:sp>
      <p:sp>
        <p:nvSpPr>
          <p:cNvPr id="4" name="Text 2"/>
          <p:cNvSpPr txBox="1"/>
          <p:nvPr/>
        </p:nvSpPr>
        <p:spPr>
          <a:xfrm>
            <a:off x="548640" y="1783080"/>
            <a:ext cx="10789920" cy="548640"/>
          </a:xfrm>
          <a:prstGeom prst="rect">
            <a:avLst/>
          </a:prstGeom>
          <a:noFill/>
          <a:ln/>
        </p:spPr>
        <p:txBody>
          <a:bodyPr wrap="square" lIns="0" tIns="0" rIns="0" bIns="0" rtlCol="0" anchor="t"/>
          <a:lstStyle/>
          <a:p>
            <a:pPr indent="0" marL="0">
              <a:buNone/>
            </a:pPr>
            <a:r>
              <a:rPr lang="en-US" sz="1600" dirty="0">
                <a:solidFill>
                  <a:srgbClr val="5B6672"/>
                </a:solidFill>
              </a:rPr>
              <a:t>When teams are organized around functions or components, work waits in handoffs. Organizing around value puts everything needed to deliver inside one train.</a:t>
            </a:r>
            <a:endParaRPr lang="en-US" sz="1600" dirty="0"/>
          </a:p>
        </p:txBody>
      </p:sp>
      <p:sp>
        <p:nvSpPr>
          <p:cNvPr id="5" name="Shape 3"/>
          <p:cNvSpPr/>
          <p:nvPr/>
        </p:nvSpPr>
        <p:spPr>
          <a:xfrm>
            <a:off x="548640" y="2651760"/>
            <a:ext cx="3520440" cy="3291840"/>
          </a:xfrm>
          <a:prstGeom prst="rect">
            <a:avLst/>
          </a:prstGeom>
          <a:solidFill>
            <a:srgbClr val="FFFFFF"/>
          </a:solidFill>
          <a:ln w="12700">
            <a:solidFill>
              <a:srgbClr val="CBD1D7"/>
            </a:solidFill>
            <a:prstDash val="solid"/>
          </a:ln>
        </p:spPr>
      </p:sp>
      <p:sp>
        <p:nvSpPr>
          <p:cNvPr id="6" name="Shape 4"/>
          <p:cNvSpPr/>
          <p:nvPr/>
        </p:nvSpPr>
        <p:spPr>
          <a:xfrm>
            <a:off x="822960" y="2926080"/>
            <a:ext cx="457200" cy="457200"/>
          </a:xfrm>
          <a:prstGeom prst="rect">
            <a:avLst/>
          </a:prstGeom>
          <a:solidFill>
            <a:srgbClr val="F6C882"/>
          </a:solidFill>
          <a:ln w="12700">
            <a:solidFill>
              <a:srgbClr val="F6C882"/>
            </a:solidFill>
            <a:prstDash val="solid"/>
          </a:ln>
        </p:spPr>
      </p:sp>
      <p:sp>
        <p:nvSpPr>
          <p:cNvPr id="7" name="Text 5"/>
          <p:cNvSpPr txBox="1"/>
          <p:nvPr/>
        </p:nvSpPr>
        <p:spPr>
          <a:xfrm>
            <a:off x="822960" y="2926080"/>
            <a:ext cx="457200" cy="457200"/>
          </a:xfrm>
          <a:prstGeom prst="rect">
            <a:avLst/>
          </a:prstGeom>
          <a:noFill/>
          <a:ln/>
        </p:spPr>
        <p:txBody>
          <a:bodyPr wrap="square" lIns="0" tIns="0" rIns="0" bIns="0" rtlCol="0" anchor="ctr"/>
          <a:lstStyle/>
          <a:p>
            <a:pPr algn="ctr" indent="0" marL="0">
              <a:buNone/>
            </a:pPr>
            <a:r>
              <a:rPr lang="en-US" sz="1800" b="1" dirty="0">
                <a:solidFill>
                  <a:srgbClr val="0D2849"/>
                </a:solidFill>
              </a:rPr>
              <a:t>1</a:t>
            </a:r>
            <a:endParaRPr lang="en-US" sz="1800" dirty="0"/>
          </a:p>
        </p:txBody>
      </p:sp>
      <p:sp>
        <p:nvSpPr>
          <p:cNvPr id="8" name="Text 6"/>
          <p:cNvSpPr txBox="1"/>
          <p:nvPr/>
        </p:nvSpPr>
        <p:spPr>
          <a:xfrm>
            <a:off x="822960" y="3520440"/>
            <a:ext cx="3017520" cy="685800"/>
          </a:xfrm>
          <a:prstGeom prst="rect">
            <a:avLst/>
          </a:prstGeom>
          <a:noFill/>
          <a:ln/>
        </p:spPr>
        <p:txBody>
          <a:bodyPr wrap="square" lIns="0" tIns="0" rIns="0" bIns="0" rtlCol="0" anchor="t"/>
          <a:lstStyle/>
          <a:p>
            <a:pPr indent="0" marL="0">
              <a:buNone/>
            </a:pPr>
            <a:r>
              <a:rPr lang="en-US" sz="2000" b="1" dirty="0">
                <a:solidFill>
                  <a:srgbClr val="0D2849"/>
                </a:solidFill>
              </a:rPr>
              <a:t>Organize Around Value</a:t>
            </a:r>
            <a:endParaRPr lang="en-US" sz="2000" dirty="0"/>
          </a:p>
        </p:txBody>
      </p:sp>
      <p:sp>
        <p:nvSpPr>
          <p:cNvPr id="9" name="Text 7"/>
          <p:cNvSpPr txBox="1"/>
          <p:nvPr/>
        </p:nvSpPr>
        <p:spPr>
          <a:xfrm>
            <a:off x="822960" y="4343400"/>
            <a:ext cx="3017520" cy="1463040"/>
          </a:xfrm>
          <a:prstGeom prst="rect">
            <a:avLst/>
          </a:prstGeom>
          <a:noFill/>
          <a:ln/>
        </p:spPr>
        <p:txBody>
          <a:bodyPr wrap="square" lIns="0" tIns="0" rIns="0" bIns="0" rtlCol="0" anchor="t"/>
          <a:lstStyle/>
          <a:p>
            <a:pPr indent="0" marL="0">
              <a:buNone/>
            </a:pPr>
            <a:r>
              <a:rPr lang="en-US" sz="1500" dirty="0">
                <a:solidFill>
                  <a:srgbClr val="5B6672"/>
                </a:solidFill>
              </a:rPr>
              <a:t>Align each ART to a development value stream so the people who define, build, test, and release a solution plan and deliver together.</a:t>
            </a:r>
            <a:endParaRPr lang="en-US" sz="1500" dirty="0"/>
          </a:p>
        </p:txBody>
      </p:sp>
      <p:sp>
        <p:nvSpPr>
          <p:cNvPr id="10" name="Shape 8"/>
          <p:cNvSpPr/>
          <p:nvPr/>
        </p:nvSpPr>
        <p:spPr>
          <a:xfrm>
            <a:off x="4297680" y="2651760"/>
            <a:ext cx="3520440" cy="3291840"/>
          </a:xfrm>
          <a:prstGeom prst="rect">
            <a:avLst/>
          </a:prstGeom>
          <a:solidFill>
            <a:srgbClr val="FFFFFF"/>
          </a:solidFill>
          <a:ln w="12700">
            <a:solidFill>
              <a:srgbClr val="CBD1D7"/>
            </a:solidFill>
            <a:prstDash val="solid"/>
          </a:ln>
        </p:spPr>
      </p:sp>
      <p:sp>
        <p:nvSpPr>
          <p:cNvPr id="11" name="Shape 9"/>
          <p:cNvSpPr/>
          <p:nvPr/>
        </p:nvSpPr>
        <p:spPr>
          <a:xfrm>
            <a:off x="4572000" y="2926080"/>
            <a:ext cx="457200" cy="457200"/>
          </a:xfrm>
          <a:prstGeom prst="rect">
            <a:avLst/>
          </a:prstGeom>
          <a:solidFill>
            <a:srgbClr val="F6C882"/>
          </a:solidFill>
          <a:ln w="12700">
            <a:solidFill>
              <a:srgbClr val="F6C882"/>
            </a:solidFill>
            <a:prstDash val="solid"/>
          </a:ln>
        </p:spPr>
      </p:sp>
      <p:sp>
        <p:nvSpPr>
          <p:cNvPr id="12" name="Text 10"/>
          <p:cNvSpPr txBox="1"/>
          <p:nvPr/>
        </p:nvSpPr>
        <p:spPr>
          <a:xfrm>
            <a:off x="4572000" y="2926080"/>
            <a:ext cx="457200" cy="457200"/>
          </a:xfrm>
          <a:prstGeom prst="rect">
            <a:avLst/>
          </a:prstGeom>
          <a:noFill/>
          <a:ln/>
        </p:spPr>
        <p:txBody>
          <a:bodyPr wrap="square" lIns="0" tIns="0" rIns="0" bIns="0" rtlCol="0" anchor="ctr"/>
          <a:lstStyle/>
          <a:p>
            <a:pPr algn="ctr" indent="0" marL="0">
              <a:buNone/>
            </a:pPr>
            <a:r>
              <a:rPr lang="en-US" sz="1800" b="1" dirty="0">
                <a:solidFill>
                  <a:srgbClr val="0D2849"/>
                </a:solidFill>
              </a:rPr>
              <a:t>2</a:t>
            </a:r>
            <a:endParaRPr lang="en-US" sz="1800" dirty="0"/>
          </a:p>
        </p:txBody>
      </p:sp>
      <p:sp>
        <p:nvSpPr>
          <p:cNvPr id="13" name="Text 11"/>
          <p:cNvSpPr txBox="1"/>
          <p:nvPr/>
        </p:nvSpPr>
        <p:spPr>
          <a:xfrm>
            <a:off x="4572000" y="3520440"/>
            <a:ext cx="3017520" cy="685800"/>
          </a:xfrm>
          <a:prstGeom prst="rect">
            <a:avLst/>
          </a:prstGeom>
          <a:noFill/>
          <a:ln/>
        </p:spPr>
        <p:txBody>
          <a:bodyPr wrap="square" lIns="0" tIns="0" rIns="0" bIns="0" rtlCol="0" anchor="t"/>
          <a:lstStyle/>
          <a:p>
            <a:pPr indent="0" marL="0">
              <a:buNone/>
            </a:pPr>
            <a:r>
              <a:rPr lang="en-US" sz="2000" b="1" dirty="0">
                <a:solidFill>
                  <a:srgbClr val="0D2849"/>
                </a:solidFill>
              </a:rPr>
              <a:t>Reduce Cross-Team Dependencies</a:t>
            </a:r>
            <a:endParaRPr lang="en-US" sz="2000" dirty="0"/>
          </a:p>
        </p:txBody>
      </p:sp>
      <p:sp>
        <p:nvSpPr>
          <p:cNvPr id="14" name="Text 12"/>
          <p:cNvSpPr txBox="1"/>
          <p:nvPr/>
        </p:nvSpPr>
        <p:spPr>
          <a:xfrm>
            <a:off x="4572000" y="4343400"/>
            <a:ext cx="3017520" cy="1463040"/>
          </a:xfrm>
          <a:prstGeom prst="rect">
            <a:avLst/>
          </a:prstGeom>
          <a:noFill/>
          <a:ln/>
        </p:spPr>
        <p:txBody>
          <a:bodyPr wrap="square" lIns="0" tIns="0" rIns="0" bIns="0" rtlCol="0" anchor="t"/>
          <a:lstStyle/>
          <a:p>
            <a:pPr indent="0" marL="0">
              <a:buNone/>
            </a:pPr>
            <a:r>
              <a:rPr lang="en-US" sz="1500" dirty="0">
                <a:solidFill>
                  <a:srgbClr val="5B6672"/>
                </a:solidFill>
              </a:rPr>
              <a:t>Shape team boundaries and team types so most work can be finished inside one team, and the rest flows through clear interaction modes.</a:t>
            </a:r>
            <a:endParaRPr lang="en-US" sz="1500" dirty="0"/>
          </a:p>
        </p:txBody>
      </p:sp>
      <p:sp>
        <p:nvSpPr>
          <p:cNvPr id="15" name="Shape 13"/>
          <p:cNvSpPr/>
          <p:nvPr/>
        </p:nvSpPr>
        <p:spPr>
          <a:xfrm>
            <a:off x="8046720" y="2651760"/>
            <a:ext cx="3520440" cy="3291840"/>
          </a:xfrm>
          <a:prstGeom prst="rect">
            <a:avLst/>
          </a:prstGeom>
          <a:solidFill>
            <a:srgbClr val="FFFFFF"/>
          </a:solidFill>
          <a:ln w="12700">
            <a:solidFill>
              <a:srgbClr val="CBD1D7"/>
            </a:solidFill>
            <a:prstDash val="solid"/>
          </a:ln>
        </p:spPr>
      </p:sp>
      <p:sp>
        <p:nvSpPr>
          <p:cNvPr id="16" name="Shape 14"/>
          <p:cNvSpPr/>
          <p:nvPr/>
        </p:nvSpPr>
        <p:spPr>
          <a:xfrm>
            <a:off x="8321040" y="2926080"/>
            <a:ext cx="457200" cy="457200"/>
          </a:xfrm>
          <a:prstGeom prst="rect">
            <a:avLst/>
          </a:prstGeom>
          <a:solidFill>
            <a:srgbClr val="F6C882"/>
          </a:solidFill>
          <a:ln w="12700">
            <a:solidFill>
              <a:srgbClr val="F6C882"/>
            </a:solidFill>
            <a:prstDash val="solid"/>
          </a:ln>
        </p:spPr>
      </p:sp>
      <p:sp>
        <p:nvSpPr>
          <p:cNvPr id="17" name="Text 15"/>
          <p:cNvSpPr txBox="1"/>
          <p:nvPr/>
        </p:nvSpPr>
        <p:spPr>
          <a:xfrm>
            <a:off x="8321040" y="2926080"/>
            <a:ext cx="457200" cy="457200"/>
          </a:xfrm>
          <a:prstGeom prst="rect">
            <a:avLst/>
          </a:prstGeom>
          <a:noFill/>
          <a:ln/>
        </p:spPr>
        <p:txBody>
          <a:bodyPr wrap="square" lIns="0" tIns="0" rIns="0" bIns="0" rtlCol="0" anchor="ctr"/>
          <a:lstStyle/>
          <a:p>
            <a:pPr algn="ctr" indent="0" marL="0">
              <a:buNone/>
            </a:pPr>
            <a:r>
              <a:rPr lang="en-US" sz="1800" b="1" dirty="0">
                <a:solidFill>
                  <a:srgbClr val="0D2849"/>
                </a:solidFill>
              </a:rPr>
              <a:t>3</a:t>
            </a:r>
            <a:endParaRPr lang="en-US" sz="1800" dirty="0"/>
          </a:p>
        </p:txBody>
      </p:sp>
      <p:sp>
        <p:nvSpPr>
          <p:cNvPr id="18" name="Text 16"/>
          <p:cNvSpPr txBox="1"/>
          <p:nvPr/>
        </p:nvSpPr>
        <p:spPr>
          <a:xfrm>
            <a:off x="8321040" y="3520440"/>
            <a:ext cx="3017520" cy="685800"/>
          </a:xfrm>
          <a:prstGeom prst="rect">
            <a:avLst/>
          </a:prstGeom>
          <a:noFill/>
          <a:ln/>
        </p:spPr>
        <p:txBody>
          <a:bodyPr wrap="square" lIns="0" tIns="0" rIns="0" bIns="0" rtlCol="0" anchor="t"/>
          <a:lstStyle/>
          <a:p>
            <a:pPr indent="0" marL="0">
              <a:buNone/>
            </a:pPr>
            <a:r>
              <a:rPr lang="en-US" sz="2000" b="1" dirty="0">
                <a:solidFill>
                  <a:srgbClr val="0D2849"/>
                </a:solidFill>
              </a:rPr>
              <a:t>Launch with Clear Roles</a:t>
            </a:r>
            <a:endParaRPr lang="en-US" sz="2000" dirty="0"/>
          </a:p>
        </p:txBody>
      </p:sp>
      <p:sp>
        <p:nvSpPr>
          <p:cNvPr id="19" name="Text 17"/>
          <p:cNvSpPr txBox="1"/>
          <p:nvPr/>
        </p:nvSpPr>
        <p:spPr>
          <a:xfrm>
            <a:off x="8321040" y="4343400"/>
            <a:ext cx="3017520" cy="1463040"/>
          </a:xfrm>
          <a:prstGeom prst="rect">
            <a:avLst/>
          </a:prstGeom>
          <a:noFill/>
          <a:ln/>
        </p:spPr>
        <p:txBody>
          <a:bodyPr wrap="square" lIns="0" tIns="0" rIns="0" bIns="0" rtlCol="0" anchor="t"/>
          <a:lstStyle/>
          <a:p>
            <a:pPr indent="0" marL="0">
              <a:buNone/>
            </a:pPr>
            <a:r>
              <a:rPr lang="en-US" sz="1500" dirty="0">
                <a:solidFill>
                  <a:srgbClr val="5B6672"/>
                </a:solidFill>
              </a:rPr>
              <a:t>Name the Release Train Engineer, Product Management, System Architect, and Business Owners before the first PI Planning, not during it.</a:t>
            </a:r>
            <a:endParaRPr lang="en-US" sz="15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67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457200"/>
            <a:ext cx="8686800" cy="320040"/>
          </a:xfrm>
          <a:prstGeom prst="rect">
            <a:avLst/>
          </a:prstGeom>
          <a:noFill/>
          <a:ln/>
        </p:spPr>
        <p:txBody>
          <a:bodyPr wrap="square" lIns="0" tIns="0" rIns="0" bIns="0" rtlCol="0" anchor="ctr"/>
          <a:lstStyle/>
          <a:p>
            <a:pPr indent="0" marL="0">
              <a:buNone/>
            </a:pPr>
            <a:r>
              <a:rPr lang="en-US" sz="1200" b="1" spc="200" kern="0" dirty="0">
                <a:solidFill>
                  <a:srgbClr val="996220"/>
                </a:solidFill>
              </a:rPr>
              <a:t>02 / SESSION AGENDA</a:t>
            </a:r>
            <a:endParaRPr lang="en-US" sz="1200" dirty="0"/>
          </a:p>
        </p:txBody>
      </p:sp>
      <p:sp>
        <p:nvSpPr>
          <p:cNvPr id="3" name="Text 1"/>
          <p:cNvSpPr txBox="1"/>
          <p:nvPr/>
        </p:nvSpPr>
        <p:spPr>
          <a:xfrm>
            <a:off x="548640" y="822960"/>
            <a:ext cx="9326880" cy="914400"/>
          </a:xfrm>
          <a:prstGeom prst="rect">
            <a:avLst/>
          </a:prstGeom>
          <a:noFill/>
          <a:ln/>
        </p:spPr>
        <p:txBody>
          <a:bodyPr wrap="square" lIns="0" tIns="0" rIns="0" bIns="0" rtlCol="0" anchor="t"/>
          <a:lstStyle/>
          <a:p>
            <a:pPr indent="0" marL="0">
              <a:buNone/>
            </a:pPr>
            <a:r>
              <a:rPr lang="en-US" sz="3200" b="1" dirty="0">
                <a:solidFill>
                  <a:srgbClr val="0D2849"/>
                </a:solidFill>
              </a:rPr>
              <a:t>Seven steps to a launch-ready ART design</a:t>
            </a:r>
            <a:endParaRPr lang="en-US" sz="3200" dirty="0"/>
          </a:p>
        </p:txBody>
      </p:sp>
      <p:sp>
        <p:nvSpPr>
          <p:cNvPr id="4" name="Text 2"/>
          <p:cNvSpPr txBox="1"/>
          <p:nvPr/>
        </p:nvSpPr>
        <p:spPr>
          <a:xfrm>
            <a:off x="548640" y="1783080"/>
            <a:ext cx="10789920" cy="548640"/>
          </a:xfrm>
          <a:prstGeom prst="rect">
            <a:avLst/>
          </a:prstGeom>
          <a:noFill/>
          <a:ln/>
        </p:spPr>
        <p:txBody>
          <a:bodyPr wrap="square" lIns="0" tIns="0" rIns="0" bIns="0" rtlCol="0" anchor="t"/>
          <a:lstStyle/>
          <a:p>
            <a:pPr indent="0" marL="0">
              <a:buNone/>
            </a:pPr>
            <a:r>
              <a:rPr lang="en-US" sz="1600" dirty="0">
                <a:solidFill>
                  <a:srgbClr val="5B6672"/>
                </a:solidFill>
              </a:rPr>
              <a:t>Work in order. Each step produces an input for the next. Plan for about three and a half hours, including a break.</a:t>
            </a:r>
            <a:endParaRPr lang="en-US" sz="1600" dirty="0"/>
          </a:p>
        </p:txBody>
      </p:sp>
      <p:sp>
        <p:nvSpPr>
          <p:cNvPr id="5" name="Shape 3"/>
          <p:cNvSpPr/>
          <p:nvPr/>
        </p:nvSpPr>
        <p:spPr>
          <a:xfrm>
            <a:off x="548640" y="2606040"/>
            <a:ext cx="5394960" cy="731520"/>
          </a:xfrm>
          <a:prstGeom prst="rect">
            <a:avLst/>
          </a:prstGeom>
          <a:solidFill>
            <a:srgbClr val="FFFFFF"/>
          </a:solidFill>
          <a:ln w="12700">
            <a:solidFill>
              <a:srgbClr val="CBD1D7"/>
            </a:solidFill>
            <a:prstDash val="solid"/>
          </a:ln>
        </p:spPr>
      </p:sp>
      <p:sp>
        <p:nvSpPr>
          <p:cNvPr id="6" name="Shape 4"/>
          <p:cNvSpPr/>
          <p:nvPr/>
        </p:nvSpPr>
        <p:spPr>
          <a:xfrm>
            <a:off x="685800" y="2743200"/>
            <a:ext cx="457200" cy="457200"/>
          </a:xfrm>
          <a:prstGeom prst="rect">
            <a:avLst/>
          </a:prstGeom>
          <a:solidFill>
            <a:srgbClr val="F6C882"/>
          </a:solidFill>
          <a:ln w="12700">
            <a:solidFill>
              <a:srgbClr val="F6C882"/>
            </a:solidFill>
            <a:prstDash val="solid"/>
          </a:ln>
        </p:spPr>
      </p:sp>
      <p:sp>
        <p:nvSpPr>
          <p:cNvPr id="7" name="Text 5"/>
          <p:cNvSpPr txBox="1"/>
          <p:nvPr/>
        </p:nvSpPr>
        <p:spPr>
          <a:xfrm>
            <a:off x="685800" y="2743200"/>
            <a:ext cx="457200" cy="457200"/>
          </a:xfrm>
          <a:prstGeom prst="rect">
            <a:avLst/>
          </a:prstGeom>
          <a:noFill/>
          <a:ln/>
        </p:spPr>
        <p:txBody>
          <a:bodyPr wrap="square" lIns="0" tIns="0" rIns="0" bIns="0" rtlCol="0" anchor="ctr"/>
          <a:lstStyle/>
          <a:p>
            <a:pPr algn="ctr" indent="0" marL="0">
              <a:buNone/>
            </a:pPr>
            <a:r>
              <a:rPr lang="en-US" sz="1800" b="1" dirty="0">
                <a:solidFill>
                  <a:srgbClr val="0D2849"/>
                </a:solidFill>
              </a:rPr>
              <a:t>1</a:t>
            </a:r>
            <a:endParaRPr lang="en-US" sz="1800" dirty="0"/>
          </a:p>
        </p:txBody>
      </p:sp>
      <p:sp>
        <p:nvSpPr>
          <p:cNvPr id="8" name="Text 6"/>
          <p:cNvSpPr txBox="1"/>
          <p:nvPr/>
        </p:nvSpPr>
        <p:spPr>
          <a:xfrm>
            <a:off x="1325880" y="2606040"/>
            <a:ext cx="3566160" cy="731520"/>
          </a:xfrm>
          <a:prstGeom prst="rect">
            <a:avLst/>
          </a:prstGeom>
          <a:noFill/>
          <a:ln/>
        </p:spPr>
        <p:txBody>
          <a:bodyPr wrap="square" lIns="0" tIns="0" rIns="0" bIns="0" rtlCol="0" anchor="ctr"/>
          <a:lstStyle/>
          <a:p>
            <a:pPr indent="0" marL="0">
              <a:buNone/>
            </a:pPr>
            <a:r>
              <a:rPr lang="en-US" sz="1600" b="1" dirty="0">
                <a:solidFill>
                  <a:srgbClr val="0D2849"/>
                </a:solidFill>
              </a:rPr>
              <a:t>Set the Stage</a:t>
            </a:r>
            <a:endParaRPr lang="en-US" sz="1600" dirty="0"/>
          </a:p>
        </p:txBody>
      </p:sp>
      <p:sp>
        <p:nvSpPr>
          <p:cNvPr id="9" name="Text 7"/>
          <p:cNvSpPr txBox="1"/>
          <p:nvPr/>
        </p:nvSpPr>
        <p:spPr>
          <a:xfrm>
            <a:off x="4846320" y="2606040"/>
            <a:ext cx="914400" cy="731520"/>
          </a:xfrm>
          <a:prstGeom prst="rect">
            <a:avLst/>
          </a:prstGeom>
          <a:noFill/>
          <a:ln/>
        </p:spPr>
        <p:txBody>
          <a:bodyPr wrap="square" lIns="0" tIns="0" rIns="0" bIns="0" rtlCol="0" anchor="ctr"/>
          <a:lstStyle/>
          <a:p>
            <a:pPr algn="r" indent="0" marL="0">
              <a:buNone/>
            </a:pPr>
            <a:r>
              <a:rPr lang="en-US" sz="1400" b="1" dirty="0">
                <a:solidFill>
                  <a:srgbClr val="996220"/>
                </a:solidFill>
              </a:rPr>
              <a:t>15 min</a:t>
            </a:r>
            <a:endParaRPr lang="en-US" sz="1400" dirty="0"/>
          </a:p>
        </p:txBody>
      </p:sp>
      <p:sp>
        <p:nvSpPr>
          <p:cNvPr id="10" name="Shape 8"/>
          <p:cNvSpPr/>
          <p:nvPr/>
        </p:nvSpPr>
        <p:spPr>
          <a:xfrm>
            <a:off x="548640" y="3474720"/>
            <a:ext cx="5394960" cy="731520"/>
          </a:xfrm>
          <a:prstGeom prst="rect">
            <a:avLst/>
          </a:prstGeom>
          <a:solidFill>
            <a:srgbClr val="FFFFFF"/>
          </a:solidFill>
          <a:ln w="12700">
            <a:solidFill>
              <a:srgbClr val="CBD1D7"/>
            </a:solidFill>
            <a:prstDash val="solid"/>
          </a:ln>
        </p:spPr>
      </p:sp>
      <p:sp>
        <p:nvSpPr>
          <p:cNvPr id="11" name="Shape 9"/>
          <p:cNvSpPr/>
          <p:nvPr/>
        </p:nvSpPr>
        <p:spPr>
          <a:xfrm>
            <a:off x="685800" y="3611880"/>
            <a:ext cx="457200" cy="457200"/>
          </a:xfrm>
          <a:prstGeom prst="rect">
            <a:avLst/>
          </a:prstGeom>
          <a:solidFill>
            <a:srgbClr val="F6C882"/>
          </a:solidFill>
          <a:ln w="12700">
            <a:solidFill>
              <a:srgbClr val="F6C882"/>
            </a:solidFill>
            <a:prstDash val="solid"/>
          </a:ln>
        </p:spPr>
      </p:sp>
      <p:sp>
        <p:nvSpPr>
          <p:cNvPr id="12" name="Text 10"/>
          <p:cNvSpPr txBox="1"/>
          <p:nvPr/>
        </p:nvSpPr>
        <p:spPr>
          <a:xfrm>
            <a:off x="685800" y="3611880"/>
            <a:ext cx="457200" cy="457200"/>
          </a:xfrm>
          <a:prstGeom prst="rect">
            <a:avLst/>
          </a:prstGeom>
          <a:noFill/>
          <a:ln/>
        </p:spPr>
        <p:txBody>
          <a:bodyPr wrap="square" lIns="0" tIns="0" rIns="0" bIns="0" rtlCol="0" anchor="ctr"/>
          <a:lstStyle/>
          <a:p>
            <a:pPr algn="ctr" indent="0" marL="0">
              <a:buNone/>
            </a:pPr>
            <a:r>
              <a:rPr lang="en-US" sz="1800" b="1" dirty="0">
                <a:solidFill>
                  <a:srgbClr val="0D2849"/>
                </a:solidFill>
              </a:rPr>
              <a:t>2</a:t>
            </a:r>
            <a:endParaRPr lang="en-US" sz="1800" dirty="0"/>
          </a:p>
        </p:txBody>
      </p:sp>
      <p:sp>
        <p:nvSpPr>
          <p:cNvPr id="13" name="Text 11"/>
          <p:cNvSpPr txBox="1"/>
          <p:nvPr/>
        </p:nvSpPr>
        <p:spPr>
          <a:xfrm>
            <a:off x="1325880" y="3474720"/>
            <a:ext cx="3566160" cy="731520"/>
          </a:xfrm>
          <a:prstGeom prst="rect">
            <a:avLst/>
          </a:prstGeom>
          <a:noFill/>
          <a:ln/>
        </p:spPr>
        <p:txBody>
          <a:bodyPr wrap="square" lIns="0" tIns="0" rIns="0" bIns="0" rtlCol="0" anchor="ctr"/>
          <a:lstStyle/>
          <a:p>
            <a:pPr indent="0" marL="0">
              <a:buNone/>
            </a:pPr>
            <a:r>
              <a:rPr lang="en-US" sz="1600" b="1" dirty="0">
                <a:solidFill>
                  <a:srgbClr val="0D2849"/>
                </a:solidFill>
              </a:rPr>
              <a:t>Confirm Value Stream and Solution Scope</a:t>
            </a:r>
            <a:endParaRPr lang="en-US" sz="1600" dirty="0"/>
          </a:p>
        </p:txBody>
      </p:sp>
      <p:sp>
        <p:nvSpPr>
          <p:cNvPr id="14" name="Text 12"/>
          <p:cNvSpPr txBox="1"/>
          <p:nvPr/>
        </p:nvSpPr>
        <p:spPr>
          <a:xfrm>
            <a:off x="4846320" y="3474720"/>
            <a:ext cx="914400" cy="731520"/>
          </a:xfrm>
          <a:prstGeom prst="rect">
            <a:avLst/>
          </a:prstGeom>
          <a:noFill/>
          <a:ln/>
        </p:spPr>
        <p:txBody>
          <a:bodyPr wrap="square" lIns="0" tIns="0" rIns="0" bIns="0" rtlCol="0" anchor="ctr"/>
          <a:lstStyle/>
          <a:p>
            <a:pPr algn="r" indent="0" marL="0">
              <a:buNone/>
            </a:pPr>
            <a:r>
              <a:rPr lang="en-US" sz="1400" b="1" dirty="0">
                <a:solidFill>
                  <a:srgbClr val="996220"/>
                </a:solidFill>
              </a:rPr>
              <a:t>20 min</a:t>
            </a:r>
            <a:endParaRPr lang="en-US" sz="1400" dirty="0"/>
          </a:p>
        </p:txBody>
      </p:sp>
      <p:sp>
        <p:nvSpPr>
          <p:cNvPr id="15" name="Shape 13"/>
          <p:cNvSpPr/>
          <p:nvPr/>
        </p:nvSpPr>
        <p:spPr>
          <a:xfrm>
            <a:off x="548640" y="4343400"/>
            <a:ext cx="5394960" cy="731520"/>
          </a:xfrm>
          <a:prstGeom prst="rect">
            <a:avLst/>
          </a:prstGeom>
          <a:solidFill>
            <a:srgbClr val="FFFFFF"/>
          </a:solidFill>
          <a:ln w="12700">
            <a:solidFill>
              <a:srgbClr val="CBD1D7"/>
            </a:solidFill>
            <a:prstDash val="solid"/>
          </a:ln>
        </p:spPr>
      </p:sp>
      <p:sp>
        <p:nvSpPr>
          <p:cNvPr id="16" name="Shape 14"/>
          <p:cNvSpPr/>
          <p:nvPr/>
        </p:nvSpPr>
        <p:spPr>
          <a:xfrm>
            <a:off x="685800" y="4480560"/>
            <a:ext cx="457200" cy="457200"/>
          </a:xfrm>
          <a:prstGeom prst="rect">
            <a:avLst/>
          </a:prstGeom>
          <a:solidFill>
            <a:srgbClr val="F6C882"/>
          </a:solidFill>
          <a:ln w="12700">
            <a:solidFill>
              <a:srgbClr val="F6C882"/>
            </a:solidFill>
            <a:prstDash val="solid"/>
          </a:ln>
        </p:spPr>
      </p:sp>
      <p:sp>
        <p:nvSpPr>
          <p:cNvPr id="17" name="Text 15"/>
          <p:cNvSpPr txBox="1"/>
          <p:nvPr/>
        </p:nvSpPr>
        <p:spPr>
          <a:xfrm>
            <a:off x="685800" y="4480560"/>
            <a:ext cx="457200" cy="457200"/>
          </a:xfrm>
          <a:prstGeom prst="rect">
            <a:avLst/>
          </a:prstGeom>
          <a:noFill/>
          <a:ln/>
        </p:spPr>
        <p:txBody>
          <a:bodyPr wrap="square" lIns="0" tIns="0" rIns="0" bIns="0" rtlCol="0" anchor="ctr"/>
          <a:lstStyle/>
          <a:p>
            <a:pPr algn="ctr" indent="0" marL="0">
              <a:buNone/>
            </a:pPr>
            <a:r>
              <a:rPr lang="en-US" sz="1800" b="1" dirty="0">
                <a:solidFill>
                  <a:srgbClr val="0D2849"/>
                </a:solidFill>
              </a:rPr>
              <a:t>3</a:t>
            </a:r>
            <a:endParaRPr lang="en-US" sz="1800" dirty="0"/>
          </a:p>
        </p:txBody>
      </p:sp>
      <p:sp>
        <p:nvSpPr>
          <p:cNvPr id="18" name="Text 16"/>
          <p:cNvSpPr txBox="1"/>
          <p:nvPr/>
        </p:nvSpPr>
        <p:spPr>
          <a:xfrm>
            <a:off x="1325880" y="4343400"/>
            <a:ext cx="3566160" cy="731520"/>
          </a:xfrm>
          <a:prstGeom prst="rect">
            <a:avLst/>
          </a:prstGeom>
          <a:noFill/>
          <a:ln/>
        </p:spPr>
        <p:txBody>
          <a:bodyPr wrap="square" lIns="0" tIns="0" rIns="0" bIns="0" rtlCol="0" anchor="ctr"/>
          <a:lstStyle/>
          <a:p>
            <a:pPr indent="0" marL="0">
              <a:buNone/>
            </a:pPr>
            <a:r>
              <a:rPr lang="en-US" sz="1600" b="1" dirty="0">
                <a:solidFill>
                  <a:srgbClr val="0D2849"/>
                </a:solidFill>
              </a:rPr>
              <a:t>Inventory People and Skills</a:t>
            </a:r>
            <a:endParaRPr lang="en-US" sz="1600" dirty="0"/>
          </a:p>
        </p:txBody>
      </p:sp>
      <p:sp>
        <p:nvSpPr>
          <p:cNvPr id="19" name="Text 17"/>
          <p:cNvSpPr txBox="1"/>
          <p:nvPr/>
        </p:nvSpPr>
        <p:spPr>
          <a:xfrm>
            <a:off x="4846320" y="4343400"/>
            <a:ext cx="914400" cy="731520"/>
          </a:xfrm>
          <a:prstGeom prst="rect">
            <a:avLst/>
          </a:prstGeom>
          <a:noFill/>
          <a:ln/>
        </p:spPr>
        <p:txBody>
          <a:bodyPr wrap="square" lIns="0" tIns="0" rIns="0" bIns="0" rtlCol="0" anchor="ctr"/>
          <a:lstStyle/>
          <a:p>
            <a:pPr algn="r" indent="0" marL="0">
              <a:buNone/>
            </a:pPr>
            <a:r>
              <a:rPr lang="en-US" sz="1400" b="1" dirty="0">
                <a:solidFill>
                  <a:srgbClr val="996220"/>
                </a:solidFill>
              </a:rPr>
              <a:t>30 min</a:t>
            </a:r>
            <a:endParaRPr lang="en-US" sz="1400" dirty="0"/>
          </a:p>
        </p:txBody>
      </p:sp>
      <p:sp>
        <p:nvSpPr>
          <p:cNvPr id="20" name="Shape 18"/>
          <p:cNvSpPr/>
          <p:nvPr/>
        </p:nvSpPr>
        <p:spPr>
          <a:xfrm>
            <a:off x="548640" y="5212080"/>
            <a:ext cx="5394960" cy="731520"/>
          </a:xfrm>
          <a:prstGeom prst="rect">
            <a:avLst/>
          </a:prstGeom>
          <a:solidFill>
            <a:srgbClr val="FFFFFF"/>
          </a:solidFill>
          <a:ln w="12700">
            <a:solidFill>
              <a:srgbClr val="CBD1D7"/>
            </a:solidFill>
            <a:prstDash val="solid"/>
          </a:ln>
        </p:spPr>
      </p:sp>
      <p:sp>
        <p:nvSpPr>
          <p:cNvPr id="21" name="Shape 19"/>
          <p:cNvSpPr/>
          <p:nvPr/>
        </p:nvSpPr>
        <p:spPr>
          <a:xfrm>
            <a:off x="685800" y="5349240"/>
            <a:ext cx="457200" cy="457200"/>
          </a:xfrm>
          <a:prstGeom prst="rect">
            <a:avLst/>
          </a:prstGeom>
          <a:solidFill>
            <a:srgbClr val="F6C882"/>
          </a:solidFill>
          <a:ln w="12700">
            <a:solidFill>
              <a:srgbClr val="F6C882"/>
            </a:solidFill>
            <a:prstDash val="solid"/>
          </a:ln>
        </p:spPr>
      </p:sp>
      <p:sp>
        <p:nvSpPr>
          <p:cNvPr id="22" name="Text 20"/>
          <p:cNvSpPr txBox="1"/>
          <p:nvPr/>
        </p:nvSpPr>
        <p:spPr>
          <a:xfrm>
            <a:off x="685800" y="5349240"/>
            <a:ext cx="457200" cy="457200"/>
          </a:xfrm>
          <a:prstGeom prst="rect">
            <a:avLst/>
          </a:prstGeom>
          <a:noFill/>
          <a:ln/>
        </p:spPr>
        <p:txBody>
          <a:bodyPr wrap="square" lIns="0" tIns="0" rIns="0" bIns="0" rtlCol="0" anchor="ctr"/>
          <a:lstStyle/>
          <a:p>
            <a:pPr algn="ctr" indent="0" marL="0">
              <a:buNone/>
            </a:pPr>
            <a:r>
              <a:rPr lang="en-US" sz="1800" b="1" dirty="0">
                <a:solidFill>
                  <a:srgbClr val="0D2849"/>
                </a:solidFill>
              </a:rPr>
              <a:t>4</a:t>
            </a:r>
            <a:endParaRPr lang="en-US" sz="1800" dirty="0"/>
          </a:p>
        </p:txBody>
      </p:sp>
      <p:sp>
        <p:nvSpPr>
          <p:cNvPr id="23" name="Text 21"/>
          <p:cNvSpPr txBox="1"/>
          <p:nvPr/>
        </p:nvSpPr>
        <p:spPr>
          <a:xfrm>
            <a:off x="1325880" y="5212080"/>
            <a:ext cx="3566160" cy="731520"/>
          </a:xfrm>
          <a:prstGeom prst="rect">
            <a:avLst/>
          </a:prstGeom>
          <a:noFill/>
          <a:ln/>
        </p:spPr>
        <p:txBody>
          <a:bodyPr wrap="square" lIns="0" tIns="0" rIns="0" bIns="0" rtlCol="0" anchor="ctr"/>
          <a:lstStyle/>
          <a:p>
            <a:pPr indent="0" marL="0">
              <a:buNone/>
            </a:pPr>
            <a:r>
              <a:rPr lang="en-US" sz="1600" b="1" dirty="0">
                <a:solidFill>
                  <a:srgbClr val="0D2849"/>
                </a:solidFill>
              </a:rPr>
              <a:t>Define ART Boundaries</a:t>
            </a:r>
            <a:endParaRPr lang="en-US" sz="1600" dirty="0"/>
          </a:p>
        </p:txBody>
      </p:sp>
      <p:sp>
        <p:nvSpPr>
          <p:cNvPr id="24" name="Text 22"/>
          <p:cNvSpPr txBox="1"/>
          <p:nvPr/>
        </p:nvSpPr>
        <p:spPr>
          <a:xfrm>
            <a:off x="4846320" y="5212080"/>
            <a:ext cx="914400" cy="731520"/>
          </a:xfrm>
          <a:prstGeom prst="rect">
            <a:avLst/>
          </a:prstGeom>
          <a:noFill/>
          <a:ln/>
        </p:spPr>
        <p:txBody>
          <a:bodyPr wrap="square" lIns="0" tIns="0" rIns="0" bIns="0" rtlCol="0" anchor="ctr"/>
          <a:lstStyle/>
          <a:p>
            <a:pPr algn="r" indent="0" marL="0">
              <a:buNone/>
            </a:pPr>
            <a:r>
              <a:rPr lang="en-US" sz="1400" b="1" dirty="0">
                <a:solidFill>
                  <a:srgbClr val="996220"/>
                </a:solidFill>
              </a:rPr>
              <a:t>30 min</a:t>
            </a:r>
            <a:endParaRPr lang="en-US" sz="1400" dirty="0"/>
          </a:p>
        </p:txBody>
      </p:sp>
      <p:sp>
        <p:nvSpPr>
          <p:cNvPr id="25" name="Shape 23"/>
          <p:cNvSpPr/>
          <p:nvPr/>
        </p:nvSpPr>
        <p:spPr>
          <a:xfrm>
            <a:off x="6172200" y="2606040"/>
            <a:ext cx="5394960" cy="731520"/>
          </a:xfrm>
          <a:prstGeom prst="rect">
            <a:avLst/>
          </a:prstGeom>
          <a:solidFill>
            <a:srgbClr val="FFFFFF"/>
          </a:solidFill>
          <a:ln w="12700">
            <a:solidFill>
              <a:srgbClr val="CBD1D7"/>
            </a:solidFill>
            <a:prstDash val="solid"/>
          </a:ln>
        </p:spPr>
      </p:sp>
      <p:sp>
        <p:nvSpPr>
          <p:cNvPr id="26" name="Shape 24"/>
          <p:cNvSpPr/>
          <p:nvPr/>
        </p:nvSpPr>
        <p:spPr>
          <a:xfrm>
            <a:off x="6309360" y="2743200"/>
            <a:ext cx="457200" cy="457200"/>
          </a:xfrm>
          <a:prstGeom prst="rect">
            <a:avLst/>
          </a:prstGeom>
          <a:solidFill>
            <a:srgbClr val="F6C882"/>
          </a:solidFill>
          <a:ln w="12700">
            <a:solidFill>
              <a:srgbClr val="F6C882"/>
            </a:solidFill>
            <a:prstDash val="solid"/>
          </a:ln>
        </p:spPr>
      </p:sp>
      <p:sp>
        <p:nvSpPr>
          <p:cNvPr id="27" name="Text 25"/>
          <p:cNvSpPr txBox="1"/>
          <p:nvPr/>
        </p:nvSpPr>
        <p:spPr>
          <a:xfrm>
            <a:off x="6309360" y="2743200"/>
            <a:ext cx="457200" cy="457200"/>
          </a:xfrm>
          <a:prstGeom prst="rect">
            <a:avLst/>
          </a:prstGeom>
          <a:noFill/>
          <a:ln/>
        </p:spPr>
        <p:txBody>
          <a:bodyPr wrap="square" lIns="0" tIns="0" rIns="0" bIns="0" rtlCol="0" anchor="ctr"/>
          <a:lstStyle/>
          <a:p>
            <a:pPr algn="ctr" indent="0" marL="0">
              <a:buNone/>
            </a:pPr>
            <a:r>
              <a:rPr lang="en-US" sz="1800" b="1" dirty="0">
                <a:solidFill>
                  <a:srgbClr val="0D2849"/>
                </a:solidFill>
              </a:rPr>
              <a:t>5</a:t>
            </a:r>
            <a:endParaRPr lang="en-US" sz="1800" dirty="0"/>
          </a:p>
        </p:txBody>
      </p:sp>
      <p:sp>
        <p:nvSpPr>
          <p:cNvPr id="28" name="Text 26"/>
          <p:cNvSpPr txBox="1"/>
          <p:nvPr/>
        </p:nvSpPr>
        <p:spPr>
          <a:xfrm>
            <a:off x="6949440" y="2606040"/>
            <a:ext cx="3566160" cy="731520"/>
          </a:xfrm>
          <a:prstGeom prst="rect">
            <a:avLst/>
          </a:prstGeom>
          <a:noFill/>
          <a:ln/>
        </p:spPr>
        <p:txBody>
          <a:bodyPr wrap="square" lIns="0" tIns="0" rIns="0" bIns="0" rtlCol="0" anchor="ctr"/>
          <a:lstStyle/>
          <a:p>
            <a:pPr indent="0" marL="0">
              <a:buNone/>
            </a:pPr>
            <a:r>
              <a:rPr lang="en-US" sz="1600" b="1" dirty="0">
                <a:solidFill>
                  <a:srgbClr val="0D2849"/>
                </a:solidFill>
              </a:rPr>
              <a:t>Design Teams by Team Type</a:t>
            </a:r>
            <a:endParaRPr lang="en-US" sz="1600" dirty="0"/>
          </a:p>
        </p:txBody>
      </p:sp>
      <p:sp>
        <p:nvSpPr>
          <p:cNvPr id="29" name="Text 27"/>
          <p:cNvSpPr txBox="1"/>
          <p:nvPr/>
        </p:nvSpPr>
        <p:spPr>
          <a:xfrm>
            <a:off x="10469880" y="2606040"/>
            <a:ext cx="914400" cy="731520"/>
          </a:xfrm>
          <a:prstGeom prst="rect">
            <a:avLst/>
          </a:prstGeom>
          <a:noFill/>
          <a:ln/>
        </p:spPr>
        <p:txBody>
          <a:bodyPr wrap="square" lIns="0" tIns="0" rIns="0" bIns="0" rtlCol="0" anchor="ctr"/>
          <a:lstStyle/>
          <a:p>
            <a:pPr algn="r" indent="0" marL="0">
              <a:buNone/>
            </a:pPr>
            <a:r>
              <a:rPr lang="en-US" sz="1400" b="1" dirty="0">
                <a:solidFill>
                  <a:srgbClr val="996220"/>
                </a:solidFill>
              </a:rPr>
              <a:t>45 min</a:t>
            </a:r>
            <a:endParaRPr lang="en-US" sz="1400" dirty="0"/>
          </a:p>
        </p:txBody>
      </p:sp>
      <p:sp>
        <p:nvSpPr>
          <p:cNvPr id="30" name="Shape 28"/>
          <p:cNvSpPr/>
          <p:nvPr/>
        </p:nvSpPr>
        <p:spPr>
          <a:xfrm>
            <a:off x="6172200" y="3474720"/>
            <a:ext cx="5394960" cy="731520"/>
          </a:xfrm>
          <a:prstGeom prst="rect">
            <a:avLst/>
          </a:prstGeom>
          <a:solidFill>
            <a:srgbClr val="FFFFFF"/>
          </a:solidFill>
          <a:ln w="12700">
            <a:solidFill>
              <a:srgbClr val="CBD1D7"/>
            </a:solidFill>
            <a:prstDash val="solid"/>
          </a:ln>
        </p:spPr>
      </p:sp>
      <p:sp>
        <p:nvSpPr>
          <p:cNvPr id="31" name="Shape 29"/>
          <p:cNvSpPr/>
          <p:nvPr/>
        </p:nvSpPr>
        <p:spPr>
          <a:xfrm>
            <a:off x="6309360" y="3611880"/>
            <a:ext cx="457200" cy="457200"/>
          </a:xfrm>
          <a:prstGeom prst="rect">
            <a:avLst/>
          </a:prstGeom>
          <a:solidFill>
            <a:srgbClr val="F6C882"/>
          </a:solidFill>
          <a:ln w="12700">
            <a:solidFill>
              <a:srgbClr val="F6C882"/>
            </a:solidFill>
            <a:prstDash val="solid"/>
          </a:ln>
        </p:spPr>
      </p:sp>
      <p:sp>
        <p:nvSpPr>
          <p:cNvPr id="32" name="Text 30"/>
          <p:cNvSpPr txBox="1"/>
          <p:nvPr/>
        </p:nvSpPr>
        <p:spPr>
          <a:xfrm>
            <a:off x="6309360" y="3611880"/>
            <a:ext cx="457200" cy="457200"/>
          </a:xfrm>
          <a:prstGeom prst="rect">
            <a:avLst/>
          </a:prstGeom>
          <a:noFill/>
          <a:ln/>
        </p:spPr>
        <p:txBody>
          <a:bodyPr wrap="square" lIns="0" tIns="0" rIns="0" bIns="0" rtlCol="0" anchor="ctr"/>
          <a:lstStyle/>
          <a:p>
            <a:pPr algn="ctr" indent="0" marL="0">
              <a:buNone/>
            </a:pPr>
            <a:r>
              <a:rPr lang="en-US" sz="1800" b="1" dirty="0">
                <a:solidFill>
                  <a:srgbClr val="0D2849"/>
                </a:solidFill>
              </a:rPr>
              <a:t>6</a:t>
            </a:r>
            <a:endParaRPr lang="en-US" sz="1800" dirty="0"/>
          </a:p>
        </p:txBody>
      </p:sp>
      <p:sp>
        <p:nvSpPr>
          <p:cNvPr id="33" name="Text 31"/>
          <p:cNvSpPr txBox="1"/>
          <p:nvPr/>
        </p:nvSpPr>
        <p:spPr>
          <a:xfrm>
            <a:off x="6949440" y="3474720"/>
            <a:ext cx="3566160" cy="731520"/>
          </a:xfrm>
          <a:prstGeom prst="rect">
            <a:avLst/>
          </a:prstGeom>
          <a:noFill/>
          <a:ln/>
        </p:spPr>
        <p:txBody>
          <a:bodyPr wrap="square" lIns="0" tIns="0" rIns="0" bIns="0" rtlCol="0" anchor="ctr"/>
          <a:lstStyle/>
          <a:p>
            <a:pPr indent="0" marL="0">
              <a:buNone/>
            </a:pPr>
            <a:r>
              <a:rPr lang="en-US" sz="1600" b="1" dirty="0">
                <a:solidFill>
                  <a:srgbClr val="0D2849"/>
                </a:solidFill>
              </a:rPr>
              <a:t>Map Dependencies and Interaction Modes</a:t>
            </a:r>
            <a:endParaRPr lang="en-US" sz="1600" dirty="0"/>
          </a:p>
        </p:txBody>
      </p:sp>
      <p:sp>
        <p:nvSpPr>
          <p:cNvPr id="34" name="Text 32"/>
          <p:cNvSpPr txBox="1"/>
          <p:nvPr/>
        </p:nvSpPr>
        <p:spPr>
          <a:xfrm>
            <a:off x="10469880" y="3474720"/>
            <a:ext cx="914400" cy="731520"/>
          </a:xfrm>
          <a:prstGeom prst="rect">
            <a:avLst/>
          </a:prstGeom>
          <a:noFill/>
          <a:ln/>
        </p:spPr>
        <p:txBody>
          <a:bodyPr wrap="square" lIns="0" tIns="0" rIns="0" bIns="0" rtlCol="0" anchor="ctr"/>
          <a:lstStyle/>
          <a:p>
            <a:pPr algn="r" indent="0" marL="0">
              <a:buNone/>
            </a:pPr>
            <a:r>
              <a:rPr lang="en-US" sz="1400" b="1" dirty="0">
                <a:solidFill>
                  <a:srgbClr val="996220"/>
                </a:solidFill>
              </a:rPr>
              <a:t>30 min</a:t>
            </a:r>
            <a:endParaRPr lang="en-US" sz="1400" dirty="0"/>
          </a:p>
        </p:txBody>
      </p:sp>
      <p:sp>
        <p:nvSpPr>
          <p:cNvPr id="35" name="Shape 33"/>
          <p:cNvSpPr/>
          <p:nvPr/>
        </p:nvSpPr>
        <p:spPr>
          <a:xfrm>
            <a:off x="6172200" y="4343400"/>
            <a:ext cx="5394960" cy="731520"/>
          </a:xfrm>
          <a:prstGeom prst="rect">
            <a:avLst/>
          </a:prstGeom>
          <a:solidFill>
            <a:srgbClr val="FFFFFF"/>
          </a:solidFill>
          <a:ln w="12700">
            <a:solidFill>
              <a:srgbClr val="CBD1D7"/>
            </a:solidFill>
            <a:prstDash val="solid"/>
          </a:ln>
        </p:spPr>
      </p:sp>
      <p:sp>
        <p:nvSpPr>
          <p:cNvPr id="36" name="Shape 34"/>
          <p:cNvSpPr/>
          <p:nvPr/>
        </p:nvSpPr>
        <p:spPr>
          <a:xfrm>
            <a:off x="6309360" y="4480560"/>
            <a:ext cx="457200" cy="457200"/>
          </a:xfrm>
          <a:prstGeom prst="rect">
            <a:avLst/>
          </a:prstGeom>
          <a:solidFill>
            <a:srgbClr val="F6C882"/>
          </a:solidFill>
          <a:ln w="12700">
            <a:solidFill>
              <a:srgbClr val="F6C882"/>
            </a:solidFill>
            <a:prstDash val="solid"/>
          </a:ln>
        </p:spPr>
      </p:sp>
      <p:sp>
        <p:nvSpPr>
          <p:cNvPr id="37" name="Text 35"/>
          <p:cNvSpPr txBox="1"/>
          <p:nvPr/>
        </p:nvSpPr>
        <p:spPr>
          <a:xfrm>
            <a:off x="6309360" y="4480560"/>
            <a:ext cx="457200" cy="457200"/>
          </a:xfrm>
          <a:prstGeom prst="rect">
            <a:avLst/>
          </a:prstGeom>
          <a:noFill/>
          <a:ln/>
        </p:spPr>
        <p:txBody>
          <a:bodyPr wrap="square" lIns="0" tIns="0" rIns="0" bIns="0" rtlCol="0" anchor="ctr"/>
          <a:lstStyle/>
          <a:p>
            <a:pPr algn="ctr" indent="0" marL="0">
              <a:buNone/>
            </a:pPr>
            <a:r>
              <a:rPr lang="en-US" sz="1800" b="1" dirty="0">
                <a:solidFill>
                  <a:srgbClr val="0D2849"/>
                </a:solidFill>
              </a:rPr>
              <a:t>7</a:t>
            </a:r>
            <a:endParaRPr lang="en-US" sz="1800" dirty="0"/>
          </a:p>
        </p:txBody>
      </p:sp>
      <p:sp>
        <p:nvSpPr>
          <p:cNvPr id="38" name="Text 36"/>
          <p:cNvSpPr txBox="1"/>
          <p:nvPr/>
        </p:nvSpPr>
        <p:spPr>
          <a:xfrm>
            <a:off x="6949440" y="4343400"/>
            <a:ext cx="3566160" cy="731520"/>
          </a:xfrm>
          <a:prstGeom prst="rect">
            <a:avLst/>
          </a:prstGeom>
          <a:noFill/>
          <a:ln/>
        </p:spPr>
        <p:txBody>
          <a:bodyPr wrap="square" lIns="0" tIns="0" rIns="0" bIns="0" rtlCol="0" anchor="ctr"/>
          <a:lstStyle/>
          <a:p>
            <a:pPr indent="0" marL="0">
              <a:buNone/>
            </a:pPr>
            <a:r>
              <a:rPr lang="en-US" sz="1600" b="1" dirty="0">
                <a:solidFill>
                  <a:srgbClr val="0D2849"/>
                </a:solidFill>
              </a:rPr>
              <a:t>Assign ART Roles and Confirm Next Steps</a:t>
            </a:r>
            <a:endParaRPr lang="en-US" sz="1600" dirty="0"/>
          </a:p>
        </p:txBody>
      </p:sp>
      <p:sp>
        <p:nvSpPr>
          <p:cNvPr id="39" name="Text 37"/>
          <p:cNvSpPr txBox="1"/>
          <p:nvPr/>
        </p:nvSpPr>
        <p:spPr>
          <a:xfrm>
            <a:off x="10469880" y="4343400"/>
            <a:ext cx="914400" cy="731520"/>
          </a:xfrm>
          <a:prstGeom prst="rect">
            <a:avLst/>
          </a:prstGeom>
          <a:noFill/>
          <a:ln/>
        </p:spPr>
        <p:txBody>
          <a:bodyPr wrap="square" lIns="0" tIns="0" rIns="0" bIns="0" rtlCol="0" anchor="ctr"/>
          <a:lstStyle/>
          <a:p>
            <a:pPr algn="r" indent="0" marL="0">
              <a:buNone/>
            </a:pPr>
            <a:r>
              <a:rPr lang="en-US" sz="1400" b="1" dirty="0">
                <a:solidFill>
                  <a:srgbClr val="996220"/>
                </a:solidFill>
              </a:rPr>
              <a:t>20 min</a:t>
            </a:r>
            <a:endParaRPr lang="en-US" sz="1400" dirty="0"/>
          </a:p>
        </p:txBody>
      </p:sp>
      <p:sp>
        <p:nvSpPr>
          <p:cNvPr id="40" name="Text 38"/>
          <p:cNvSpPr txBox="1"/>
          <p:nvPr/>
        </p:nvSpPr>
        <p:spPr>
          <a:xfrm>
            <a:off x="6172200" y="5349240"/>
            <a:ext cx="5394960" cy="457200"/>
          </a:xfrm>
          <a:prstGeom prst="rect">
            <a:avLst/>
          </a:prstGeom>
          <a:noFill/>
          <a:ln/>
        </p:spPr>
        <p:txBody>
          <a:bodyPr wrap="square" lIns="0" tIns="0" rIns="0" bIns="0" rtlCol="0" anchor="ctr"/>
          <a:lstStyle/>
          <a:p>
            <a:pPr indent="0" marL="0">
              <a:buNone/>
            </a:pPr>
            <a:r>
              <a:rPr lang="en-US" sz="1400" i="1" dirty="0">
                <a:solidFill>
                  <a:srgbClr val="5B6672"/>
                </a:solidFill>
              </a:rPr>
              <a:t>Total: 190 minutes of working time</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67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457200"/>
            <a:ext cx="8686800" cy="320040"/>
          </a:xfrm>
          <a:prstGeom prst="rect">
            <a:avLst/>
          </a:prstGeom>
          <a:noFill/>
          <a:ln/>
        </p:spPr>
        <p:txBody>
          <a:bodyPr wrap="square" lIns="0" tIns="0" rIns="0" bIns="0" rtlCol="0" anchor="ctr"/>
          <a:lstStyle/>
          <a:p>
            <a:pPr indent="0" marL="0">
              <a:buNone/>
            </a:pPr>
            <a:r>
              <a:rPr lang="en-US" sz="1200" b="1" spc="200" kern="0" dirty="0">
                <a:solidFill>
                  <a:srgbClr val="996220"/>
                </a:solidFill>
              </a:rPr>
              <a:t>03 / FACILITATION: STEP 1 OF 7</a:t>
            </a:r>
            <a:endParaRPr lang="en-US" sz="1200" dirty="0"/>
          </a:p>
        </p:txBody>
      </p:sp>
      <p:sp>
        <p:nvSpPr>
          <p:cNvPr id="3" name="Text 1"/>
          <p:cNvSpPr txBox="1"/>
          <p:nvPr/>
        </p:nvSpPr>
        <p:spPr>
          <a:xfrm>
            <a:off x="548640" y="822960"/>
            <a:ext cx="9326880" cy="914400"/>
          </a:xfrm>
          <a:prstGeom prst="rect">
            <a:avLst/>
          </a:prstGeom>
          <a:noFill/>
          <a:ln/>
        </p:spPr>
        <p:txBody>
          <a:bodyPr wrap="square" lIns="0" tIns="0" rIns="0" bIns="0" rtlCol="0" anchor="t"/>
          <a:lstStyle/>
          <a:p>
            <a:pPr indent="0" marL="0">
              <a:buNone/>
            </a:pPr>
            <a:r>
              <a:rPr lang="en-US" sz="3200" b="1" dirty="0">
                <a:solidFill>
                  <a:srgbClr val="0D2849"/>
                </a:solidFill>
              </a:rPr>
              <a:t>Set the Stage</a:t>
            </a:r>
            <a:endParaRPr lang="en-US" sz="3200" dirty="0"/>
          </a:p>
        </p:txBody>
      </p:sp>
      <p:sp>
        <p:nvSpPr>
          <p:cNvPr id="4" name="Text 2"/>
          <p:cNvSpPr txBox="1"/>
          <p:nvPr/>
        </p:nvSpPr>
        <p:spPr>
          <a:xfrm>
            <a:off x="548640" y="1783080"/>
            <a:ext cx="10789920" cy="548640"/>
          </a:xfrm>
          <a:prstGeom prst="rect">
            <a:avLst/>
          </a:prstGeom>
          <a:noFill/>
          <a:ln/>
        </p:spPr>
        <p:txBody>
          <a:bodyPr wrap="square" lIns="0" tIns="0" rIns="0" bIns="0" rtlCol="0" anchor="t"/>
          <a:lstStyle/>
          <a:p>
            <a:pPr indent="0" marL="0">
              <a:buNone/>
            </a:pPr>
            <a:r>
              <a:rPr lang="en-US" sz="1600" dirty="0">
                <a:solidFill>
                  <a:srgbClr val="5B6672"/>
                </a:solidFill>
              </a:rPr>
              <a:t>Frame the purpose and agree on how the room will make design decisions.</a:t>
            </a:r>
            <a:endParaRPr lang="en-US" sz="1600" dirty="0"/>
          </a:p>
        </p:txBody>
      </p:sp>
      <p:sp>
        <p:nvSpPr>
          <p:cNvPr id="5" name="Shape 3"/>
          <p:cNvSpPr/>
          <p:nvPr/>
        </p:nvSpPr>
        <p:spPr>
          <a:xfrm>
            <a:off x="548640" y="2606040"/>
            <a:ext cx="6949440" cy="3429000"/>
          </a:xfrm>
          <a:prstGeom prst="rect">
            <a:avLst/>
          </a:prstGeom>
          <a:solidFill>
            <a:srgbClr val="FFFFFF"/>
          </a:solidFill>
          <a:ln w="12700">
            <a:solidFill>
              <a:srgbClr val="CBD1D7"/>
            </a:solidFill>
            <a:prstDash val="solid"/>
          </a:ln>
        </p:spPr>
      </p:sp>
      <p:sp>
        <p:nvSpPr>
          <p:cNvPr id="6" name="Text 4"/>
          <p:cNvSpPr txBox="1"/>
          <p:nvPr/>
        </p:nvSpPr>
        <p:spPr>
          <a:xfrm>
            <a:off x="777240" y="2788920"/>
            <a:ext cx="6537960" cy="3108960"/>
          </a:xfrm>
          <a:prstGeom prst="rect">
            <a:avLst/>
          </a:prstGeom>
          <a:noFill/>
          <a:ln/>
        </p:spPr>
        <p:txBody>
          <a:bodyPr wrap="square" lIns="0" tIns="0" rIns="0" bIns="0" rtlCol="0" anchor="t"/>
          <a:lstStyle/>
          <a:p>
            <a:pPr marL="228600" indent="-228600">
              <a:spcAft>
                <a:spcPts val="1000"/>
              </a:spcAft>
              <a:buSzPct val="100000"/>
              <a:buChar char="•"/>
            </a:pPr>
            <a:r>
              <a:rPr lang="en-US" sz="1600" dirty="0">
                <a:solidFill>
                  <a:srgbClr val="0D2849"/>
                </a:solidFill>
              </a:rPr>
              <a:t>State the goal: a draft ART and team design that organizes people around the flow of value</a:t>
            </a:r>
            <a:endParaRPr lang="en-US" sz="1600" dirty="0"/>
          </a:p>
          <a:p>
            <a:pPr marL="228600" indent="-228600">
              <a:spcAft>
                <a:spcPts val="1000"/>
              </a:spcAft>
              <a:buSzPct val="100000"/>
              <a:buChar char="•"/>
            </a:pPr>
            <a:r>
              <a:rPr lang="en-US" sz="1600" dirty="0">
                <a:solidFill>
                  <a:srgbClr val="0D2849"/>
                </a:solidFill>
              </a:rPr>
              <a:t>Agree on working norms: design for flow first, then fit people; no one loses their job in this room</a:t>
            </a:r>
            <a:endParaRPr lang="en-US" sz="1600" dirty="0"/>
          </a:p>
          <a:p>
            <a:pPr marL="228600" indent="-228600">
              <a:spcAft>
                <a:spcPts val="1000"/>
              </a:spcAft>
              <a:buSzPct val="100000"/>
              <a:buChar char="•"/>
            </a:pPr>
            <a:r>
              <a:rPr lang="en-US" sz="1600" dirty="0">
                <a:solidFill>
                  <a:srgbClr val="0D2849"/>
                </a:solidFill>
              </a:rPr>
              <a:t>Clarify decision rights: what the room can decide and what goes to the Open Decisions log</a:t>
            </a:r>
            <a:endParaRPr lang="en-US" sz="1600" dirty="0"/>
          </a:p>
          <a:p>
            <a:pPr marL="228600" indent="-228600">
              <a:spcAft>
                <a:spcPts val="1000"/>
              </a:spcAft>
              <a:buSzPct val="100000"/>
              <a:buChar char="•"/>
            </a:pPr>
            <a:r>
              <a:rPr lang="en-US" sz="1600" dirty="0">
                <a:solidFill>
                  <a:srgbClr val="0D2849"/>
                </a:solidFill>
              </a:rPr>
              <a:t>Confirm the agenda and that everyone can see the shared worksheet</a:t>
            </a:r>
            <a:endParaRPr lang="en-US" sz="1600" dirty="0"/>
          </a:p>
        </p:txBody>
      </p:sp>
      <p:sp>
        <p:nvSpPr>
          <p:cNvPr id="7" name="Shape 5"/>
          <p:cNvSpPr/>
          <p:nvPr/>
        </p:nvSpPr>
        <p:spPr>
          <a:xfrm>
            <a:off x="7772400" y="2606040"/>
            <a:ext cx="3867912" cy="3429000"/>
          </a:xfrm>
          <a:prstGeom prst="rect">
            <a:avLst/>
          </a:prstGeom>
          <a:solidFill>
            <a:srgbClr val="0D2849"/>
          </a:solidFill>
          <a:ln w="12700">
            <a:solidFill>
              <a:srgbClr val="0D2849"/>
            </a:solidFill>
            <a:prstDash val="solid"/>
          </a:ln>
        </p:spPr>
      </p:sp>
      <p:sp>
        <p:nvSpPr>
          <p:cNvPr id="8" name="Shape 6"/>
          <p:cNvSpPr/>
          <p:nvPr/>
        </p:nvSpPr>
        <p:spPr>
          <a:xfrm>
            <a:off x="8046720" y="2834640"/>
            <a:ext cx="548640" cy="548640"/>
          </a:xfrm>
          <a:prstGeom prst="rect">
            <a:avLst/>
          </a:prstGeom>
          <a:solidFill>
            <a:srgbClr val="F6C882"/>
          </a:solidFill>
          <a:ln w="12700">
            <a:solidFill>
              <a:srgbClr val="F6C882"/>
            </a:solidFill>
            <a:prstDash val="solid"/>
          </a:ln>
        </p:spPr>
      </p:sp>
      <p:sp>
        <p:nvSpPr>
          <p:cNvPr id="9" name="Text 7"/>
          <p:cNvSpPr txBox="1"/>
          <p:nvPr/>
        </p:nvSpPr>
        <p:spPr>
          <a:xfrm>
            <a:off x="8046720" y="2834640"/>
            <a:ext cx="548640" cy="548640"/>
          </a:xfrm>
          <a:prstGeom prst="rect">
            <a:avLst/>
          </a:prstGeom>
          <a:noFill/>
          <a:ln/>
        </p:spPr>
        <p:txBody>
          <a:bodyPr wrap="square" lIns="0" tIns="0" rIns="0" bIns="0" rtlCol="0" anchor="ctr"/>
          <a:lstStyle/>
          <a:p>
            <a:pPr algn="ctr" indent="0" marL="0">
              <a:buNone/>
            </a:pPr>
            <a:r>
              <a:rPr lang="en-US" sz="1800" b="1" dirty="0">
                <a:solidFill>
                  <a:srgbClr val="0D2849"/>
                </a:solidFill>
              </a:rPr>
              <a:t>1</a:t>
            </a:r>
            <a:endParaRPr lang="en-US" sz="1800" dirty="0"/>
          </a:p>
        </p:txBody>
      </p:sp>
      <p:sp>
        <p:nvSpPr>
          <p:cNvPr id="10" name="Text 8"/>
          <p:cNvSpPr txBox="1"/>
          <p:nvPr/>
        </p:nvSpPr>
        <p:spPr>
          <a:xfrm>
            <a:off x="8046720" y="3566160"/>
            <a:ext cx="3383280" cy="320040"/>
          </a:xfrm>
          <a:prstGeom prst="rect">
            <a:avLst/>
          </a:prstGeom>
          <a:noFill/>
          <a:ln/>
        </p:spPr>
        <p:txBody>
          <a:bodyPr wrap="square" lIns="0" tIns="0" rIns="0" bIns="0" rtlCol="0" anchor="ctr"/>
          <a:lstStyle/>
          <a:p>
            <a:pPr indent="0" marL="0">
              <a:buNone/>
            </a:pPr>
            <a:r>
              <a:rPr lang="en-US" sz="1200" b="1" spc="200" kern="0" dirty="0">
                <a:solidFill>
                  <a:srgbClr val="F6C882"/>
                </a:solidFill>
              </a:rPr>
              <a:t>FACILITATOR TIP</a:t>
            </a:r>
            <a:endParaRPr lang="en-US" sz="1200" dirty="0"/>
          </a:p>
        </p:txBody>
      </p:sp>
      <p:sp>
        <p:nvSpPr>
          <p:cNvPr id="11" name="Text 9"/>
          <p:cNvSpPr txBox="1"/>
          <p:nvPr/>
        </p:nvSpPr>
        <p:spPr>
          <a:xfrm>
            <a:off x="8046720" y="3931920"/>
            <a:ext cx="3383280" cy="1920240"/>
          </a:xfrm>
          <a:prstGeom prst="rect">
            <a:avLst/>
          </a:prstGeom>
          <a:noFill/>
          <a:ln/>
        </p:spPr>
        <p:txBody>
          <a:bodyPr wrap="square" lIns="0" tIns="0" rIns="0" bIns="0" rtlCol="0" anchor="t"/>
          <a:lstStyle/>
          <a:p>
            <a:pPr indent="0" marL="0">
              <a:buNone/>
            </a:pPr>
            <a:r>
              <a:rPr lang="en-US" sz="1400" dirty="0">
                <a:solidFill>
                  <a:srgbClr val="FFFFFF"/>
                </a:solidFill>
              </a:rPr>
              <a:t>Many participants will worry about reporting lines. Name it early and park it in Open Decisions so it does not stall the design.</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67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457200"/>
            <a:ext cx="8686800" cy="320040"/>
          </a:xfrm>
          <a:prstGeom prst="rect">
            <a:avLst/>
          </a:prstGeom>
          <a:noFill/>
          <a:ln/>
        </p:spPr>
        <p:txBody>
          <a:bodyPr wrap="square" lIns="0" tIns="0" rIns="0" bIns="0" rtlCol="0" anchor="ctr"/>
          <a:lstStyle/>
          <a:p>
            <a:pPr indent="0" marL="0">
              <a:buNone/>
            </a:pPr>
            <a:r>
              <a:rPr lang="en-US" sz="1200" b="1" spc="200" kern="0" dirty="0">
                <a:solidFill>
                  <a:srgbClr val="996220"/>
                </a:solidFill>
              </a:rPr>
              <a:t>03 / FACILITATION: STEP 2 OF 7</a:t>
            </a:r>
            <a:endParaRPr lang="en-US" sz="1200" dirty="0"/>
          </a:p>
        </p:txBody>
      </p:sp>
      <p:sp>
        <p:nvSpPr>
          <p:cNvPr id="3" name="Text 1"/>
          <p:cNvSpPr txBox="1"/>
          <p:nvPr/>
        </p:nvSpPr>
        <p:spPr>
          <a:xfrm>
            <a:off x="548640" y="822960"/>
            <a:ext cx="9326880" cy="914400"/>
          </a:xfrm>
          <a:prstGeom prst="rect">
            <a:avLst/>
          </a:prstGeom>
          <a:noFill/>
          <a:ln/>
        </p:spPr>
        <p:txBody>
          <a:bodyPr wrap="square" lIns="0" tIns="0" rIns="0" bIns="0" rtlCol="0" anchor="t"/>
          <a:lstStyle/>
          <a:p>
            <a:pPr indent="0" marL="0">
              <a:buNone/>
            </a:pPr>
            <a:r>
              <a:rPr lang="en-US" sz="3200" b="1" dirty="0">
                <a:solidFill>
                  <a:srgbClr val="0D2849"/>
                </a:solidFill>
              </a:rPr>
              <a:t>Confirm Value Stream and Solution Scope</a:t>
            </a:r>
            <a:endParaRPr lang="en-US" sz="3200" dirty="0"/>
          </a:p>
        </p:txBody>
      </p:sp>
      <p:sp>
        <p:nvSpPr>
          <p:cNvPr id="4" name="Text 2"/>
          <p:cNvSpPr txBox="1"/>
          <p:nvPr/>
        </p:nvSpPr>
        <p:spPr>
          <a:xfrm>
            <a:off x="548640" y="1783080"/>
            <a:ext cx="10789920" cy="548640"/>
          </a:xfrm>
          <a:prstGeom prst="rect">
            <a:avLst/>
          </a:prstGeom>
          <a:noFill/>
          <a:ln/>
        </p:spPr>
        <p:txBody>
          <a:bodyPr wrap="square" lIns="0" tIns="0" rIns="0" bIns="0" rtlCol="0" anchor="t"/>
          <a:lstStyle/>
          <a:p>
            <a:pPr indent="0" marL="0">
              <a:buNone/>
            </a:pPr>
            <a:r>
              <a:rPr lang="en-US" sz="1600" dirty="0">
                <a:solidFill>
                  <a:srgbClr val="5B6672"/>
                </a:solidFill>
              </a:rPr>
              <a:t>Agree which development value stream and solutions this ART design covers.</a:t>
            </a:r>
            <a:endParaRPr lang="en-US" sz="1600" dirty="0"/>
          </a:p>
        </p:txBody>
      </p:sp>
      <p:sp>
        <p:nvSpPr>
          <p:cNvPr id="5" name="Shape 3"/>
          <p:cNvSpPr/>
          <p:nvPr/>
        </p:nvSpPr>
        <p:spPr>
          <a:xfrm>
            <a:off x="548640" y="2606040"/>
            <a:ext cx="6949440" cy="3429000"/>
          </a:xfrm>
          <a:prstGeom prst="rect">
            <a:avLst/>
          </a:prstGeom>
          <a:solidFill>
            <a:srgbClr val="FFFFFF"/>
          </a:solidFill>
          <a:ln w="12700">
            <a:solidFill>
              <a:srgbClr val="CBD1D7"/>
            </a:solidFill>
            <a:prstDash val="solid"/>
          </a:ln>
        </p:spPr>
      </p:sp>
      <p:sp>
        <p:nvSpPr>
          <p:cNvPr id="6" name="Text 4"/>
          <p:cNvSpPr txBox="1"/>
          <p:nvPr/>
        </p:nvSpPr>
        <p:spPr>
          <a:xfrm>
            <a:off x="777240" y="2788920"/>
            <a:ext cx="6537960" cy="3108960"/>
          </a:xfrm>
          <a:prstGeom prst="rect">
            <a:avLst/>
          </a:prstGeom>
          <a:noFill/>
          <a:ln/>
        </p:spPr>
        <p:txBody>
          <a:bodyPr wrap="square" lIns="0" tIns="0" rIns="0" bIns="0" rtlCol="0" anchor="t"/>
          <a:lstStyle/>
          <a:p>
            <a:pPr marL="228600" indent="-228600">
              <a:spcAft>
                <a:spcPts val="1000"/>
              </a:spcAft>
              <a:buSzPct val="100000"/>
              <a:buChar char="•"/>
            </a:pPr>
            <a:r>
              <a:rPr lang="en-US" sz="1600" dirty="0">
                <a:solidFill>
                  <a:srgbClr val="0D2849"/>
                </a:solidFill>
              </a:rPr>
              <a:t>Review the operational value stream and the development value stream that supports it</a:t>
            </a:r>
            <a:endParaRPr lang="en-US" sz="1600" dirty="0"/>
          </a:p>
          <a:p>
            <a:pPr marL="228600" indent="-228600">
              <a:spcAft>
                <a:spcPts val="1000"/>
              </a:spcAft>
              <a:buSzPct val="100000"/>
              <a:buChar char="•"/>
            </a:pPr>
            <a:r>
              <a:rPr lang="en-US" sz="1600" dirty="0">
                <a:solidFill>
                  <a:srgbClr val="0D2849"/>
                </a:solidFill>
              </a:rPr>
              <a:t>List the solutions, products, or systems in scope and who the customer is</a:t>
            </a:r>
            <a:endParaRPr lang="en-US" sz="1600" dirty="0"/>
          </a:p>
          <a:p>
            <a:pPr marL="228600" indent="-228600">
              <a:spcAft>
                <a:spcPts val="1000"/>
              </a:spcAft>
              <a:buSzPct val="100000"/>
              <a:buChar char="•"/>
            </a:pPr>
            <a:r>
              <a:rPr lang="en-US" sz="1600" dirty="0">
                <a:solidFill>
                  <a:srgbClr val="0D2849"/>
                </a:solidFill>
              </a:rPr>
              <a:t>Mark anything explicitly out of scope so the room does not redesign the whole enterprise</a:t>
            </a:r>
            <a:endParaRPr lang="en-US" sz="1600" dirty="0"/>
          </a:p>
          <a:p>
            <a:pPr marL="228600" indent="-228600">
              <a:spcAft>
                <a:spcPts val="1000"/>
              </a:spcAft>
              <a:buSzPct val="100000"/>
              <a:buChar char="•"/>
            </a:pPr>
            <a:r>
              <a:rPr lang="en-US" sz="1600" dirty="0">
                <a:solidFill>
                  <a:srgbClr val="0D2849"/>
                </a:solidFill>
              </a:rPr>
              <a:t>Record each candidate ART in the ART Boundary Check tab</a:t>
            </a:r>
            <a:endParaRPr lang="en-US" sz="1600" dirty="0"/>
          </a:p>
        </p:txBody>
      </p:sp>
      <p:sp>
        <p:nvSpPr>
          <p:cNvPr id="7" name="Shape 5"/>
          <p:cNvSpPr/>
          <p:nvPr/>
        </p:nvSpPr>
        <p:spPr>
          <a:xfrm>
            <a:off x="7772400" y="2606040"/>
            <a:ext cx="3867912" cy="3429000"/>
          </a:xfrm>
          <a:prstGeom prst="rect">
            <a:avLst/>
          </a:prstGeom>
          <a:solidFill>
            <a:srgbClr val="0D2849"/>
          </a:solidFill>
          <a:ln w="12700">
            <a:solidFill>
              <a:srgbClr val="0D2849"/>
            </a:solidFill>
            <a:prstDash val="solid"/>
          </a:ln>
        </p:spPr>
      </p:sp>
      <p:sp>
        <p:nvSpPr>
          <p:cNvPr id="8" name="Shape 6"/>
          <p:cNvSpPr/>
          <p:nvPr/>
        </p:nvSpPr>
        <p:spPr>
          <a:xfrm>
            <a:off x="8046720" y="2834640"/>
            <a:ext cx="548640" cy="548640"/>
          </a:xfrm>
          <a:prstGeom prst="rect">
            <a:avLst/>
          </a:prstGeom>
          <a:solidFill>
            <a:srgbClr val="F6C882"/>
          </a:solidFill>
          <a:ln w="12700">
            <a:solidFill>
              <a:srgbClr val="F6C882"/>
            </a:solidFill>
            <a:prstDash val="solid"/>
          </a:ln>
        </p:spPr>
      </p:sp>
      <p:sp>
        <p:nvSpPr>
          <p:cNvPr id="9" name="Text 7"/>
          <p:cNvSpPr txBox="1"/>
          <p:nvPr/>
        </p:nvSpPr>
        <p:spPr>
          <a:xfrm>
            <a:off x="8046720" y="2834640"/>
            <a:ext cx="548640" cy="548640"/>
          </a:xfrm>
          <a:prstGeom prst="rect">
            <a:avLst/>
          </a:prstGeom>
          <a:noFill/>
          <a:ln/>
        </p:spPr>
        <p:txBody>
          <a:bodyPr wrap="square" lIns="0" tIns="0" rIns="0" bIns="0" rtlCol="0" anchor="ctr"/>
          <a:lstStyle/>
          <a:p>
            <a:pPr algn="ctr" indent="0" marL="0">
              <a:buNone/>
            </a:pPr>
            <a:r>
              <a:rPr lang="en-US" sz="1800" b="1" dirty="0">
                <a:solidFill>
                  <a:srgbClr val="0D2849"/>
                </a:solidFill>
              </a:rPr>
              <a:t>2</a:t>
            </a:r>
            <a:endParaRPr lang="en-US" sz="1800" dirty="0"/>
          </a:p>
        </p:txBody>
      </p:sp>
      <p:sp>
        <p:nvSpPr>
          <p:cNvPr id="10" name="Text 8"/>
          <p:cNvSpPr txBox="1"/>
          <p:nvPr/>
        </p:nvSpPr>
        <p:spPr>
          <a:xfrm>
            <a:off x="8046720" y="3566160"/>
            <a:ext cx="3383280" cy="320040"/>
          </a:xfrm>
          <a:prstGeom prst="rect">
            <a:avLst/>
          </a:prstGeom>
          <a:noFill/>
          <a:ln/>
        </p:spPr>
        <p:txBody>
          <a:bodyPr wrap="square" lIns="0" tIns="0" rIns="0" bIns="0" rtlCol="0" anchor="ctr"/>
          <a:lstStyle/>
          <a:p>
            <a:pPr indent="0" marL="0">
              <a:buNone/>
            </a:pPr>
            <a:r>
              <a:rPr lang="en-US" sz="1200" b="1" spc="200" kern="0" dirty="0">
                <a:solidFill>
                  <a:srgbClr val="F6C882"/>
                </a:solidFill>
              </a:rPr>
              <a:t>FACILITATOR TIP</a:t>
            </a:r>
            <a:endParaRPr lang="en-US" sz="1200" dirty="0"/>
          </a:p>
        </p:txBody>
      </p:sp>
      <p:sp>
        <p:nvSpPr>
          <p:cNvPr id="11" name="Text 9"/>
          <p:cNvSpPr txBox="1"/>
          <p:nvPr/>
        </p:nvSpPr>
        <p:spPr>
          <a:xfrm>
            <a:off x="8046720" y="3931920"/>
            <a:ext cx="3383280" cy="1920240"/>
          </a:xfrm>
          <a:prstGeom prst="rect">
            <a:avLst/>
          </a:prstGeom>
          <a:noFill/>
          <a:ln/>
        </p:spPr>
        <p:txBody>
          <a:bodyPr wrap="square" lIns="0" tIns="0" rIns="0" bIns="0" rtlCol="0" anchor="t"/>
          <a:lstStyle/>
          <a:p>
            <a:pPr indent="0" marL="0">
              <a:buNone/>
            </a:pPr>
            <a:r>
              <a:rPr lang="en-US" sz="1400" dirty="0">
                <a:solidFill>
                  <a:srgbClr val="FFFFFF"/>
                </a:solidFill>
              </a:rPr>
              <a:t>If the value stream has not been identified yet, stop and schedule a Value Stream Mapping session first. ART design without it becomes an org chart exercise.</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67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457200"/>
            <a:ext cx="8686800" cy="320040"/>
          </a:xfrm>
          <a:prstGeom prst="rect">
            <a:avLst/>
          </a:prstGeom>
          <a:noFill/>
          <a:ln/>
        </p:spPr>
        <p:txBody>
          <a:bodyPr wrap="square" lIns="0" tIns="0" rIns="0" bIns="0" rtlCol="0" anchor="ctr"/>
          <a:lstStyle/>
          <a:p>
            <a:pPr indent="0" marL="0">
              <a:buNone/>
            </a:pPr>
            <a:r>
              <a:rPr lang="en-US" sz="1200" b="1" spc="200" kern="0" dirty="0">
                <a:solidFill>
                  <a:srgbClr val="996220"/>
                </a:solidFill>
              </a:rPr>
              <a:t>03 / FACILITATION: STEP 3 OF 7</a:t>
            </a:r>
            <a:endParaRPr lang="en-US" sz="1200" dirty="0"/>
          </a:p>
        </p:txBody>
      </p:sp>
      <p:sp>
        <p:nvSpPr>
          <p:cNvPr id="3" name="Text 1"/>
          <p:cNvSpPr txBox="1"/>
          <p:nvPr/>
        </p:nvSpPr>
        <p:spPr>
          <a:xfrm>
            <a:off x="548640" y="822960"/>
            <a:ext cx="9326880" cy="914400"/>
          </a:xfrm>
          <a:prstGeom prst="rect">
            <a:avLst/>
          </a:prstGeom>
          <a:noFill/>
          <a:ln/>
        </p:spPr>
        <p:txBody>
          <a:bodyPr wrap="square" lIns="0" tIns="0" rIns="0" bIns="0" rtlCol="0" anchor="t"/>
          <a:lstStyle/>
          <a:p>
            <a:pPr indent="0" marL="0">
              <a:buNone/>
            </a:pPr>
            <a:r>
              <a:rPr lang="en-US" sz="3200" b="1" dirty="0">
                <a:solidFill>
                  <a:srgbClr val="0D2849"/>
                </a:solidFill>
              </a:rPr>
              <a:t>Inventory People and Skills</a:t>
            </a:r>
            <a:endParaRPr lang="en-US" sz="3200" dirty="0"/>
          </a:p>
        </p:txBody>
      </p:sp>
      <p:sp>
        <p:nvSpPr>
          <p:cNvPr id="4" name="Text 2"/>
          <p:cNvSpPr txBox="1"/>
          <p:nvPr/>
        </p:nvSpPr>
        <p:spPr>
          <a:xfrm>
            <a:off x="548640" y="1783080"/>
            <a:ext cx="10789920" cy="548640"/>
          </a:xfrm>
          <a:prstGeom prst="rect">
            <a:avLst/>
          </a:prstGeom>
          <a:noFill/>
          <a:ln/>
        </p:spPr>
        <p:txBody>
          <a:bodyPr wrap="square" lIns="0" tIns="0" rIns="0" bIns="0" rtlCol="0" anchor="t"/>
          <a:lstStyle/>
          <a:p>
            <a:pPr indent="0" marL="0">
              <a:buNone/>
            </a:pPr>
            <a:r>
              <a:rPr lang="en-US" sz="1600" dirty="0">
                <a:solidFill>
                  <a:srgbClr val="5B6672"/>
                </a:solidFill>
              </a:rPr>
              <a:t>Make the people who do the work visible, with their skills and current allocation.</a:t>
            </a:r>
            <a:endParaRPr lang="en-US" sz="1600" dirty="0"/>
          </a:p>
        </p:txBody>
      </p:sp>
      <p:sp>
        <p:nvSpPr>
          <p:cNvPr id="5" name="Shape 3"/>
          <p:cNvSpPr/>
          <p:nvPr/>
        </p:nvSpPr>
        <p:spPr>
          <a:xfrm>
            <a:off x="548640" y="2606040"/>
            <a:ext cx="6949440" cy="3429000"/>
          </a:xfrm>
          <a:prstGeom prst="rect">
            <a:avLst/>
          </a:prstGeom>
          <a:solidFill>
            <a:srgbClr val="FFFFFF"/>
          </a:solidFill>
          <a:ln w="12700">
            <a:solidFill>
              <a:srgbClr val="CBD1D7"/>
            </a:solidFill>
            <a:prstDash val="solid"/>
          </a:ln>
        </p:spPr>
      </p:sp>
      <p:sp>
        <p:nvSpPr>
          <p:cNvPr id="6" name="Text 4"/>
          <p:cNvSpPr txBox="1"/>
          <p:nvPr/>
        </p:nvSpPr>
        <p:spPr>
          <a:xfrm>
            <a:off x="777240" y="2788920"/>
            <a:ext cx="6537960" cy="3108960"/>
          </a:xfrm>
          <a:prstGeom prst="rect">
            <a:avLst/>
          </a:prstGeom>
          <a:noFill/>
          <a:ln/>
        </p:spPr>
        <p:txBody>
          <a:bodyPr wrap="square" lIns="0" tIns="0" rIns="0" bIns="0" rtlCol="0" anchor="t"/>
          <a:lstStyle/>
          <a:p>
            <a:pPr marL="228600" indent="-228600">
              <a:spcAft>
                <a:spcPts val="1000"/>
              </a:spcAft>
              <a:buSzPct val="100000"/>
              <a:buChar char="•"/>
            </a:pPr>
            <a:r>
              <a:rPr lang="en-US" sz="1600" dirty="0">
                <a:solidFill>
                  <a:srgbClr val="0D2849"/>
                </a:solidFill>
              </a:rPr>
              <a:t>Review the People &amp; Skills tab: everyone who defines, builds, tests, or releases the solution</a:t>
            </a:r>
            <a:endParaRPr lang="en-US" sz="1600" dirty="0"/>
          </a:p>
          <a:p>
            <a:pPr marL="228600" indent="-228600">
              <a:spcAft>
                <a:spcPts val="1000"/>
              </a:spcAft>
              <a:buSzPct val="100000"/>
              <a:buChar char="•"/>
            </a:pPr>
            <a:r>
              <a:rPr lang="en-US" sz="1600" dirty="0">
                <a:solidFill>
                  <a:srgbClr val="0D2849"/>
                </a:solidFill>
              </a:rPr>
              <a:t>Confirm primary and secondary skills, location, and time zone for each person</a:t>
            </a:r>
            <a:endParaRPr lang="en-US" sz="1600" dirty="0"/>
          </a:p>
          <a:p>
            <a:pPr marL="228600" indent="-228600">
              <a:spcAft>
                <a:spcPts val="1000"/>
              </a:spcAft>
              <a:buSzPct val="100000"/>
              <a:buChar char="•"/>
            </a:pPr>
            <a:r>
              <a:rPr lang="en-US" sz="1600" dirty="0">
                <a:solidFill>
                  <a:srgbClr val="0D2849"/>
                </a:solidFill>
              </a:rPr>
              <a:t>Flag people split across several teams or programs and note their allocation</a:t>
            </a:r>
            <a:endParaRPr lang="en-US" sz="1600" dirty="0"/>
          </a:p>
          <a:p>
            <a:pPr marL="228600" indent="-228600">
              <a:spcAft>
                <a:spcPts val="1000"/>
              </a:spcAft>
              <a:buSzPct val="100000"/>
              <a:buChar char="•"/>
            </a:pPr>
            <a:r>
              <a:rPr lang="en-US" sz="1600" dirty="0">
                <a:solidFill>
                  <a:srgbClr val="0D2849"/>
                </a:solidFill>
              </a:rPr>
              <a:t>Identify scarce skills that many teams will need</a:t>
            </a:r>
            <a:endParaRPr lang="en-US" sz="1600" dirty="0"/>
          </a:p>
        </p:txBody>
      </p:sp>
      <p:sp>
        <p:nvSpPr>
          <p:cNvPr id="7" name="Shape 5"/>
          <p:cNvSpPr/>
          <p:nvPr/>
        </p:nvSpPr>
        <p:spPr>
          <a:xfrm>
            <a:off x="7772400" y="2606040"/>
            <a:ext cx="3867912" cy="3429000"/>
          </a:xfrm>
          <a:prstGeom prst="rect">
            <a:avLst/>
          </a:prstGeom>
          <a:solidFill>
            <a:srgbClr val="0D2849"/>
          </a:solidFill>
          <a:ln w="12700">
            <a:solidFill>
              <a:srgbClr val="0D2849"/>
            </a:solidFill>
            <a:prstDash val="solid"/>
          </a:ln>
        </p:spPr>
      </p:sp>
      <p:sp>
        <p:nvSpPr>
          <p:cNvPr id="8" name="Shape 6"/>
          <p:cNvSpPr/>
          <p:nvPr/>
        </p:nvSpPr>
        <p:spPr>
          <a:xfrm>
            <a:off x="8046720" y="2834640"/>
            <a:ext cx="548640" cy="548640"/>
          </a:xfrm>
          <a:prstGeom prst="rect">
            <a:avLst/>
          </a:prstGeom>
          <a:solidFill>
            <a:srgbClr val="F6C882"/>
          </a:solidFill>
          <a:ln w="12700">
            <a:solidFill>
              <a:srgbClr val="F6C882"/>
            </a:solidFill>
            <a:prstDash val="solid"/>
          </a:ln>
        </p:spPr>
      </p:sp>
      <p:sp>
        <p:nvSpPr>
          <p:cNvPr id="9" name="Text 7"/>
          <p:cNvSpPr txBox="1"/>
          <p:nvPr/>
        </p:nvSpPr>
        <p:spPr>
          <a:xfrm>
            <a:off x="8046720" y="2834640"/>
            <a:ext cx="548640" cy="548640"/>
          </a:xfrm>
          <a:prstGeom prst="rect">
            <a:avLst/>
          </a:prstGeom>
          <a:noFill/>
          <a:ln/>
        </p:spPr>
        <p:txBody>
          <a:bodyPr wrap="square" lIns="0" tIns="0" rIns="0" bIns="0" rtlCol="0" anchor="ctr"/>
          <a:lstStyle/>
          <a:p>
            <a:pPr algn="ctr" indent="0" marL="0">
              <a:buNone/>
            </a:pPr>
            <a:r>
              <a:rPr lang="en-US" sz="1800" b="1" dirty="0">
                <a:solidFill>
                  <a:srgbClr val="0D2849"/>
                </a:solidFill>
              </a:rPr>
              <a:t>3</a:t>
            </a:r>
            <a:endParaRPr lang="en-US" sz="1800" dirty="0"/>
          </a:p>
        </p:txBody>
      </p:sp>
      <p:sp>
        <p:nvSpPr>
          <p:cNvPr id="10" name="Text 8"/>
          <p:cNvSpPr txBox="1"/>
          <p:nvPr/>
        </p:nvSpPr>
        <p:spPr>
          <a:xfrm>
            <a:off x="8046720" y="3566160"/>
            <a:ext cx="3383280" cy="320040"/>
          </a:xfrm>
          <a:prstGeom prst="rect">
            <a:avLst/>
          </a:prstGeom>
          <a:noFill/>
          <a:ln/>
        </p:spPr>
        <p:txBody>
          <a:bodyPr wrap="square" lIns="0" tIns="0" rIns="0" bIns="0" rtlCol="0" anchor="ctr"/>
          <a:lstStyle/>
          <a:p>
            <a:pPr indent="0" marL="0">
              <a:buNone/>
            </a:pPr>
            <a:r>
              <a:rPr lang="en-US" sz="1200" b="1" spc="200" kern="0" dirty="0">
                <a:solidFill>
                  <a:srgbClr val="F6C882"/>
                </a:solidFill>
              </a:rPr>
              <a:t>FACILITATOR TIP</a:t>
            </a:r>
            <a:endParaRPr lang="en-US" sz="1200" dirty="0"/>
          </a:p>
        </p:txBody>
      </p:sp>
      <p:sp>
        <p:nvSpPr>
          <p:cNvPr id="11" name="Text 9"/>
          <p:cNvSpPr txBox="1"/>
          <p:nvPr/>
        </p:nvSpPr>
        <p:spPr>
          <a:xfrm>
            <a:off x="8046720" y="3931920"/>
            <a:ext cx="3383280" cy="1920240"/>
          </a:xfrm>
          <a:prstGeom prst="rect">
            <a:avLst/>
          </a:prstGeom>
          <a:noFill/>
          <a:ln/>
        </p:spPr>
        <p:txBody>
          <a:bodyPr wrap="square" lIns="0" tIns="0" rIns="0" bIns="0" rtlCol="0" anchor="t"/>
          <a:lstStyle/>
          <a:p>
            <a:pPr indent="0" marL="0">
              <a:buNone/>
            </a:pPr>
            <a:r>
              <a:rPr lang="en-US" sz="1400" dirty="0">
                <a:solidFill>
                  <a:srgbClr val="FFFFFF"/>
                </a:solidFill>
              </a:rPr>
              <a:t>Keep this factual. The goal is to see the real capacity and skill mix, not to evaluate individuals.</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67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457200"/>
            <a:ext cx="8686800" cy="320040"/>
          </a:xfrm>
          <a:prstGeom prst="rect">
            <a:avLst/>
          </a:prstGeom>
          <a:noFill/>
          <a:ln/>
        </p:spPr>
        <p:txBody>
          <a:bodyPr wrap="square" lIns="0" tIns="0" rIns="0" bIns="0" rtlCol="0" anchor="ctr"/>
          <a:lstStyle/>
          <a:p>
            <a:pPr indent="0" marL="0">
              <a:buNone/>
            </a:pPr>
            <a:r>
              <a:rPr lang="en-US" sz="1200" b="1" spc="200" kern="0" dirty="0">
                <a:solidFill>
                  <a:srgbClr val="996220"/>
                </a:solidFill>
              </a:rPr>
              <a:t>03 / FACILITATION: STEP 4 OF 7</a:t>
            </a:r>
            <a:endParaRPr lang="en-US" sz="1200" dirty="0"/>
          </a:p>
        </p:txBody>
      </p:sp>
      <p:sp>
        <p:nvSpPr>
          <p:cNvPr id="3" name="Text 1"/>
          <p:cNvSpPr txBox="1"/>
          <p:nvPr/>
        </p:nvSpPr>
        <p:spPr>
          <a:xfrm>
            <a:off x="548640" y="822960"/>
            <a:ext cx="9326880" cy="914400"/>
          </a:xfrm>
          <a:prstGeom prst="rect">
            <a:avLst/>
          </a:prstGeom>
          <a:noFill/>
          <a:ln/>
        </p:spPr>
        <p:txBody>
          <a:bodyPr wrap="square" lIns="0" tIns="0" rIns="0" bIns="0" rtlCol="0" anchor="t"/>
          <a:lstStyle/>
          <a:p>
            <a:pPr indent="0" marL="0">
              <a:buNone/>
            </a:pPr>
            <a:r>
              <a:rPr lang="en-US" sz="3200" b="1" dirty="0">
                <a:solidFill>
                  <a:srgbClr val="0D2849"/>
                </a:solidFill>
              </a:rPr>
              <a:t>Define ART Boundaries</a:t>
            </a:r>
            <a:endParaRPr lang="en-US" sz="3200" dirty="0"/>
          </a:p>
        </p:txBody>
      </p:sp>
      <p:sp>
        <p:nvSpPr>
          <p:cNvPr id="4" name="Text 2"/>
          <p:cNvSpPr txBox="1"/>
          <p:nvPr/>
        </p:nvSpPr>
        <p:spPr>
          <a:xfrm>
            <a:off x="548640" y="1783080"/>
            <a:ext cx="10789920" cy="548640"/>
          </a:xfrm>
          <a:prstGeom prst="rect">
            <a:avLst/>
          </a:prstGeom>
          <a:noFill/>
          <a:ln/>
        </p:spPr>
        <p:txBody>
          <a:bodyPr wrap="square" lIns="0" tIns="0" rIns="0" bIns="0" rtlCol="0" anchor="t"/>
          <a:lstStyle/>
          <a:p>
            <a:pPr indent="0" marL="0">
              <a:buNone/>
            </a:pPr>
            <a:r>
              <a:rPr lang="en-US" sz="1600" dirty="0">
                <a:solidFill>
                  <a:srgbClr val="5B6672"/>
                </a:solidFill>
              </a:rPr>
              <a:t>Draw ART boundaries around value, then check the size.</a:t>
            </a:r>
            <a:endParaRPr lang="en-US" sz="1600" dirty="0"/>
          </a:p>
        </p:txBody>
      </p:sp>
      <p:sp>
        <p:nvSpPr>
          <p:cNvPr id="5" name="Shape 3"/>
          <p:cNvSpPr/>
          <p:nvPr/>
        </p:nvSpPr>
        <p:spPr>
          <a:xfrm>
            <a:off x="548640" y="2606040"/>
            <a:ext cx="6949440" cy="3429000"/>
          </a:xfrm>
          <a:prstGeom prst="rect">
            <a:avLst/>
          </a:prstGeom>
          <a:solidFill>
            <a:srgbClr val="FFFFFF"/>
          </a:solidFill>
          <a:ln w="12700">
            <a:solidFill>
              <a:srgbClr val="CBD1D7"/>
            </a:solidFill>
            <a:prstDash val="solid"/>
          </a:ln>
        </p:spPr>
      </p:sp>
      <p:sp>
        <p:nvSpPr>
          <p:cNvPr id="6" name="Text 4"/>
          <p:cNvSpPr txBox="1"/>
          <p:nvPr/>
        </p:nvSpPr>
        <p:spPr>
          <a:xfrm>
            <a:off x="777240" y="2788920"/>
            <a:ext cx="6537960" cy="3108960"/>
          </a:xfrm>
          <a:prstGeom prst="rect">
            <a:avLst/>
          </a:prstGeom>
          <a:noFill/>
          <a:ln/>
        </p:spPr>
        <p:txBody>
          <a:bodyPr wrap="square" lIns="0" tIns="0" rIns="0" bIns="0" rtlCol="0" anchor="t"/>
          <a:lstStyle/>
          <a:p>
            <a:pPr marL="228600" indent="-228600">
              <a:spcAft>
                <a:spcPts val="1000"/>
              </a:spcAft>
              <a:buSzPct val="100000"/>
              <a:buChar char="•"/>
            </a:pPr>
            <a:r>
              <a:rPr lang="en-US" sz="1600" dirty="0">
                <a:solidFill>
                  <a:srgbClr val="0D2849"/>
                </a:solidFill>
              </a:rPr>
              <a:t>Group people and systems by the solution they help deliver, not by department</a:t>
            </a:r>
            <a:endParaRPr lang="en-US" sz="1600" dirty="0"/>
          </a:p>
          <a:p>
            <a:pPr marL="228600" indent="-228600">
              <a:spcAft>
                <a:spcPts val="1000"/>
              </a:spcAft>
              <a:buSzPct val="100000"/>
              <a:buChar char="•"/>
            </a:pPr>
            <a:r>
              <a:rPr lang="en-US" sz="1600" dirty="0">
                <a:solidFill>
                  <a:srgbClr val="0D2849"/>
                </a:solidFill>
              </a:rPr>
              <a:t>Check each candidate ART against the size range on the Instructions tab (SAFe: ARTs are generally 50 to 125 people)</a:t>
            </a:r>
            <a:endParaRPr lang="en-US" sz="1600" dirty="0"/>
          </a:p>
          <a:p>
            <a:pPr marL="228600" indent="-228600">
              <a:spcAft>
                <a:spcPts val="1000"/>
              </a:spcAft>
              <a:buSzPct val="100000"/>
              <a:buChar char="•"/>
            </a:pPr>
            <a:r>
              <a:rPr lang="en-US" sz="1600" dirty="0">
                <a:solidFill>
                  <a:srgbClr val="0D2849"/>
                </a:solidFill>
              </a:rPr>
              <a:t>If an ART is too large, split along value, such as customer segment or product line, not by component</a:t>
            </a:r>
            <a:endParaRPr lang="en-US" sz="1600" dirty="0"/>
          </a:p>
          <a:p>
            <a:pPr marL="228600" indent="-228600">
              <a:spcAft>
                <a:spcPts val="1000"/>
              </a:spcAft>
              <a:buSzPct val="100000"/>
              <a:buChar char="•"/>
            </a:pPr>
            <a:r>
              <a:rPr lang="en-US" sz="1600" dirty="0">
                <a:solidFill>
                  <a:srgbClr val="0D2849"/>
                </a:solidFill>
              </a:rPr>
              <a:t>If it is too small, confirm scope or combine with a related value stream</a:t>
            </a:r>
            <a:endParaRPr lang="en-US" sz="1600" dirty="0"/>
          </a:p>
        </p:txBody>
      </p:sp>
      <p:sp>
        <p:nvSpPr>
          <p:cNvPr id="7" name="Shape 5"/>
          <p:cNvSpPr/>
          <p:nvPr/>
        </p:nvSpPr>
        <p:spPr>
          <a:xfrm>
            <a:off x="7772400" y="2606040"/>
            <a:ext cx="3867912" cy="3429000"/>
          </a:xfrm>
          <a:prstGeom prst="rect">
            <a:avLst/>
          </a:prstGeom>
          <a:solidFill>
            <a:srgbClr val="0D2849"/>
          </a:solidFill>
          <a:ln w="12700">
            <a:solidFill>
              <a:srgbClr val="0D2849"/>
            </a:solidFill>
            <a:prstDash val="solid"/>
          </a:ln>
        </p:spPr>
      </p:sp>
      <p:sp>
        <p:nvSpPr>
          <p:cNvPr id="8" name="Shape 6"/>
          <p:cNvSpPr/>
          <p:nvPr/>
        </p:nvSpPr>
        <p:spPr>
          <a:xfrm>
            <a:off x="8046720" y="2834640"/>
            <a:ext cx="548640" cy="548640"/>
          </a:xfrm>
          <a:prstGeom prst="rect">
            <a:avLst/>
          </a:prstGeom>
          <a:solidFill>
            <a:srgbClr val="F6C882"/>
          </a:solidFill>
          <a:ln w="12700">
            <a:solidFill>
              <a:srgbClr val="F6C882"/>
            </a:solidFill>
            <a:prstDash val="solid"/>
          </a:ln>
        </p:spPr>
      </p:sp>
      <p:sp>
        <p:nvSpPr>
          <p:cNvPr id="9" name="Text 7"/>
          <p:cNvSpPr txBox="1"/>
          <p:nvPr/>
        </p:nvSpPr>
        <p:spPr>
          <a:xfrm>
            <a:off x="8046720" y="2834640"/>
            <a:ext cx="548640" cy="548640"/>
          </a:xfrm>
          <a:prstGeom prst="rect">
            <a:avLst/>
          </a:prstGeom>
          <a:noFill/>
          <a:ln/>
        </p:spPr>
        <p:txBody>
          <a:bodyPr wrap="square" lIns="0" tIns="0" rIns="0" bIns="0" rtlCol="0" anchor="ctr"/>
          <a:lstStyle/>
          <a:p>
            <a:pPr algn="ctr" indent="0" marL="0">
              <a:buNone/>
            </a:pPr>
            <a:r>
              <a:rPr lang="en-US" sz="1800" b="1" dirty="0">
                <a:solidFill>
                  <a:srgbClr val="0D2849"/>
                </a:solidFill>
              </a:rPr>
              <a:t>4</a:t>
            </a:r>
            <a:endParaRPr lang="en-US" sz="1800" dirty="0"/>
          </a:p>
        </p:txBody>
      </p:sp>
      <p:sp>
        <p:nvSpPr>
          <p:cNvPr id="10" name="Text 8"/>
          <p:cNvSpPr txBox="1"/>
          <p:nvPr/>
        </p:nvSpPr>
        <p:spPr>
          <a:xfrm>
            <a:off x="8046720" y="3566160"/>
            <a:ext cx="3383280" cy="320040"/>
          </a:xfrm>
          <a:prstGeom prst="rect">
            <a:avLst/>
          </a:prstGeom>
          <a:noFill/>
          <a:ln/>
        </p:spPr>
        <p:txBody>
          <a:bodyPr wrap="square" lIns="0" tIns="0" rIns="0" bIns="0" rtlCol="0" anchor="ctr"/>
          <a:lstStyle/>
          <a:p>
            <a:pPr indent="0" marL="0">
              <a:buNone/>
            </a:pPr>
            <a:r>
              <a:rPr lang="en-US" sz="1200" b="1" spc="200" kern="0" dirty="0">
                <a:solidFill>
                  <a:srgbClr val="F6C882"/>
                </a:solidFill>
              </a:rPr>
              <a:t>FACILITATOR TIP</a:t>
            </a:r>
            <a:endParaRPr lang="en-US" sz="1200" dirty="0"/>
          </a:p>
        </p:txBody>
      </p:sp>
      <p:sp>
        <p:nvSpPr>
          <p:cNvPr id="11" name="Text 9"/>
          <p:cNvSpPr txBox="1"/>
          <p:nvPr/>
        </p:nvSpPr>
        <p:spPr>
          <a:xfrm>
            <a:off x="8046720" y="3931920"/>
            <a:ext cx="3383280" cy="1920240"/>
          </a:xfrm>
          <a:prstGeom prst="rect">
            <a:avLst/>
          </a:prstGeom>
          <a:noFill/>
          <a:ln/>
        </p:spPr>
        <p:txBody>
          <a:bodyPr wrap="square" lIns="0" tIns="0" rIns="0" bIns="0" rtlCol="0" anchor="t"/>
          <a:lstStyle/>
          <a:p>
            <a:pPr indent="0" marL="0">
              <a:buNone/>
            </a:pPr>
            <a:r>
              <a:rPr lang="en-US" sz="1400" dirty="0">
                <a:solidFill>
                  <a:srgbClr val="FFFFFF"/>
                </a:solidFill>
              </a:rPr>
              <a:t>Source for the size range: SAFe Agile Release Train article, framework.scaledagile.com/agile-release-train.</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67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457200"/>
            <a:ext cx="8686800" cy="320040"/>
          </a:xfrm>
          <a:prstGeom prst="rect">
            <a:avLst/>
          </a:prstGeom>
          <a:noFill/>
          <a:ln/>
        </p:spPr>
        <p:txBody>
          <a:bodyPr wrap="square" lIns="0" tIns="0" rIns="0" bIns="0" rtlCol="0" anchor="ctr"/>
          <a:lstStyle/>
          <a:p>
            <a:pPr indent="0" marL="0">
              <a:buNone/>
            </a:pPr>
            <a:r>
              <a:rPr lang="en-US" sz="1200" b="1" spc="200" kern="0" dirty="0">
                <a:solidFill>
                  <a:srgbClr val="996220"/>
                </a:solidFill>
              </a:rPr>
              <a:t>03 / FACILITATION: STEP 5 OF 7</a:t>
            </a:r>
            <a:endParaRPr lang="en-US" sz="1200" dirty="0"/>
          </a:p>
        </p:txBody>
      </p:sp>
      <p:sp>
        <p:nvSpPr>
          <p:cNvPr id="3" name="Text 1"/>
          <p:cNvSpPr txBox="1"/>
          <p:nvPr/>
        </p:nvSpPr>
        <p:spPr>
          <a:xfrm>
            <a:off x="548640" y="822960"/>
            <a:ext cx="9326880" cy="914400"/>
          </a:xfrm>
          <a:prstGeom prst="rect">
            <a:avLst/>
          </a:prstGeom>
          <a:noFill/>
          <a:ln/>
        </p:spPr>
        <p:txBody>
          <a:bodyPr wrap="square" lIns="0" tIns="0" rIns="0" bIns="0" rtlCol="0" anchor="t"/>
          <a:lstStyle/>
          <a:p>
            <a:pPr indent="0" marL="0">
              <a:buNone/>
            </a:pPr>
            <a:r>
              <a:rPr lang="en-US" sz="3200" b="1" dirty="0">
                <a:solidFill>
                  <a:srgbClr val="0D2849"/>
                </a:solidFill>
              </a:rPr>
              <a:t>Design Teams by Team Type</a:t>
            </a:r>
            <a:endParaRPr lang="en-US" sz="3200" dirty="0"/>
          </a:p>
        </p:txBody>
      </p:sp>
      <p:sp>
        <p:nvSpPr>
          <p:cNvPr id="4" name="Text 2"/>
          <p:cNvSpPr txBox="1"/>
          <p:nvPr/>
        </p:nvSpPr>
        <p:spPr>
          <a:xfrm>
            <a:off x="548640" y="1783080"/>
            <a:ext cx="10789920" cy="548640"/>
          </a:xfrm>
          <a:prstGeom prst="rect">
            <a:avLst/>
          </a:prstGeom>
          <a:noFill/>
          <a:ln/>
        </p:spPr>
        <p:txBody>
          <a:bodyPr wrap="square" lIns="0" tIns="0" rIns="0" bIns="0" rtlCol="0" anchor="t"/>
          <a:lstStyle/>
          <a:p>
            <a:pPr indent="0" marL="0">
              <a:buNone/>
            </a:pPr>
            <a:r>
              <a:rPr lang="en-US" sz="1600" dirty="0">
                <a:solidFill>
                  <a:srgbClr val="5B6672"/>
                </a:solidFill>
              </a:rPr>
              <a:t>Form teams of typically ten or fewer and give each one a clear type and mission.</a:t>
            </a:r>
            <a:endParaRPr lang="en-US" sz="1600" dirty="0"/>
          </a:p>
        </p:txBody>
      </p:sp>
      <p:sp>
        <p:nvSpPr>
          <p:cNvPr id="5" name="Shape 3"/>
          <p:cNvSpPr/>
          <p:nvPr/>
        </p:nvSpPr>
        <p:spPr>
          <a:xfrm>
            <a:off x="548640" y="2606040"/>
            <a:ext cx="6949440" cy="3429000"/>
          </a:xfrm>
          <a:prstGeom prst="rect">
            <a:avLst/>
          </a:prstGeom>
          <a:solidFill>
            <a:srgbClr val="FFFFFF"/>
          </a:solidFill>
          <a:ln w="12700">
            <a:solidFill>
              <a:srgbClr val="CBD1D7"/>
            </a:solidFill>
            <a:prstDash val="solid"/>
          </a:ln>
        </p:spPr>
      </p:sp>
      <p:sp>
        <p:nvSpPr>
          <p:cNvPr id="6" name="Text 4"/>
          <p:cNvSpPr txBox="1"/>
          <p:nvPr/>
        </p:nvSpPr>
        <p:spPr>
          <a:xfrm>
            <a:off x="777240" y="2788920"/>
            <a:ext cx="6537960" cy="3108960"/>
          </a:xfrm>
          <a:prstGeom prst="rect">
            <a:avLst/>
          </a:prstGeom>
          <a:noFill/>
          <a:ln/>
        </p:spPr>
        <p:txBody>
          <a:bodyPr wrap="square" lIns="0" tIns="0" rIns="0" bIns="0" rtlCol="0" anchor="t"/>
          <a:lstStyle/>
          <a:p>
            <a:pPr marL="228600" indent="-228600">
              <a:spcAft>
                <a:spcPts val="1000"/>
              </a:spcAft>
              <a:buSzPct val="100000"/>
              <a:buChar char="•"/>
            </a:pPr>
            <a:r>
              <a:rPr lang="en-US" sz="1600" dirty="0">
                <a:solidFill>
                  <a:srgbClr val="0D2849"/>
                </a:solidFill>
              </a:rPr>
              <a:t>Start with stream-aligned teams that own a slice of value end to end</a:t>
            </a:r>
            <a:endParaRPr lang="en-US" sz="1600" dirty="0"/>
          </a:p>
          <a:p>
            <a:pPr marL="228600" indent="-228600">
              <a:spcAft>
                <a:spcPts val="1000"/>
              </a:spcAft>
              <a:buSzPct val="100000"/>
              <a:buChar char="•"/>
            </a:pPr>
            <a:r>
              <a:rPr lang="en-US" sz="1600" dirty="0">
                <a:solidFill>
                  <a:srgbClr val="0D2849"/>
                </a:solidFill>
              </a:rPr>
              <a:t>Add platform, complicated subsystem, and enabling teams only where they reduce load on stream-aligned teams</a:t>
            </a:r>
            <a:endParaRPr lang="en-US" sz="1600" dirty="0"/>
          </a:p>
          <a:p>
            <a:pPr marL="228600" indent="-228600">
              <a:spcAft>
                <a:spcPts val="1000"/>
              </a:spcAft>
              <a:buSzPct val="100000"/>
              <a:buChar char="•"/>
            </a:pPr>
            <a:r>
              <a:rPr lang="en-US" sz="1600" dirty="0">
                <a:solidFill>
                  <a:srgbClr val="0D2849"/>
                </a:solidFill>
              </a:rPr>
              <a:t>Fill the Team Design tab: type, mission, systems owned, Product Owner, Scrum Master or Team Coach</a:t>
            </a:r>
            <a:endParaRPr lang="en-US" sz="1600" dirty="0"/>
          </a:p>
          <a:p>
            <a:pPr marL="228600" indent="-228600">
              <a:spcAft>
                <a:spcPts val="1000"/>
              </a:spcAft>
              <a:buSzPct val="100000"/>
              <a:buChar char="•"/>
            </a:pPr>
            <a:r>
              <a:rPr lang="en-US" sz="1600" dirty="0">
                <a:solidFill>
                  <a:srgbClr val="0D2849"/>
                </a:solidFill>
              </a:rPr>
              <a:t>Watch the Size Check column and rebalance teams that are over the maximum</a:t>
            </a:r>
            <a:endParaRPr lang="en-US" sz="1600" dirty="0"/>
          </a:p>
        </p:txBody>
      </p:sp>
      <p:sp>
        <p:nvSpPr>
          <p:cNvPr id="7" name="Shape 5"/>
          <p:cNvSpPr/>
          <p:nvPr/>
        </p:nvSpPr>
        <p:spPr>
          <a:xfrm>
            <a:off x="7772400" y="2606040"/>
            <a:ext cx="3867912" cy="3429000"/>
          </a:xfrm>
          <a:prstGeom prst="rect">
            <a:avLst/>
          </a:prstGeom>
          <a:solidFill>
            <a:srgbClr val="0D2849"/>
          </a:solidFill>
          <a:ln w="12700">
            <a:solidFill>
              <a:srgbClr val="0D2849"/>
            </a:solidFill>
            <a:prstDash val="solid"/>
          </a:ln>
        </p:spPr>
      </p:sp>
      <p:sp>
        <p:nvSpPr>
          <p:cNvPr id="8" name="Shape 6"/>
          <p:cNvSpPr/>
          <p:nvPr/>
        </p:nvSpPr>
        <p:spPr>
          <a:xfrm>
            <a:off x="8046720" y="2834640"/>
            <a:ext cx="548640" cy="548640"/>
          </a:xfrm>
          <a:prstGeom prst="rect">
            <a:avLst/>
          </a:prstGeom>
          <a:solidFill>
            <a:srgbClr val="F6C882"/>
          </a:solidFill>
          <a:ln w="12700">
            <a:solidFill>
              <a:srgbClr val="F6C882"/>
            </a:solidFill>
            <a:prstDash val="solid"/>
          </a:ln>
        </p:spPr>
      </p:sp>
      <p:sp>
        <p:nvSpPr>
          <p:cNvPr id="9" name="Text 7"/>
          <p:cNvSpPr txBox="1"/>
          <p:nvPr/>
        </p:nvSpPr>
        <p:spPr>
          <a:xfrm>
            <a:off x="8046720" y="2834640"/>
            <a:ext cx="548640" cy="548640"/>
          </a:xfrm>
          <a:prstGeom prst="rect">
            <a:avLst/>
          </a:prstGeom>
          <a:noFill/>
          <a:ln/>
        </p:spPr>
        <p:txBody>
          <a:bodyPr wrap="square" lIns="0" tIns="0" rIns="0" bIns="0" rtlCol="0" anchor="ctr"/>
          <a:lstStyle/>
          <a:p>
            <a:pPr algn="ctr" indent="0" marL="0">
              <a:buNone/>
            </a:pPr>
            <a:r>
              <a:rPr lang="en-US" sz="1800" b="1" dirty="0">
                <a:solidFill>
                  <a:srgbClr val="0D2849"/>
                </a:solidFill>
              </a:rPr>
              <a:t>5</a:t>
            </a:r>
            <a:endParaRPr lang="en-US" sz="1800" dirty="0"/>
          </a:p>
        </p:txBody>
      </p:sp>
      <p:sp>
        <p:nvSpPr>
          <p:cNvPr id="10" name="Text 8"/>
          <p:cNvSpPr txBox="1"/>
          <p:nvPr/>
        </p:nvSpPr>
        <p:spPr>
          <a:xfrm>
            <a:off x="8046720" y="3566160"/>
            <a:ext cx="3383280" cy="320040"/>
          </a:xfrm>
          <a:prstGeom prst="rect">
            <a:avLst/>
          </a:prstGeom>
          <a:noFill/>
          <a:ln/>
        </p:spPr>
        <p:txBody>
          <a:bodyPr wrap="square" lIns="0" tIns="0" rIns="0" bIns="0" rtlCol="0" anchor="ctr"/>
          <a:lstStyle/>
          <a:p>
            <a:pPr indent="0" marL="0">
              <a:buNone/>
            </a:pPr>
            <a:r>
              <a:rPr lang="en-US" sz="1200" b="1" spc="200" kern="0" dirty="0">
                <a:solidFill>
                  <a:srgbClr val="F6C882"/>
                </a:solidFill>
              </a:rPr>
              <a:t>FACILITATOR TIP</a:t>
            </a:r>
            <a:endParaRPr lang="en-US" sz="1200" dirty="0"/>
          </a:p>
        </p:txBody>
      </p:sp>
      <p:sp>
        <p:nvSpPr>
          <p:cNvPr id="11" name="Text 9"/>
          <p:cNvSpPr txBox="1"/>
          <p:nvPr/>
        </p:nvSpPr>
        <p:spPr>
          <a:xfrm>
            <a:off x="8046720" y="3931920"/>
            <a:ext cx="3383280" cy="1920240"/>
          </a:xfrm>
          <a:prstGeom prst="rect">
            <a:avLst/>
          </a:prstGeom>
          <a:noFill/>
          <a:ln/>
        </p:spPr>
        <p:txBody>
          <a:bodyPr wrap="square" lIns="0" tIns="0" rIns="0" bIns="0" rtlCol="0" anchor="t"/>
          <a:lstStyle/>
          <a:p>
            <a:pPr indent="0" marL="0">
              <a:buNone/>
            </a:pPr>
            <a:r>
              <a:rPr lang="en-US" sz="1400" dirty="0">
                <a:solidFill>
                  <a:srgbClr val="FFFFFF"/>
                </a:solidFill>
              </a:rPr>
              <a:t>Team types come from Team Topologies (Skelton and Pais), applied to SAFe in the article Organizing Agile Teams and ARTs: Team Topologies at Scale.</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67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457200"/>
            <a:ext cx="8686800" cy="320040"/>
          </a:xfrm>
          <a:prstGeom prst="rect">
            <a:avLst/>
          </a:prstGeom>
          <a:noFill/>
          <a:ln/>
        </p:spPr>
        <p:txBody>
          <a:bodyPr wrap="square" lIns="0" tIns="0" rIns="0" bIns="0" rtlCol="0" anchor="ctr"/>
          <a:lstStyle/>
          <a:p>
            <a:pPr indent="0" marL="0">
              <a:buNone/>
            </a:pPr>
            <a:r>
              <a:rPr lang="en-US" sz="1200" b="1" spc="200" kern="0" dirty="0">
                <a:solidFill>
                  <a:srgbClr val="996220"/>
                </a:solidFill>
              </a:rPr>
              <a:t>03 / FACILITATION: STEP 6 OF 7</a:t>
            </a:r>
            <a:endParaRPr lang="en-US" sz="1200" dirty="0"/>
          </a:p>
        </p:txBody>
      </p:sp>
      <p:sp>
        <p:nvSpPr>
          <p:cNvPr id="3" name="Text 1"/>
          <p:cNvSpPr txBox="1"/>
          <p:nvPr/>
        </p:nvSpPr>
        <p:spPr>
          <a:xfrm>
            <a:off x="548640" y="822960"/>
            <a:ext cx="9326880" cy="914400"/>
          </a:xfrm>
          <a:prstGeom prst="rect">
            <a:avLst/>
          </a:prstGeom>
          <a:noFill/>
          <a:ln/>
        </p:spPr>
        <p:txBody>
          <a:bodyPr wrap="square" lIns="0" tIns="0" rIns="0" bIns="0" rtlCol="0" anchor="t"/>
          <a:lstStyle/>
          <a:p>
            <a:pPr indent="0" marL="0">
              <a:buNone/>
            </a:pPr>
            <a:r>
              <a:rPr lang="en-US" sz="3200" b="1" dirty="0">
                <a:solidFill>
                  <a:srgbClr val="0D2849"/>
                </a:solidFill>
              </a:rPr>
              <a:t>Map Dependencies and Interaction Modes</a:t>
            </a:r>
            <a:endParaRPr lang="en-US" sz="3200" dirty="0"/>
          </a:p>
        </p:txBody>
      </p:sp>
      <p:sp>
        <p:nvSpPr>
          <p:cNvPr id="4" name="Text 2"/>
          <p:cNvSpPr txBox="1"/>
          <p:nvPr/>
        </p:nvSpPr>
        <p:spPr>
          <a:xfrm>
            <a:off x="548640" y="1783080"/>
            <a:ext cx="10789920" cy="548640"/>
          </a:xfrm>
          <a:prstGeom prst="rect">
            <a:avLst/>
          </a:prstGeom>
          <a:noFill/>
          <a:ln/>
        </p:spPr>
        <p:txBody>
          <a:bodyPr wrap="square" lIns="0" tIns="0" rIns="0" bIns="0" rtlCol="0" anchor="t"/>
          <a:lstStyle/>
          <a:p>
            <a:pPr indent="0" marL="0">
              <a:buNone/>
            </a:pPr>
            <a:r>
              <a:rPr lang="en-US" sz="1600" dirty="0">
                <a:solidFill>
                  <a:srgbClr val="5B6672"/>
                </a:solidFill>
              </a:rPr>
              <a:t>Make every remaining dependency explicit and decide how teams will interact.</a:t>
            </a:r>
            <a:endParaRPr lang="en-US" sz="1600" dirty="0"/>
          </a:p>
        </p:txBody>
      </p:sp>
      <p:sp>
        <p:nvSpPr>
          <p:cNvPr id="5" name="Shape 3"/>
          <p:cNvSpPr/>
          <p:nvPr/>
        </p:nvSpPr>
        <p:spPr>
          <a:xfrm>
            <a:off x="548640" y="2606040"/>
            <a:ext cx="6949440" cy="3429000"/>
          </a:xfrm>
          <a:prstGeom prst="rect">
            <a:avLst/>
          </a:prstGeom>
          <a:solidFill>
            <a:srgbClr val="FFFFFF"/>
          </a:solidFill>
          <a:ln w="12700">
            <a:solidFill>
              <a:srgbClr val="CBD1D7"/>
            </a:solidFill>
            <a:prstDash val="solid"/>
          </a:ln>
        </p:spPr>
      </p:sp>
      <p:sp>
        <p:nvSpPr>
          <p:cNvPr id="6" name="Text 4"/>
          <p:cNvSpPr txBox="1"/>
          <p:nvPr/>
        </p:nvSpPr>
        <p:spPr>
          <a:xfrm>
            <a:off x="777240" y="2788920"/>
            <a:ext cx="6537960" cy="3108960"/>
          </a:xfrm>
          <a:prstGeom prst="rect">
            <a:avLst/>
          </a:prstGeom>
          <a:noFill/>
          <a:ln/>
        </p:spPr>
        <p:txBody>
          <a:bodyPr wrap="square" lIns="0" tIns="0" rIns="0" bIns="0" rtlCol="0" anchor="t"/>
          <a:lstStyle/>
          <a:p>
            <a:pPr marL="228600" indent="-228600">
              <a:spcAft>
                <a:spcPts val="1000"/>
              </a:spcAft>
              <a:buSzPct val="100000"/>
              <a:buChar char="•"/>
            </a:pPr>
            <a:r>
              <a:rPr lang="en-US" sz="1600" dirty="0">
                <a:solidFill>
                  <a:srgbClr val="0D2849"/>
                </a:solidFill>
              </a:rPr>
              <a:t>List each dependency in the Dependency Matrix: who needs what from whom, and how often</a:t>
            </a:r>
            <a:endParaRPr lang="en-US" sz="1600" dirty="0"/>
          </a:p>
          <a:p>
            <a:pPr marL="228600" indent="-228600">
              <a:spcAft>
                <a:spcPts val="1000"/>
              </a:spcAft>
              <a:buSzPct val="100000"/>
              <a:buChar char="•"/>
            </a:pPr>
            <a:r>
              <a:rPr lang="en-US" sz="1600" dirty="0">
                <a:solidFill>
                  <a:srgbClr val="0D2849"/>
                </a:solidFill>
              </a:rPr>
              <a:t>Choose an interaction mode: Collaboration, X-as-a-Service, or Facilitating</a:t>
            </a:r>
            <a:endParaRPr lang="en-US" sz="1600" dirty="0"/>
          </a:p>
          <a:p>
            <a:pPr marL="228600" indent="-228600">
              <a:spcAft>
                <a:spcPts val="1000"/>
              </a:spcAft>
              <a:buSzPct val="100000"/>
              <a:buChar char="•"/>
            </a:pPr>
            <a:r>
              <a:rPr lang="en-US" sz="1600" dirty="0">
                <a:solidFill>
                  <a:srgbClr val="0D2849"/>
                </a:solidFill>
              </a:rPr>
              <a:t>Treat any dependency flagged as crossing ART boundaries as a design signal</a:t>
            </a:r>
            <a:endParaRPr lang="en-US" sz="1600" dirty="0"/>
          </a:p>
          <a:p>
            <a:pPr marL="228600" indent="-228600">
              <a:spcAft>
                <a:spcPts val="1000"/>
              </a:spcAft>
              <a:buSzPct val="100000"/>
              <a:buChar char="•"/>
            </a:pPr>
            <a:r>
              <a:rPr lang="en-US" sz="1600" dirty="0">
                <a:solidFill>
                  <a:srgbClr val="0D2849"/>
                </a:solidFill>
              </a:rPr>
              <a:t>Revisit team or ART boundaries where one change removes several dependencies</a:t>
            </a:r>
            <a:endParaRPr lang="en-US" sz="1600" dirty="0"/>
          </a:p>
        </p:txBody>
      </p:sp>
      <p:sp>
        <p:nvSpPr>
          <p:cNvPr id="7" name="Shape 5"/>
          <p:cNvSpPr/>
          <p:nvPr/>
        </p:nvSpPr>
        <p:spPr>
          <a:xfrm>
            <a:off x="7772400" y="2606040"/>
            <a:ext cx="3867912" cy="3429000"/>
          </a:xfrm>
          <a:prstGeom prst="rect">
            <a:avLst/>
          </a:prstGeom>
          <a:solidFill>
            <a:srgbClr val="0D2849"/>
          </a:solidFill>
          <a:ln w="12700">
            <a:solidFill>
              <a:srgbClr val="0D2849"/>
            </a:solidFill>
            <a:prstDash val="solid"/>
          </a:ln>
        </p:spPr>
      </p:sp>
      <p:sp>
        <p:nvSpPr>
          <p:cNvPr id="8" name="Shape 6"/>
          <p:cNvSpPr/>
          <p:nvPr/>
        </p:nvSpPr>
        <p:spPr>
          <a:xfrm>
            <a:off x="8046720" y="2834640"/>
            <a:ext cx="548640" cy="548640"/>
          </a:xfrm>
          <a:prstGeom prst="rect">
            <a:avLst/>
          </a:prstGeom>
          <a:solidFill>
            <a:srgbClr val="F6C882"/>
          </a:solidFill>
          <a:ln w="12700">
            <a:solidFill>
              <a:srgbClr val="F6C882"/>
            </a:solidFill>
            <a:prstDash val="solid"/>
          </a:ln>
        </p:spPr>
      </p:sp>
      <p:sp>
        <p:nvSpPr>
          <p:cNvPr id="9" name="Text 7"/>
          <p:cNvSpPr txBox="1"/>
          <p:nvPr/>
        </p:nvSpPr>
        <p:spPr>
          <a:xfrm>
            <a:off x="8046720" y="2834640"/>
            <a:ext cx="548640" cy="548640"/>
          </a:xfrm>
          <a:prstGeom prst="rect">
            <a:avLst/>
          </a:prstGeom>
          <a:noFill/>
          <a:ln/>
        </p:spPr>
        <p:txBody>
          <a:bodyPr wrap="square" lIns="0" tIns="0" rIns="0" bIns="0" rtlCol="0" anchor="ctr"/>
          <a:lstStyle/>
          <a:p>
            <a:pPr algn="ctr" indent="0" marL="0">
              <a:buNone/>
            </a:pPr>
            <a:r>
              <a:rPr lang="en-US" sz="1800" b="1" dirty="0">
                <a:solidFill>
                  <a:srgbClr val="0D2849"/>
                </a:solidFill>
              </a:rPr>
              <a:t>6</a:t>
            </a:r>
            <a:endParaRPr lang="en-US" sz="1800" dirty="0"/>
          </a:p>
        </p:txBody>
      </p:sp>
      <p:sp>
        <p:nvSpPr>
          <p:cNvPr id="10" name="Text 8"/>
          <p:cNvSpPr txBox="1"/>
          <p:nvPr/>
        </p:nvSpPr>
        <p:spPr>
          <a:xfrm>
            <a:off x="8046720" y="3566160"/>
            <a:ext cx="3383280" cy="320040"/>
          </a:xfrm>
          <a:prstGeom prst="rect">
            <a:avLst/>
          </a:prstGeom>
          <a:noFill/>
          <a:ln/>
        </p:spPr>
        <p:txBody>
          <a:bodyPr wrap="square" lIns="0" tIns="0" rIns="0" bIns="0" rtlCol="0" anchor="ctr"/>
          <a:lstStyle/>
          <a:p>
            <a:pPr indent="0" marL="0">
              <a:buNone/>
            </a:pPr>
            <a:r>
              <a:rPr lang="en-US" sz="1200" b="1" spc="200" kern="0" dirty="0">
                <a:solidFill>
                  <a:srgbClr val="F6C882"/>
                </a:solidFill>
              </a:rPr>
              <a:t>FACILITATOR TIP</a:t>
            </a:r>
            <a:endParaRPr lang="en-US" sz="1200" dirty="0"/>
          </a:p>
        </p:txBody>
      </p:sp>
      <p:sp>
        <p:nvSpPr>
          <p:cNvPr id="11" name="Text 9"/>
          <p:cNvSpPr txBox="1"/>
          <p:nvPr/>
        </p:nvSpPr>
        <p:spPr>
          <a:xfrm>
            <a:off x="8046720" y="3931920"/>
            <a:ext cx="3383280" cy="1920240"/>
          </a:xfrm>
          <a:prstGeom prst="rect">
            <a:avLst/>
          </a:prstGeom>
          <a:noFill/>
          <a:ln/>
        </p:spPr>
        <p:txBody>
          <a:bodyPr wrap="square" lIns="0" tIns="0" rIns="0" bIns="0" rtlCol="0" anchor="t"/>
          <a:lstStyle/>
          <a:p>
            <a:pPr indent="0" marL="0">
              <a:buNone/>
            </a:pPr>
            <a:r>
              <a:rPr lang="en-US" sz="1400" dirty="0">
                <a:solidFill>
                  <a:srgbClr val="FFFFFF"/>
                </a:solidFill>
              </a:rPr>
              <a:t>Interaction modes come from Team Topologies key concepts (teamtopologies.com/key-concepts).</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67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457200"/>
            <a:ext cx="8686800" cy="320040"/>
          </a:xfrm>
          <a:prstGeom prst="rect">
            <a:avLst/>
          </a:prstGeom>
          <a:noFill/>
          <a:ln/>
        </p:spPr>
        <p:txBody>
          <a:bodyPr wrap="square" lIns="0" tIns="0" rIns="0" bIns="0" rtlCol="0" anchor="ctr"/>
          <a:lstStyle/>
          <a:p>
            <a:pPr indent="0" marL="0">
              <a:buNone/>
            </a:pPr>
            <a:r>
              <a:rPr lang="en-US" sz="1200" b="1" spc="200" kern="0" dirty="0">
                <a:solidFill>
                  <a:srgbClr val="996220"/>
                </a:solidFill>
              </a:rPr>
              <a:t>03 / FACILITATION: STEP 7 OF 7</a:t>
            </a:r>
            <a:endParaRPr lang="en-US" sz="1200" dirty="0"/>
          </a:p>
        </p:txBody>
      </p:sp>
      <p:sp>
        <p:nvSpPr>
          <p:cNvPr id="3" name="Text 1"/>
          <p:cNvSpPr txBox="1"/>
          <p:nvPr/>
        </p:nvSpPr>
        <p:spPr>
          <a:xfrm>
            <a:off x="548640" y="822960"/>
            <a:ext cx="9326880" cy="914400"/>
          </a:xfrm>
          <a:prstGeom prst="rect">
            <a:avLst/>
          </a:prstGeom>
          <a:noFill/>
          <a:ln/>
        </p:spPr>
        <p:txBody>
          <a:bodyPr wrap="square" lIns="0" tIns="0" rIns="0" bIns="0" rtlCol="0" anchor="t"/>
          <a:lstStyle/>
          <a:p>
            <a:pPr indent="0" marL="0">
              <a:buNone/>
            </a:pPr>
            <a:r>
              <a:rPr lang="en-US" sz="3200" b="1" dirty="0">
                <a:solidFill>
                  <a:srgbClr val="0D2849"/>
                </a:solidFill>
              </a:rPr>
              <a:t>Assign ART Roles and Confirm Next Steps</a:t>
            </a:r>
            <a:endParaRPr lang="en-US" sz="3200" dirty="0"/>
          </a:p>
        </p:txBody>
      </p:sp>
      <p:sp>
        <p:nvSpPr>
          <p:cNvPr id="4" name="Text 2"/>
          <p:cNvSpPr txBox="1"/>
          <p:nvPr/>
        </p:nvSpPr>
        <p:spPr>
          <a:xfrm>
            <a:off x="548640" y="1783080"/>
            <a:ext cx="10789920" cy="548640"/>
          </a:xfrm>
          <a:prstGeom prst="rect">
            <a:avLst/>
          </a:prstGeom>
          <a:noFill/>
          <a:ln/>
        </p:spPr>
        <p:txBody>
          <a:bodyPr wrap="square" lIns="0" tIns="0" rIns="0" bIns="0" rtlCol="0" anchor="t"/>
          <a:lstStyle/>
          <a:p>
            <a:pPr indent="0" marL="0">
              <a:buNone/>
            </a:pPr>
            <a:r>
              <a:rPr lang="en-US" sz="1600" dirty="0">
                <a:solidFill>
                  <a:srgbClr val="5B6672"/>
                </a:solidFill>
              </a:rPr>
              <a:t>Name the people who will run the train and agree what happens next.</a:t>
            </a:r>
            <a:endParaRPr lang="en-US" sz="1600" dirty="0"/>
          </a:p>
        </p:txBody>
      </p:sp>
      <p:sp>
        <p:nvSpPr>
          <p:cNvPr id="5" name="Shape 3"/>
          <p:cNvSpPr/>
          <p:nvPr/>
        </p:nvSpPr>
        <p:spPr>
          <a:xfrm>
            <a:off x="548640" y="2606040"/>
            <a:ext cx="6949440" cy="3429000"/>
          </a:xfrm>
          <a:prstGeom prst="rect">
            <a:avLst/>
          </a:prstGeom>
          <a:solidFill>
            <a:srgbClr val="FFFFFF"/>
          </a:solidFill>
          <a:ln w="12700">
            <a:solidFill>
              <a:srgbClr val="CBD1D7"/>
            </a:solidFill>
            <a:prstDash val="solid"/>
          </a:ln>
        </p:spPr>
      </p:sp>
      <p:sp>
        <p:nvSpPr>
          <p:cNvPr id="6" name="Text 4"/>
          <p:cNvSpPr txBox="1"/>
          <p:nvPr/>
        </p:nvSpPr>
        <p:spPr>
          <a:xfrm>
            <a:off x="777240" y="2788920"/>
            <a:ext cx="6537960" cy="3108960"/>
          </a:xfrm>
          <a:prstGeom prst="rect">
            <a:avLst/>
          </a:prstGeom>
          <a:noFill/>
          <a:ln/>
        </p:spPr>
        <p:txBody>
          <a:bodyPr wrap="square" lIns="0" tIns="0" rIns="0" bIns="0" rtlCol="0" anchor="t"/>
          <a:lstStyle/>
          <a:p>
            <a:pPr marL="228600" indent="-228600">
              <a:spcAft>
                <a:spcPts val="1000"/>
              </a:spcAft>
              <a:buSzPct val="100000"/>
              <a:buChar char="•"/>
            </a:pPr>
            <a:r>
              <a:rPr lang="en-US" sz="1600" dirty="0">
                <a:solidFill>
                  <a:srgbClr val="0D2849"/>
                </a:solidFill>
              </a:rPr>
              <a:t>Confirm the RTE, Product Management, System Architect, and Business Owners for each ART</a:t>
            </a:r>
            <a:endParaRPr lang="en-US" sz="1600" dirty="0"/>
          </a:p>
          <a:p>
            <a:pPr marL="228600" indent="-228600">
              <a:spcAft>
                <a:spcPts val="1000"/>
              </a:spcAft>
              <a:buSzPct val="100000"/>
              <a:buChar char="•"/>
            </a:pPr>
            <a:r>
              <a:rPr lang="en-US" sz="1600" dirty="0">
                <a:solidFill>
                  <a:srgbClr val="0D2849"/>
                </a:solidFill>
              </a:rPr>
              <a:t>Review open roles on the ART Roles tab and assign an owner to fill each one</a:t>
            </a:r>
            <a:endParaRPr lang="en-US" sz="1600" dirty="0"/>
          </a:p>
          <a:p>
            <a:pPr marL="228600" indent="-228600">
              <a:spcAft>
                <a:spcPts val="1000"/>
              </a:spcAft>
              <a:buSzPct val="100000"/>
              <a:buChar char="•"/>
            </a:pPr>
            <a:r>
              <a:rPr lang="en-US" sz="1600" dirty="0">
                <a:solidFill>
                  <a:srgbClr val="0D2849"/>
                </a:solidFill>
              </a:rPr>
              <a:t>Read back the Open Decisions log with owners and due dates</a:t>
            </a:r>
            <a:endParaRPr lang="en-US" sz="1600" dirty="0"/>
          </a:p>
          <a:p>
            <a:pPr marL="228600" indent="-228600">
              <a:spcAft>
                <a:spcPts val="1000"/>
              </a:spcAft>
              <a:buSzPct val="100000"/>
              <a:buChar char="•"/>
            </a:pPr>
            <a:r>
              <a:rPr lang="en-US" sz="1600" dirty="0">
                <a:solidFill>
                  <a:srgbClr val="0D2849"/>
                </a:solidFill>
              </a:rPr>
              <a:t>Agree on the date to review the design with leadership and the next ART launch milestone</a:t>
            </a:r>
            <a:endParaRPr lang="en-US" sz="1600" dirty="0"/>
          </a:p>
        </p:txBody>
      </p:sp>
      <p:sp>
        <p:nvSpPr>
          <p:cNvPr id="7" name="Shape 5"/>
          <p:cNvSpPr/>
          <p:nvPr/>
        </p:nvSpPr>
        <p:spPr>
          <a:xfrm>
            <a:off x="7772400" y="2606040"/>
            <a:ext cx="3867912" cy="3429000"/>
          </a:xfrm>
          <a:prstGeom prst="rect">
            <a:avLst/>
          </a:prstGeom>
          <a:solidFill>
            <a:srgbClr val="0D2849"/>
          </a:solidFill>
          <a:ln w="12700">
            <a:solidFill>
              <a:srgbClr val="0D2849"/>
            </a:solidFill>
            <a:prstDash val="solid"/>
          </a:ln>
        </p:spPr>
      </p:sp>
      <p:sp>
        <p:nvSpPr>
          <p:cNvPr id="8" name="Shape 6"/>
          <p:cNvSpPr/>
          <p:nvPr/>
        </p:nvSpPr>
        <p:spPr>
          <a:xfrm>
            <a:off x="8046720" y="2834640"/>
            <a:ext cx="548640" cy="548640"/>
          </a:xfrm>
          <a:prstGeom prst="rect">
            <a:avLst/>
          </a:prstGeom>
          <a:solidFill>
            <a:srgbClr val="F6C882"/>
          </a:solidFill>
          <a:ln w="12700">
            <a:solidFill>
              <a:srgbClr val="F6C882"/>
            </a:solidFill>
            <a:prstDash val="solid"/>
          </a:ln>
        </p:spPr>
      </p:sp>
      <p:sp>
        <p:nvSpPr>
          <p:cNvPr id="9" name="Text 7"/>
          <p:cNvSpPr txBox="1"/>
          <p:nvPr/>
        </p:nvSpPr>
        <p:spPr>
          <a:xfrm>
            <a:off x="8046720" y="2834640"/>
            <a:ext cx="548640" cy="548640"/>
          </a:xfrm>
          <a:prstGeom prst="rect">
            <a:avLst/>
          </a:prstGeom>
          <a:noFill/>
          <a:ln/>
        </p:spPr>
        <p:txBody>
          <a:bodyPr wrap="square" lIns="0" tIns="0" rIns="0" bIns="0" rtlCol="0" anchor="ctr"/>
          <a:lstStyle/>
          <a:p>
            <a:pPr algn="ctr" indent="0" marL="0">
              <a:buNone/>
            </a:pPr>
            <a:r>
              <a:rPr lang="en-US" sz="1800" b="1" dirty="0">
                <a:solidFill>
                  <a:srgbClr val="0D2849"/>
                </a:solidFill>
              </a:rPr>
              <a:t>7</a:t>
            </a:r>
            <a:endParaRPr lang="en-US" sz="1800" dirty="0"/>
          </a:p>
        </p:txBody>
      </p:sp>
      <p:sp>
        <p:nvSpPr>
          <p:cNvPr id="10" name="Text 8"/>
          <p:cNvSpPr txBox="1"/>
          <p:nvPr/>
        </p:nvSpPr>
        <p:spPr>
          <a:xfrm>
            <a:off x="8046720" y="3566160"/>
            <a:ext cx="3383280" cy="320040"/>
          </a:xfrm>
          <a:prstGeom prst="rect">
            <a:avLst/>
          </a:prstGeom>
          <a:noFill/>
          <a:ln/>
        </p:spPr>
        <p:txBody>
          <a:bodyPr wrap="square" lIns="0" tIns="0" rIns="0" bIns="0" rtlCol="0" anchor="ctr"/>
          <a:lstStyle/>
          <a:p>
            <a:pPr indent="0" marL="0">
              <a:buNone/>
            </a:pPr>
            <a:r>
              <a:rPr lang="en-US" sz="1200" b="1" spc="200" kern="0" dirty="0">
                <a:solidFill>
                  <a:srgbClr val="F6C882"/>
                </a:solidFill>
              </a:rPr>
              <a:t>FACILITATOR TIP</a:t>
            </a:r>
            <a:endParaRPr lang="en-US" sz="1200" dirty="0"/>
          </a:p>
        </p:txBody>
      </p:sp>
      <p:sp>
        <p:nvSpPr>
          <p:cNvPr id="11" name="Text 9"/>
          <p:cNvSpPr txBox="1"/>
          <p:nvPr/>
        </p:nvSpPr>
        <p:spPr>
          <a:xfrm>
            <a:off x="8046720" y="3931920"/>
            <a:ext cx="3383280" cy="1920240"/>
          </a:xfrm>
          <a:prstGeom prst="rect">
            <a:avLst/>
          </a:prstGeom>
          <a:noFill/>
          <a:ln/>
        </p:spPr>
        <p:txBody>
          <a:bodyPr wrap="square" lIns="0" tIns="0" rIns="0" bIns="0" rtlCol="0" anchor="t"/>
          <a:lstStyle/>
          <a:p>
            <a:pPr indent="0" marL="0">
              <a:buNone/>
            </a:pPr>
            <a:r>
              <a:rPr lang="en-US" sz="1400" dirty="0">
                <a:solidFill>
                  <a:srgbClr val="FFFFFF"/>
                </a:solidFill>
              </a:rPr>
              <a:t>Close by reading back the draft design in two or three sentences per ART. If the room cannot say it simply, the boundary is not clear yet.</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67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457200"/>
            <a:ext cx="8686800" cy="320040"/>
          </a:xfrm>
          <a:prstGeom prst="rect">
            <a:avLst/>
          </a:prstGeom>
          <a:noFill/>
          <a:ln/>
        </p:spPr>
        <p:txBody>
          <a:bodyPr wrap="square" lIns="0" tIns="0" rIns="0" bIns="0" rtlCol="0" anchor="ctr"/>
          <a:lstStyle/>
          <a:p>
            <a:pPr indent="0" marL="0">
              <a:buNone/>
            </a:pPr>
            <a:r>
              <a:rPr lang="en-US" sz="1200" b="1" spc="200" kern="0" dirty="0">
                <a:solidFill>
                  <a:srgbClr val="996220"/>
                </a:solidFill>
              </a:rPr>
              <a:t>03 / FACILITATION: REFERENCE</a:t>
            </a:r>
            <a:endParaRPr lang="en-US" sz="1200" dirty="0"/>
          </a:p>
        </p:txBody>
      </p:sp>
      <p:sp>
        <p:nvSpPr>
          <p:cNvPr id="3" name="Text 1"/>
          <p:cNvSpPr txBox="1"/>
          <p:nvPr/>
        </p:nvSpPr>
        <p:spPr>
          <a:xfrm>
            <a:off x="548640" y="822960"/>
            <a:ext cx="9326880" cy="914400"/>
          </a:xfrm>
          <a:prstGeom prst="rect">
            <a:avLst/>
          </a:prstGeom>
          <a:noFill/>
          <a:ln/>
        </p:spPr>
        <p:txBody>
          <a:bodyPr wrap="square" lIns="0" tIns="0" rIns="0" bIns="0" rtlCol="0" anchor="t"/>
          <a:lstStyle/>
          <a:p>
            <a:pPr indent="0" marL="0">
              <a:buNone/>
            </a:pPr>
            <a:r>
              <a:rPr lang="en-US" sz="3200" b="1" dirty="0">
                <a:solidFill>
                  <a:srgbClr val="0D2849"/>
                </a:solidFill>
              </a:rPr>
              <a:t>Four team types, three interaction modes</a:t>
            </a:r>
            <a:endParaRPr lang="en-US" sz="3200" dirty="0"/>
          </a:p>
        </p:txBody>
      </p:sp>
      <p:sp>
        <p:nvSpPr>
          <p:cNvPr id="4" name="Text 2"/>
          <p:cNvSpPr txBox="1"/>
          <p:nvPr/>
        </p:nvSpPr>
        <p:spPr>
          <a:xfrm>
            <a:off x="548640" y="1783080"/>
            <a:ext cx="10789920" cy="548640"/>
          </a:xfrm>
          <a:prstGeom prst="rect">
            <a:avLst/>
          </a:prstGeom>
          <a:noFill/>
          <a:ln/>
        </p:spPr>
        <p:txBody>
          <a:bodyPr wrap="square" lIns="0" tIns="0" rIns="0" bIns="0" rtlCol="0" anchor="t"/>
          <a:lstStyle/>
          <a:p>
            <a:pPr indent="0" marL="0">
              <a:buNone/>
            </a:pPr>
            <a:r>
              <a:rPr lang="en-US" sz="1600" dirty="0">
                <a:solidFill>
                  <a:srgbClr val="5B6672"/>
                </a:solidFill>
              </a:rPr>
              <a:t>Use this slide during Steps 5 and 6. Every team should fit one type, and every dependency should have one mode.</a:t>
            </a:r>
            <a:endParaRPr lang="en-US" sz="1600" dirty="0"/>
          </a:p>
        </p:txBody>
      </p:sp>
      <p:sp>
        <p:nvSpPr>
          <p:cNvPr id="5" name="Shape 3"/>
          <p:cNvSpPr/>
          <p:nvPr/>
        </p:nvSpPr>
        <p:spPr>
          <a:xfrm>
            <a:off x="548640" y="2606040"/>
            <a:ext cx="3429000" cy="1554480"/>
          </a:xfrm>
          <a:prstGeom prst="rect">
            <a:avLst/>
          </a:prstGeom>
          <a:solidFill>
            <a:srgbClr val="FFFFFF"/>
          </a:solidFill>
          <a:ln w="12700">
            <a:solidFill>
              <a:srgbClr val="CBD1D7"/>
            </a:solidFill>
            <a:prstDash val="solid"/>
          </a:ln>
        </p:spPr>
      </p:sp>
      <p:sp>
        <p:nvSpPr>
          <p:cNvPr id="6" name="Text 4"/>
          <p:cNvSpPr txBox="1"/>
          <p:nvPr/>
        </p:nvSpPr>
        <p:spPr>
          <a:xfrm>
            <a:off x="777240" y="2788920"/>
            <a:ext cx="3017520" cy="365760"/>
          </a:xfrm>
          <a:prstGeom prst="rect">
            <a:avLst/>
          </a:prstGeom>
          <a:noFill/>
          <a:ln/>
        </p:spPr>
        <p:txBody>
          <a:bodyPr wrap="square" lIns="0" tIns="0" rIns="0" bIns="0" rtlCol="0" anchor="ctr"/>
          <a:lstStyle/>
          <a:p>
            <a:pPr indent="0" marL="0">
              <a:buNone/>
            </a:pPr>
            <a:r>
              <a:rPr lang="en-US" sz="1700" b="1" dirty="0">
                <a:solidFill>
                  <a:srgbClr val="0D2849"/>
                </a:solidFill>
              </a:rPr>
              <a:t>Stream-aligned</a:t>
            </a:r>
            <a:endParaRPr lang="en-US" sz="1700" dirty="0"/>
          </a:p>
        </p:txBody>
      </p:sp>
      <p:sp>
        <p:nvSpPr>
          <p:cNvPr id="7" name="Text 5"/>
          <p:cNvSpPr txBox="1"/>
          <p:nvPr/>
        </p:nvSpPr>
        <p:spPr>
          <a:xfrm>
            <a:off x="777240" y="3200400"/>
            <a:ext cx="3017520" cy="868680"/>
          </a:xfrm>
          <a:prstGeom prst="rect">
            <a:avLst/>
          </a:prstGeom>
          <a:noFill/>
          <a:ln/>
        </p:spPr>
        <p:txBody>
          <a:bodyPr wrap="square" lIns="0" tIns="0" rIns="0" bIns="0" rtlCol="0" anchor="t"/>
          <a:lstStyle/>
          <a:p>
            <a:pPr indent="0" marL="0">
              <a:buNone/>
            </a:pPr>
            <a:r>
              <a:rPr lang="en-US" sz="1300" dirty="0">
                <a:solidFill>
                  <a:srgbClr val="5B6672"/>
                </a:solidFill>
              </a:rPr>
              <a:t>Aligned to a flow of work from a segment of the business domain. Owns outcomes end to end.</a:t>
            </a:r>
            <a:endParaRPr lang="en-US" sz="1300" dirty="0"/>
          </a:p>
        </p:txBody>
      </p:sp>
      <p:sp>
        <p:nvSpPr>
          <p:cNvPr id="8" name="Shape 6"/>
          <p:cNvSpPr/>
          <p:nvPr/>
        </p:nvSpPr>
        <p:spPr>
          <a:xfrm>
            <a:off x="4160520" y="2606040"/>
            <a:ext cx="3429000" cy="1554480"/>
          </a:xfrm>
          <a:prstGeom prst="rect">
            <a:avLst/>
          </a:prstGeom>
          <a:solidFill>
            <a:srgbClr val="FFFFFF"/>
          </a:solidFill>
          <a:ln w="12700">
            <a:solidFill>
              <a:srgbClr val="CBD1D7"/>
            </a:solidFill>
            <a:prstDash val="solid"/>
          </a:ln>
        </p:spPr>
      </p:sp>
      <p:sp>
        <p:nvSpPr>
          <p:cNvPr id="9" name="Text 7"/>
          <p:cNvSpPr txBox="1"/>
          <p:nvPr/>
        </p:nvSpPr>
        <p:spPr>
          <a:xfrm>
            <a:off x="4389120" y="2788920"/>
            <a:ext cx="3017520" cy="365760"/>
          </a:xfrm>
          <a:prstGeom prst="rect">
            <a:avLst/>
          </a:prstGeom>
          <a:noFill/>
          <a:ln/>
        </p:spPr>
        <p:txBody>
          <a:bodyPr wrap="square" lIns="0" tIns="0" rIns="0" bIns="0" rtlCol="0" anchor="ctr"/>
          <a:lstStyle/>
          <a:p>
            <a:pPr indent="0" marL="0">
              <a:buNone/>
            </a:pPr>
            <a:r>
              <a:rPr lang="en-US" sz="1700" b="1" dirty="0">
                <a:solidFill>
                  <a:srgbClr val="0D2849"/>
                </a:solidFill>
              </a:rPr>
              <a:t>Platform</a:t>
            </a:r>
            <a:endParaRPr lang="en-US" sz="1700" dirty="0"/>
          </a:p>
        </p:txBody>
      </p:sp>
      <p:sp>
        <p:nvSpPr>
          <p:cNvPr id="10" name="Text 8"/>
          <p:cNvSpPr txBox="1"/>
          <p:nvPr/>
        </p:nvSpPr>
        <p:spPr>
          <a:xfrm>
            <a:off x="4389120" y="3200400"/>
            <a:ext cx="3017520" cy="868680"/>
          </a:xfrm>
          <a:prstGeom prst="rect">
            <a:avLst/>
          </a:prstGeom>
          <a:noFill/>
          <a:ln/>
        </p:spPr>
        <p:txBody>
          <a:bodyPr wrap="square" lIns="0" tIns="0" rIns="0" bIns="0" rtlCol="0" anchor="t"/>
          <a:lstStyle/>
          <a:p>
            <a:pPr indent="0" marL="0">
              <a:buNone/>
            </a:pPr>
            <a:r>
              <a:rPr lang="en-US" sz="1300" dirty="0">
                <a:solidFill>
                  <a:srgbClr val="5B6672"/>
                </a:solidFill>
              </a:rPr>
              <a:t>Provides internal services that speed up stream-aligned teams.</a:t>
            </a:r>
            <a:endParaRPr lang="en-US" sz="1300" dirty="0"/>
          </a:p>
        </p:txBody>
      </p:sp>
      <p:sp>
        <p:nvSpPr>
          <p:cNvPr id="11" name="Shape 9"/>
          <p:cNvSpPr/>
          <p:nvPr/>
        </p:nvSpPr>
        <p:spPr>
          <a:xfrm>
            <a:off x="548640" y="4297680"/>
            <a:ext cx="3429000" cy="1554480"/>
          </a:xfrm>
          <a:prstGeom prst="rect">
            <a:avLst/>
          </a:prstGeom>
          <a:solidFill>
            <a:srgbClr val="FFFFFF"/>
          </a:solidFill>
          <a:ln w="12700">
            <a:solidFill>
              <a:srgbClr val="CBD1D7"/>
            </a:solidFill>
            <a:prstDash val="solid"/>
          </a:ln>
        </p:spPr>
      </p:sp>
      <p:sp>
        <p:nvSpPr>
          <p:cNvPr id="12" name="Text 10"/>
          <p:cNvSpPr txBox="1"/>
          <p:nvPr/>
        </p:nvSpPr>
        <p:spPr>
          <a:xfrm>
            <a:off x="777240" y="4480560"/>
            <a:ext cx="3017520" cy="365760"/>
          </a:xfrm>
          <a:prstGeom prst="rect">
            <a:avLst/>
          </a:prstGeom>
          <a:noFill/>
          <a:ln/>
        </p:spPr>
        <p:txBody>
          <a:bodyPr wrap="square" lIns="0" tIns="0" rIns="0" bIns="0" rtlCol="0" anchor="ctr"/>
          <a:lstStyle/>
          <a:p>
            <a:pPr indent="0" marL="0">
              <a:buNone/>
            </a:pPr>
            <a:r>
              <a:rPr lang="en-US" sz="1700" b="1" dirty="0">
                <a:solidFill>
                  <a:srgbClr val="0D2849"/>
                </a:solidFill>
              </a:rPr>
              <a:t>Complicated Subsystem</a:t>
            </a:r>
            <a:endParaRPr lang="en-US" sz="1700" dirty="0"/>
          </a:p>
        </p:txBody>
      </p:sp>
      <p:sp>
        <p:nvSpPr>
          <p:cNvPr id="13" name="Text 11"/>
          <p:cNvSpPr txBox="1"/>
          <p:nvPr/>
        </p:nvSpPr>
        <p:spPr>
          <a:xfrm>
            <a:off x="777240" y="4892040"/>
            <a:ext cx="3017520" cy="868680"/>
          </a:xfrm>
          <a:prstGeom prst="rect">
            <a:avLst/>
          </a:prstGeom>
          <a:noFill/>
          <a:ln/>
        </p:spPr>
        <p:txBody>
          <a:bodyPr wrap="square" lIns="0" tIns="0" rIns="0" bIns="0" rtlCol="0" anchor="t"/>
          <a:lstStyle/>
          <a:p>
            <a:pPr indent="0" marL="0">
              <a:buNone/>
            </a:pPr>
            <a:r>
              <a:rPr lang="en-US" sz="1300" dirty="0">
                <a:solidFill>
                  <a:srgbClr val="5B6672"/>
                </a:solidFill>
              </a:rPr>
              <a:t>Owns a component that needs deep specialist knowledge.</a:t>
            </a:r>
            <a:endParaRPr lang="en-US" sz="1300" dirty="0"/>
          </a:p>
        </p:txBody>
      </p:sp>
      <p:sp>
        <p:nvSpPr>
          <p:cNvPr id="14" name="Shape 12"/>
          <p:cNvSpPr/>
          <p:nvPr/>
        </p:nvSpPr>
        <p:spPr>
          <a:xfrm>
            <a:off x="4160520" y="4297680"/>
            <a:ext cx="3429000" cy="1554480"/>
          </a:xfrm>
          <a:prstGeom prst="rect">
            <a:avLst/>
          </a:prstGeom>
          <a:solidFill>
            <a:srgbClr val="FFFFFF"/>
          </a:solidFill>
          <a:ln w="12700">
            <a:solidFill>
              <a:srgbClr val="CBD1D7"/>
            </a:solidFill>
            <a:prstDash val="solid"/>
          </a:ln>
        </p:spPr>
      </p:sp>
      <p:sp>
        <p:nvSpPr>
          <p:cNvPr id="15" name="Text 13"/>
          <p:cNvSpPr txBox="1"/>
          <p:nvPr/>
        </p:nvSpPr>
        <p:spPr>
          <a:xfrm>
            <a:off x="4389120" y="4480560"/>
            <a:ext cx="3017520" cy="365760"/>
          </a:xfrm>
          <a:prstGeom prst="rect">
            <a:avLst/>
          </a:prstGeom>
          <a:noFill/>
          <a:ln/>
        </p:spPr>
        <p:txBody>
          <a:bodyPr wrap="square" lIns="0" tIns="0" rIns="0" bIns="0" rtlCol="0" anchor="ctr"/>
          <a:lstStyle/>
          <a:p>
            <a:pPr indent="0" marL="0">
              <a:buNone/>
            </a:pPr>
            <a:r>
              <a:rPr lang="en-US" sz="1700" b="1" dirty="0">
                <a:solidFill>
                  <a:srgbClr val="0D2849"/>
                </a:solidFill>
              </a:rPr>
              <a:t>Enabling</a:t>
            </a:r>
            <a:endParaRPr lang="en-US" sz="1700" dirty="0"/>
          </a:p>
        </p:txBody>
      </p:sp>
      <p:sp>
        <p:nvSpPr>
          <p:cNvPr id="16" name="Text 14"/>
          <p:cNvSpPr txBox="1"/>
          <p:nvPr/>
        </p:nvSpPr>
        <p:spPr>
          <a:xfrm>
            <a:off x="4389120" y="4892040"/>
            <a:ext cx="3017520" cy="868680"/>
          </a:xfrm>
          <a:prstGeom prst="rect">
            <a:avLst/>
          </a:prstGeom>
          <a:noFill/>
          <a:ln/>
        </p:spPr>
        <p:txBody>
          <a:bodyPr wrap="square" lIns="0" tIns="0" rIns="0" bIns="0" rtlCol="0" anchor="t"/>
          <a:lstStyle/>
          <a:p>
            <a:pPr indent="0" marL="0">
              <a:buNone/>
            </a:pPr>
            <a:r>
              <a:rPr lang="en-US" sz="1300" dirty="0">
                <a:solidFill>
                  <a:srgbClr val="5B6672"/>
                </a:solidFill>
              </a:rPr>
              <a:t>Helps other teams overcome obstacles and build missing capabilities, then moves on.</a:t>
            </a:r>
            <a:endParaRPr lang="en-US" sz="1300" dirty="0"/>
          </a:p>
        </p:txBody>
      </p:sp>
      <p:sp>
        <p:nvSpPr>
          <p:cNvPr id="17" name="Shape 15"/>
          <p:cNvSpPr/>
          <p:nvPr/>
        </p:nvSpPr>
        <p:spPr>
          <a:xfrm>
            <a:off x="7909560" y="2606040"/>
            <a:ext cx="3730752" cy="3246120"/>
          </a:xfrm>
          <a:prstGeom prst="rect">
            <a:avLst/>
          </a:prstGeom>
          <a:solidFill>
            <a:srgbClr val="0D2849"/>
          </a:solidFill>
          <a:ln w="12700">
            <a:solidFill>
              <a:srgbClr val="0D2849"/>
            </a:solidFill>
            <a:prstDash val="solid"/>
          </a:ln>
        </p:spPr>
      </p:sp>
      <p:sp>
        <p:nvSpPr>
          <p:cNvPr id="18" name="Text 16"/>
          <p:cNvSpPr txBox="1"/>
          <p:nvPr/>
        </p:nvSpPr>
        <p:spPr>
          <a:xfrm>
            <a:off x="8138160" y="2788920"/>
            <a:ext cx="3291840" cy="320040"/>
          </a:xfrm>
          <a:prstGeom prst="rect">
            <a:avLst/>
          </a:prstGeom>
          <a:noFill/>
          <a:ln/>
        </p:spPr>
        <p:txBody>
          <a:bodyPr wrap="square" lIns="0" tIns="0" rIns="0" bIns="0" rtlCol="0" anchor="ctr"/>
          <a:lstStyle/>
          <a:p>
            <a:pPr indent="0" marL="0">
              <a:buNone/>
            </a:pPr>
            <a:r>
              <a:rPr lang="en-US" sz="1600" b="1" dirty="0">
                <a:solidFill>
                  <a:srgbClr val="F6C882"/>
                </a:solidFill>
              </a:rPr>
              <a:t>Collaboration</a:t>
            </a:r>
            <a:endParaRPr lang="en-US" sz="1600" dirty="0"/>
          </a:p>
        </p:txBody>
      </p:sp>
      <p:sp>
        <p:nvSpPr>
          <p:cNvPr id="19" name="Text 17"/>
          <p:cNvSpPr txBox="1"/>
          <p:nvPr/>
        </p:nvSpPr>
        <p:spPr>
          <a:xfrm>
            <a:off x="8138160" y="3136392"/>
            <a:ext cx="3291840" cy="594360"/>
          </a:xfrm>
          <a:prstGeom prst="rect">
            <a:avLst/>
          </a:prstGeom>
          <a:noFill/>
          <a:ln/>
        </p:spPr>
        <p:txBody>
          <a:bodyPr wrap="square" lIns="0" tIns="0" rIns="0" bIns="0" rtlCol="0" anchor="t"/>
          <a:lstStyle/>
          <a:p>
            <a:pPr indent="0" marL="0">
              <a:buNone/>
            </a:pPr>
            <a:r>
              <a:rPr lang="en-US" sz="1300" dirty="0">
                <a:solidFill>
                  <a:srgbClr val="FFFFFF"/>
                </a:solidFill>
              </a:rPr>
              <a:t>Work closely together for a defined period to discover something new.</a:t>
            </a:r>
            <a:endParaRPr lang="en-US" sz="1300" dirty="0"/>
          </a:p>
        </p:txBody>
      </p:sp>
      <p:sp>
        <p:nvSpPr>
          <p:cNvPr id="20" name="Text 18"/>
          <p:cNvSpPr txBox="1"/>
          <p:nvPr/>
        </p:nvSpPr>
        <p:spPr>
          <a:xfrm>
            <a:off x="8138160" y="3794760"/>
            <a:ext cx="3291840" cy="320040"/>
          </a:xfrm>
          <a:prstGeom prst="rect">
            <a:avLst/>
          </a:prstGeom>
          <a:noFill/>
          <a:ln/>
        </p:spPr>
        <p:txBody>
          <a:bodyPr wrap="square" lIns="0" tIns="0" rIns="0" bIns="0" rtlCol="0" anchor="ctr"/>
          <a:lstStyle/>
          <a:p>
            <a:pPr indent="0" marL="0">
              <a:buNone/>
            </a:pPr>
            <a:r>
              <a:rPr lang="en-US" sz="1600" b="1" dirty="0">
                <a:solidFill>
                  <a:srgbClr val="F6C882"/>
                </a:solidFill>
              </a:rPr>
              <a:t>X-as-a-Service</a:t>
            </a:r>
            <a:endParaRPr lang="en-US" sz="1600" dirty="0"/>
          </a:p>
        </p:txBody>
      </p:sp>
      <p:sp>
        <p:nvSpPr>
          <p:cNvPr id="21" name="Text 19"/>
          <p:cNvSpPr txBox="1"/>
          <p:nvPr/>
        </p:nvSpPr>
        <p:spPr>
          <a:xfrm>
            <a:off x="8138160" y="4142232"/>
            <a:ext cx="3291840" cy="594360"/>
          </a:xfrm>
          <a:prstGeom prst="rect">
            <a:avLst/>
          </a:prstGeom>
          <a:noFill/>
          <a:ln/>
        </p:spPr>
        <p:txBody>
          <a:bodyPr wrap="square" lIns="0" tIns="0" rIns="0" bIns="0" rtlCol="0" anchor="t"/>
          <a:lstStyle/>
          <a:p>
            <a:pPr indent="0" marL="0">
              <a:buNone/>
            </a:pPr>
            <a:r>
              <a:rPr lang="en-US" sz="1300" dirty="0">
                <a:solidFill>
                  <a:srgbClr val="FFFFFF"/>
                </a:solidFill>
              </a:rPr>
              <a:t>One team provides, another consumes, with minimal interaction.</a:t>
            </a:r>
            <a:endParaRPr lang="en-US" sz="1300" dirty="0"/>
          </a:p>
        </p:txBody>
      </p:sp>
      <p:sp>
        <p:nvSpPr>
          <p:cNvPr id="22" name="Text 20"/>
          <p:cNvSpPr txBox="1"/>
          <p:nvPr/>
        </p:nvSpPr>
        <p:spPr>
          <a:xfrm>
            <a:off x="8138160" y="4800600"/>
            <a:ext cx="3291840" cy="320040"/>
          </a:xfrm>
          <a:prstGeom prst="rect">
            <a:avLst/>
          </a:prstGeom>
          <a:noFill/>
          <a:ln/>
        </p:spPr>
        <p:txBody>
          <a:bodyPr wrap="square" lIns="0" tIns="0" rIns="0" bIns="0" rtlCol="0" anchor="ctr"/>
          <a:lstStyle/>
          <a:p>
            <a:pPr indent="0" marL="0">
              <a:buNone/>
            </a:pPr>
            <a:r>
              <a:rPr lang="en-US" sz="1600" b="1" dirty="0">
                <a:solidFill>
                  <a:srgbClr val="F6C882"/>
                </a:solidFill>
              </a:rPr>
              <a:t>Facilitating</a:t>
            </a:r>
            <a:endParaRPr lang="en-US" sz="1600" dirty="0"/>
          </a:p>
        </p:txBody>
      </p:sp>
      <p:sp>
        <p:nvSpPr>
          <p:cNvPr id="23" name="Text 21"/>
          <p:cNvSpPr txBox="1"/>
          <p:nvPr/>
        </p:nvSpPr>
        <p:spPr>
          <a:xfrm>
            <a:off x="8138160" y="5148072"/>
            <a:ext cx="3291840" cy="594360"/>
          </a:xfrm>
          <a:prstGeom prst="rect">
            <a:avLst/>
          </a:prstGeom>
          <a:noFill/>
          <a:ln/>
        </p:spPr>
        <p:txBody>
          <a:bodyPr wrap="square" lIns="0" tIns="0" rIns="0" bIns="0" rtlCol="0" anchor="t"/>
          <a:lstStyle/>
          <a:p>
            <a:pPr indent="0" marL="0">
              <a:buNone/>
            </a:pPr>
            <a:r>
              <a:rPr lang="en-US" sz="1300" dirty="0">
                <a:solidFill>
                  <a:srgbClr val="FFFFFF"/>
                </a:solidFill>
              </a:rPr>
              <a:t>One team helps and mentors another to remove obstacles.</a:t>
            </a:r>
            <a:endParaRPr lang="en-US" sz="1300" dirty="0"/>
          </a:p>
        </p:txBody>
      </p:sp>
      <p:sp>
        <p:nvSpPr>
          <p:cNvPr id="24" name="Text 22"/>
          <p:cNvSpPr txBox="1"/>
          <p:nvPr/>
        </p:nvSpPr>
        <p:spPr>
          <a:xfrm>
            <a:off x="548640" y="5943600"/>
            <a:ext cx="10972800" cy="274320"/>
          </a:xfrm>
          <a:prstGeom prst="rect">
            <a:avLst/>
          </a:prstGeom>
          <a:noFill/>
          <a:ln/>
        </p:spPr>
        <p:txBody>
          <a:bodyPr wrap="square" lIns="0" tIns="0" rIns="0" bIns="0" rtlCol="0" anchor="ctr"/>
          <a:lstStyle/>
          <a:p>
            <a:pPr indent="0" marL="0">
              <a:buNone/>
            </a:pPr>
            <a:r>
              <a:rPr lang="en-US" sz="1000" i="1" dirty="0">
                <a:solidFill>
                  <a:srgbClr val="5B6672"/>
                </a:solidFill>
              </a:rPr>
              <a:t>Source: Team Topologies, Key Concepts (teamtopologies.com/key-concepts); SAFe, Organizing Agile Teams and ARTs: Team Topologies at Scale.</a:t>
            </a:r>
            <a:endParaRPr lang="en-US" sz="10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67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457200"/>
            <a:ext cx="8686800" cy="320040"/>
          </a:xfrm>
          <a:prstGeom prst="rect">
            <a:avLst/>
          </a:prstGeom>
          <a:noFill/>
          <a:ln/>
        </p:spPr>
        <p:txBody>
          <a:bodyPr wrap="square" lIns="0" tIns="0" rIns="0" bIns="0" rtlCol="0" anchor="ctr"/>
          <a:lstStyle/>
          <a:p>
            <a:pPr indent="0" marL="0">
              <a:buNone/>
            </a:pPr>
            <a:r>
              <a:rPr lang="en-US" sz="1200" b="1" spc="200" kern="0" dirty="0">
                <a:solidFill>
                  <a:srgbClr val="996220"/>
                </a:solidFill>
              </a:rPr>
              <a:t>04 / EXPECTED OUTPUTS</a:t>
            </a:r>
            <a:endParaRPr lang="en-US" sz="1200" dirty="0"/>
          </a:p>
        </p:txBody>
      </p:sp>
      <p:sp>
        <p:nvSpPr>
          <p:cNvPr id="3" name="Text 1"/>
          <p:cNvSpPr txBox="1"/>
          <p:nvPr/>
        </p:nvSpPr>
        <p:spPr>
          <a:xfrm>
            <a:off x="548640" y="822960"/>
            <a:ext cx="9326880" cy="914400"/>
          </a:xfrm>
          <a:prstGeom prst="rect">
            <a:avLst/>
          </a:prstGeom>
          <a:noFill/>
          <a:ln/>
        </p:spPr>
        <p:txBody>
          <a:bodyPr wrap="square" lIns="0" tIns="0" rIns="0" bIns="0" rtlCol="0" anchor="t"/>
          <a:lstStyle/>
          <a:p>
            <a:pPr indent="0" marL="0">
              <a:buNone/>
            </a:pPr>
            <a:r>
              <a:rPr lang="en-US" sz="3200" b="1" dirty="0">
                <a:solidFill>
                  <a:srgbClr val="0D2849"/>
                </a:solidFill>
              </a:rPr>
              <a:t>What the room walks away with</a:t>
            </a:r>
            <a:endParaRPr lang="en-US" sz="3200" dirty="0"/>
          </a:p>
        </p:txBody>
      </p:sp>
      <p:sp>
        <p:nvSpPr>
          <p:cNvPr id="4" name="Text 2"/>
          <p:cNvSpPr txBox="1"/>
          <p:nvPr/>
        </p:nvSpPr>
        <p:spPr>
          <a:xfrm>
            <a:off x="548640" y="1783080"/>
            <a:ext cx="10789920" cy="548640"/>
          </a:xfrm>
          <a:prstGeom prst="rect">
            <a:avLst/>
          </a:prstGeom>
          <a:noFill/>
          <a:ln/>
        </p:spPr>
        <p:txBody>
          <a:bodyPr wrap="square" lIns="0" tIns="0" rIns="0" bIns="0" rtlCol="0" anchor="t"/>
          <a:lstStyle/>
          <a:p>
            <a:pPr indent="0" marL="0">
              <a:buNone/>
            </a:pPr>
            <a:r>
              <a:rPr lang="en-US" sz="1600" dirty="0">
                <a:solidFill>
                  <a:srgbClr val="5B6672"/>
                </a:solidFill>
              </a:rPr>
              <a:t>A successful session produces a draft design that leadership can review, plus a clear list of what still needs a decision.</a:t>
            </a:r>
            <a:endParaRPr lang="en-US" sz="1600" dirty="0"/>
          </a:p>
        </p:txBody>
      </p:sp>
      <p:sp>
        <p:nvSpPr>
          <p:cNvPr id="5" name="Shape 3"/>
          <p:cNvSpPr/>
          <p:nvPr/>
        </p:nvSpPr>
        <p:spPr>
          <a:xfrm>
            <a:off x="548640" y="2560320"/>
            <a:ext cx="11091672" cy="594360"/>
          </a:xfrm>
          <a:prstGeom prst="rect">
            <a:avLst/>
          </a:prstGeom>
          <a:solidFill>
            <a:srgbClr val="FFFFFF"/>
          </a:solidFill>
          <a:ln w="12700">
            <a:solidFill>
              <a:srgbClr val="CBD1D7"/>
            </a:solidFill>
            <a:prstDash val="solid"/>
          </a:ln>
        </p:spPr>
      </p:sp>
      <p:sp>
        <p:nvSpPr>
          <p:cNvPr id="6" name="Shape 4"/>
          <p:cNvSpPr/>
          <p:nvPr/>
        </p:nvSpPr>
        <p:spPr>
          <a:xfrm>
            <a:off x="685800" y="2651760"/>
            <a:ext cx="411480" cy="411480"/>
          </a:xfrm>
          <a:prstGeom prst="rect">
            <a:avLst/>
          </a:prstGeom>
          <a:solidFill>
            <a:srgbClr val="F6C882"/>
          </a:solidFill>
          <a:ln w="12700">
            <a:solidFill>
              <a:srgbClr val="F6C882"/>
            </a:solidFill>
            <a:prstDash val="solid"/>
          </a:ln>
        </p:spPr>
      </p:sp>
      <p:sp>
        <p:nvSpPr>
          <p:cNvPr id="7" name="Text 5"/>
          <p:cNvSpPr txBox="1"/>
          <p:nvPr/>
        </p:nvSpPr>
        <p:spPr>
          <a:xfrm>
            <a:off x="685800" y="2651760"/>
            <a:ext cx="411480" cy="411480"/>
          </a:xfrm>
          <a:prstGeom prst="rect">
            <a:avLst/>
          </a:prstGeom>
          <a:noFill/>
          <a:ln/>
        </p:spPr>
        <p:txBody>
          <a:bodyPr wrap="square" lIns="0" tIns="0" rIns="0" bIns="0" rtlCol="0" anchor="ctr"/>
          <a:lstStyle/>
          <a:p>
            <a:pPr algn="ctr" indent="0" marL="0">
              <a:buNone/>
            </a:pPr>
            <a:r>
              <a:rPr lang="en-US" sz="1400" b="1" dirty="0">
                <a:solidFill>
                  <a:srgbClr val="0D2849"/>
                </a:solidFill>
              </a:rPr>
              <a:t>1</a:t>
            </a:r>
            <a:endParaRPr lang="en-US" sz="1400" dirty="0"/>
          </a:p>
        </p:txBody>
      </p:sp>
      <p:sp>
        <p:nvSpPr>
          <p:cNvPr id="8" name="Text 6"/>
          <p:cNvSpPr txBox="1"/>
          <p:nvPr/>
        </p:nvSpPr>
        <p:spPr>
          <a:xfrm>
            <a:off x="1325880" y="2560320"/>
            <a:ext cx="3017520" cy="594360"/>
          </a:xfrm>
          <a:prstGeom prst="rect">
            <a:avLst/>
          </a:prstGeom>
          <a:noFill/>
          <a:ln/>
        </p:spPr>
        <p:txBody>
          <a:bodyPr wrap="square" lIns="0" tIns="0" rIns="0" bIns="0" rtlCol="0" anchor="ctr"/>
          <a:lstStyle/>
          <a:p>
            <a:pPr indent="0" marL="0">
              <a:buNone/>
            </a:pPr>
            <a:r>
              <a:rPr lang="en-US" sz="1600" b="1" dirty="0">
                <a:solidFill>
                  <a:srgbClr val="0D2849"/>
                </a:solidFill>
              </a:rPr>
              <a:t>ART Design Summary</a:t>
            </a:r>
            <a:endParaRPr lang="en-US" sz="1600" dirty="0"/>
          </a:p>
        </p:txBody>
      </p:sp>
      <p:sp>
        <p:nvSpPr>
          <p:cNvPr id="9" name="Text 7"/>
          <p:cNvSpPr txBox="1"/>
          <p:nvPr/>
        </p:nvSpPr>
        <p:spPr>
          <a:xfrm>
            <a:off x="4389120" y="2560320"/>
            <a:ext cx="7132320" cy="594360"/>
          </a:xfrm>
          <a:prstGeom prst="rect">
            <a:avLst/>
          </a:prstGeom>
          <a:noFill/>
          <a:ln/>
        </p:spPr>
        <p:txBody>
          <a:bodyPr wrap="square" lIns="0" tIns="0" rIns="0" bIns="0" rtlCol="0" anchor="ctr"/>
          <a:lstStyle/>
          <a:p>
            <a:pPr indent="0" marL="0">
              <a:buNone/>
            </a:pPr>
            <a:r>
              <a:rPr lang="en-US" sz="1400" dirty="0">
                <a:solidFill>
                  <a:srgbClr val="5B6672"/>
                </a:solidFill>
              </a:rPr>
              <a:t>Each ART's value stream, solutions, size, and team count from the ART Boundary Check tab.</a:t>
            </a:r>
            <a:endParaRPr lang="en-US" sz="1400" dirty="0"/>
          </a:p>
        </p:txBody>
      </p:sp>
      <p:sp>
        <p:nvSpPr>
          <p:cNvPr id="10" name="Shape 8"/>
          <p:cNvSpPr/>
          <p:nvPr/>
        </p:nvSpPr>
        <p:spPr>
          <a:xfrm>
            <a:off x="548640" y="3246120"/>
            <a:ext cx="11091672" cy="594360"/>
          </a:xfrm>
          <a:prstGeom prst="rect">
            <a:avLst/>
          </a:prstGeom>
          <a:solidFill>
            <a:srgbClr val="FFFFFF"/>
          </a:solidFill>
          <a:ln w="12700">
            <a:solidFill>
              <a:srgbClr val="CBD1D7"/>
            </a:solidFill>
            <a:prstDash val="solid"/>
          </a:ln>
        </p:spPr>
      </p:sp>
      <p:sp>
        <p:nvSpPr>
          <p:cNvPr id="11" name="Shape 9"/>
          <p:cNvSpPr/>
          <p:nvPr/>
        </p:nvSpPr>
        <p:spPr>
          <a:xfrm>
            <a:off x="685800" y="3337560"/>
            <a:ext cx="411480" cy="411480"/>
          </a:xfrm>
          <a:prstGeom prst="rect">
            <a:avLst/>
          </a:prstGeom>
          <a:solidFill>
            <a:srgbClr val="F6C882"/>
          </a:solidFill>
          <a:ln w="12700">
            <a:solidFill>
              <a:srgbClr val="F6C882"/>
            </a:solidFill>
            <a:prstDash val="solid"/>
          </a:ln>
        </p:spPr>
      </p:sp>
      <p:sp>
        <p:nvSpPr>
          <p:cNvPr id="12" name="Text 10"/>
          <p:cNvSpPr txBox="1"/>
          <p:nvPr/>
        </p:nvSpPr>
        <p:spPr>
          <a:xfrm>
            <a:off x="685800" y="3337560"/>
            <a:ext cx="411480" cy="411480"/>
          </a:xfrm>
          <a:prstGeom prst="rect">
            <a:avLst/>
          </a:prstGeom>
          <a:noFill/>
          <a:ln/>
        </p:spPr>
        <p:txBody>
          <a:bodyPr wrap="square" lIns="0" tIns="0" rIns="0" bIns="0" rtlCol="0" anchor="ctr"/>
          <a:lstStyle/>
          <a:p>
            <a:pPr algn="ctr" indent="0" marL="0">
              <a:buNone/>
            </a:pPr>
            <a:r>
              <a:rPr lang="en-US" sz="1400" b="1" dirty="0">
                <a:solidFill>
                  <a:srgbClr val="0D2849"/>
                </a:solidFill>
              </a:rPr>
              <a:t>2</a:t>
            </a:r>
            <a:endParaRPr lang="en-US" sz="1400" dirty="0"/>
          </a:p>
        </p:txBody>
      </p:sp>
      <p:sp>
        <p:nvSpPr>
          <p:cNvPr id="13" name="Text 11"/>
          <p:cNvSpPr txBox="1"/>
          <p:nvPr/>
        </p:nvSpPr>
        <p:spPr>
          <a:xfrm>
            <a:off x="1325880" y="3246120"/>
            <a:ext cx="3017520" cy="594360"/>
          </a:xfrm>
          <a:prstGeom prst="rect">
            <a:avLst/>
          </a:prstGeom>
          <a:noFill/>
          <a:ln/>
        </p:spPr>
        <p:txBody>
          <a:bodyPr wrap="square" lIns="0" tIns="0" rIns="0" bIns="0" rtlCol="0" anchor="ctr"/>
          <a:lstStyle/>
          <a:p>
            <a:pPr indent="0" marL="0">
              <a:buNone/>
            </a:pPr>
            <a:r>
              <a:rPr lang="en-US" sz="1600" b="1" dirty="0">
                <a:solidFill>
                  <a:srgbClr val="0D2849"/>
                </a:solidFill>
              </a:rPr>
              <a:t>Team Roster by ART</a:t>
            </a:r>
            <a:endParaRPr lang="en-US" sz="1600" dirty="0"/>
          </a:p>
        </p:txBody>
      </p:sp>
      <p:sp>
        <p:nvSpPr>
          <p:cNvPr id="14" name="Text 12"/>
          <p:cNvSpPr txBox="1"/>
          <p:nvPr/>
        </p:nvSpPr>
        <p:spPr>
          <a:xfrm>
            <a:off x="4389120" y="3246120"/>
            <a:ext cx="7132320" cy="594360"/>
          </a:xfrm>
          <a:prstGeom prst="rect">
            <a:avLst/>
          </a:prstGeom>
          <a:noFill/>
          <a:ln/>
        </p:spPr>
        <p:txBody>
          <a:bodyPr wrap="square" lIns="0" tIns="0" rIns="0" bIns="0" rtlCol="0" anchor="ctr"/>
          <a:lstStyle/>
          <a:p>
            <a:pPr indent="0" marL="0">
              <a:buNone/>
            </a:pPr>
            <a:r>
              <a:rPr lang="en-US" sz="1400" dirty="0">
                <a:solidFill>
                  <a:srgbClr val="5B6672"/>
                </a:solidFill>
              </a:rPr>
              <a:t>Every person assigned to a proposed team, with allocation, from People &amp; Skills.</a:t>
            </a:r>
            <a:endParaRPr lang="en-US" sz="1400" dirty="0"/>
          </a:p>
        </p:txBody>
      </p:sp>
      <p:sp>
        <p:nvSpPr>
          <p:cNvPr id="15" name="Shape 13"/>
          <p:cNvSpPr/>
          <p:nvPr/>
        </p:nvSpPr>
        <p:spPr>
          <a:xfrm>
            <a:off x="548640" y="3931920"/>
            <a:ext cx="11091672" cy="594360"/>
          </a:xfrm>
          <a:prstGeom prst="rect">
            <a:avLst/>
          </a:prstGeom>
          <a:solidFill>
            <a:srgbClr val="FFFFFF"/>
          </a:solidFill>
          <a:ln w="12700">
            <a:solidFill>
              <a:srgbClr val="CBD1D7"/>
            </a:solidFill>
            <a:prstDash val="solid"/>
          </a:ln>
        </p:spPr>
      </p:sp>
      <p:sp>
        <p:nvSpPr>
          <p:cNvPr id="16" name="Shape 14"/>
          <p:cNvSpPr/>
          <p:nvPr/>
        </p:nvSpPr>
        <p:spPr>
          <a:xfrm>
            <a:off x="685800" y="4023360"/>
            <a:ext cx="411480" cy="411480"/>
          </a:xfrm>
          <a:prstGeom prst="rect">
            <a:avLst/>
          </a:prstGeom>
          <a:solidFill>
            <a:srgbClr val="F6C882"/>
          </a:solidFill>
          <a:ln w="12700">
            <a:solidFill>
              <a:srgbClr val="F6C882"/>
            </a:solidFill>
            <a:prstDash val="solid"/>
          </a:ln>
        </p:spPr>
      </p:sp>
      <p:sp>
        <p:nvSpPr>
          <p:cNvPr id="17" name="Text 15"/>
          <p:cNvSpPr txBox="1"/>
          <p:nvPr/>
        </p:nvSpPr>
        <p:spPr>
          <a:xfrm>
            <a:off x="685800" y="4023360"/>
            <a:ext cx="411480" cy="411480"/>
          </a:xfrm>
          <a:prstGeom prst="rect">
            <a:avLst/>
          </a:prstGeom>
          <a:noFill/>
          <a:ln/>
        </p:spPr>
        <p:txBody>
          <a:bodyPr wrap="square" lIns="0" tIns="0" rIns="0" bIns="0" rtlCol="0" anchor="ctr"/>
          <a:lstStyle/>
          <a:p>
            <a:pPr algn="ctr" indent="0" marL="0">
              <a:buNone/>
            </a:pPr>
            <a:r>
              <a:rPr lang="en-US" sz="1400" b="1" dirty="0">
                <a:solidFill>
                  <a:srgbClr val="0D2849"/>
                </a:solidFill>
              </a:rPr>
              <a:t>3</a:t>
            </a:r>
            <a:endParaRPr lang="en-US" sz="1400" dirty="0"/>
          </a:p>
        </p:txBody>
      </p:sp>
      <p:sp>
        <p:nvSpPr>
          <p:cNvPr id="18" name="Text 16"/>
          <p:cNvSpPr txBox="1"/>
          <p:nvPr/>
        </p:nvSpPr>
        <p:spPr>
          <a:xfrm>
            <a:off x="1325880" y="3931920"/>
            <a:ext cx="3017520" cy="594360"/>
          </a:xfrm>
          <a:prstGeom prst="rect">
            <a:avLst/>
          </a:prstGeom>
          <a:noFill/>
          <a:ln/>
        </p:spPr>
        <p:txBody>
          <a:bodyPr wrap="square" lIns="0" tIns="0" rIns="0" bIns="0" rtlCol="0" anchor="ctr"/>
          <a:lstStyle/>
          <a:p>
            <a:pPr indent="0" marL="0">
              <a:buNone/>
            </a:pPr>
            <a:r>
              <a:rPr lang="en-US" sz="1600" b="1" dirty="0">
                <a:solidFill>
                  <a:srgbClr val="0D2849"/>
                </a:solidFill>
              </a:rPr>
              <a:t>Team Type Map</a:t>
            </a:r>
            <a:endParaRPr lang="en-US" sz="1600" dirty="0"/>
          </a:p>
        </p:txBody>
      </p:sp>
      <p:sp>
        <p:nvSpPr>
          <p:cNvPr id="19" name="Text 17"/>
          <p:cNvSpPr txBox="1"/>
          <p:nvPr/>
        </p:nvSpPr>
        <p:spPr>
          <a:xfrm>
            <a:off x="4389120" y="3931920"/>
            <a:ext cx="7132320" cy="594360"/>
          </a:xfrm>
          <a:prstGeom prst="rect">
            <a:avLst/>
          </a:prstGeom>
          <a:noFill/>
          <a:ln/>
        </p:spPr>
        <p:txBody>
          <a:bodyPr wrap="square" lIns="0" tIns="0" rIns="0" bIns="0" rtlCol="0" anchor="ctr"/>
          <a:lstStyle/>
          <a:p>
            <a:pPr indent="0" marL="0">
              <a:buNone/>
            </a:pPr>
            <a:r>
              <a:rPr lang="en-US" sz="1400" dirty="0">
                <a:solidFill>
                  <a:srgbClr val="5B6672"/>
                </a:solidFill>
              </a:rPr>
              <a:t>Each team's type, mission, and systems owned from Team Design.</a:t>
            </a:r>
            <a:endParaRPr lang="en-US" sz="1400" dirty="0"/>
          </a:p>
        </p:txBody>
      </p:sp>
      <p:sp>
        <p:nvSpPr>
          <p:cNvPr id="20" name="Shape 18"/>
          <p:cNvSpPr/>
          <p:nvPr/>
        </p:nvSpPr>
        <p:spPr>
          <a:xfrm>
            <a:off x="548640" y="4617720"/>
            <a:ext cx="11091672" cy="594360"/>
          </a:xfrm>
          <a:prstGeom prst="rect">
            <a:avLst/>
          </a:prstGeom>
          <a:solidFill>
            <a:srgbClr val="FFFFFF"/>
          </a:solidFill>
          <a:ln w="12700">
            <a:solidFill>
              <a:srgbClr val="CBD1D7"/>
            </a:solidFill>
            <a:prstDash val="solid"/>
          </a:ln>
        </p:spPr>
      </p:sp>
      <p:sp>
        <p:nvSpPr>
          <p:cNvPr id="21" name="Shape 19"/>
          <p:cNvSpPr/>
          <p:nvPr/>
        </p:nvSpPr>
        <p:spPr>
          <a:xfrm>
            <a:off x="685800" y="4709160"/>
            <a:ext cx="411480" cy="411480"/>
          </a:xfrm>
          <a:prstGeom prst="rect">
            <a:avLst/>
          </a:prstGeom>
          <a:solidFill>
            <a:srgbClr val="F6C882"/>
          </a:solidFill>
          <a:ln w="12700">
            <a:solidFill>
              <a:srgbClr val="F6C882"/>
            </a:solidFill>
            <a:prstDash val="solid"/>
          </a:ln>
        </p:spPr>
      </p:sp>
      <p:sp>
        <p:nvSpPr>
          <p:cNvPr id="22" name="Text 20"/>
          <p:cNvSpPr txBox="1"/>
          <p:nvPr/>
        </p:nvSpPr>
        <p:spPr>
          <a:xfrm>
            <a:off x="685800" y="4709160"/>
            <a:ext cx="411480" cy="411480"/>
          </a:xfrm>
          <a:prstGeom prst="rect">
            <a:avLst/>
          </a:prstGeom>
          <a:noFill/>
          <a:ln/>
        </p:spPr>
        <p:txBody>
          <a:bodyPr wrap="square" lIns="0" tIns="0" rIns="0" bIns="0" rtlCol="0" anchor="ctr"/>
          <a:lstStyle/>
          <a:p>
            <a:pPr algn="ctr" indent="0" marL="0">
              <a:buNone/>
            </a:pPr>
            <a:r>
              <a:rPr lang="en-US" sz="1400" b="1" dirty="0">
                <a:solidFill>
                  <a:srgbClr val="0D2849"/>
                </a:solidFill>
              </a:rPr>
              <a:t>4</a:t>
            </a:r>
            <a:endParaRPr lang="en-US" sz="1400" dirty="0"/>
          </a:p>
        </p:txBody>
      </p:sp>
      <p:sp>
        <p:nvSpPr>
          <p:cNvPr id="23" name="Text 21"/>
          <p:cNvSpPr txBox="1"/>
          <p:nvPr/>
        </p:nvSpPr>
        <p:spPr>
          <a:xfrm>
            <a:off x="1325880" y="4617720"/>
            <a:ext cx="3017520" cy="594360"/>
          </a:xfrm>
          <a:prstGeom prst="rect">
            <a:avLst/>
          </a:prstGeom>
          <a:noFill/>
          <a:ln/>
        </p:spPr>
        <p:txBody>
          <a:bodyPr wrap="square" lIns="0" tIns="0" rIns="0" bIns="0" rtlCol="0" anchor="ctr"/>
          <a:lstStyle/>
          <a:p>
            <a:pPr indent="0" marL="0">
              <a:buNone/>
            </a:pPr>
            <a:r>
              <a:rPr lang="en-US" sz="1600" b="1" dirty="0">
                <a:solidFill>
                  <a:srgbClr val="0D2849"/>
                </a:solidFill>
              </a:rPr>
              <a:t>Dependency Matrix</a:t>
            </a:r>
            <a:endParaRPr lang="en-US" sz="1600" dirty="0"/>
          </a:p>
        </p:txBody>
      </p:sp>
      <p:sp>
        <p:nvSpPr>
          <p:cNvPr id="24" name="Text 22"/>
          <p:cNvSpPr txBox="1"/>
          <p:nvPr/>
        </p:nvSpPr>
        <p:spPr>
          <a:xfrm>
            <a:off x="4389120" y="4617720"/>
            <a:ext cx="7132320" cy="594360"/>
          </a:xfrm>
          <a:prstGeom prst="rect">
            <a:avLst/>
          </a:prstGeom>
          <a:noFill/>
          <a:ln/>
        </p:spPr>
        <p:txBody>
          <a:bodyPr wrap="square" lIns="0" tIns="0" rIns="0" bIns="0" rtlCol="0" anchor="ctr"/>
          <a:lstStyle/>
          <a:p>
            <a:pPr indent="0" marL="0">
              <a:buNone/>
            </a:pPr>
            <a:r>
              <a:rPr lang="en-US" sz="1400" dirty="0">
                <a:solidFill>
                  <a:srgbClr val="5B6672"/>
                </a:solidFill>
              </a:rPr>
              <a:t>Remaining dependencies with an interaction mode and an owner for each mitigation.</a:t>
            </a:r>
            <a:endParaRPr lang="en-US" sz="1400" dirty="0"/>
          </a:p>
        </p:txBody>
      </p:sp>
      <p:sp>
        <p:nvSpPr>
          <p:cNvPr id="25" name="Shape 23"/>
          <p:cNvSpPr/>
          <p:nvPr/>
        </p:nvSpPr>
        <p:spPr>
          <a:xfrm>
            <a:off x="548640" y="5303520"/>
            <a:ext cx="11091672" cy="594360"/>
          </a:xfrm>
          <a:prstGeom prst="rect">
            <a:avLst/>
          </a:prstGeom>
          <a:solidFill>
            <a:srgbClr val="FFFFFF"/>
          </a:solidFill>
          <a:ln w="12700">
            <a:solidFill>
              <a:srgbClr val="CBD1D7"/>
            </a:solidFill>
            <a:prstDash val="solid"/>
          </a:ln>
        </p:spPr>
      </p:sp>
      <p:sp>
        <p:nvSpPr>
          <p:cNvPr id="26" name="Shape 24"/>
          <p:cNvSpPr/>
          <p:nvPr/>
        </p:nvSpPr>
        <p:spPr>
          <a:xfrm>
            <a:off x="685800" y="5394960"/>
            <a:ext cx="411480" cy="411480"/>
          </a:xfrm>
          <a:prstGeom prst="rect">
            <a:avLst/>
          </a:prstGeom>
          <a:solidFill>
            <a:srgbClr val="F6C882"/>
          </a:solidFill>
          <a:ln w="12700">
            <a:solidFill>
              <a:srgbClr val="F6C882"/>
            </a:solidFill>
            <a:prstDash val="solid"/>
          </a:ln>
        </p:spPr>
      </p:sp>
      <p:sp>
        <p:nvSpPr>
          <p:cNvPr id="27" name="Text 25"/>
          <p:cNvSpPr txBox="1"/>
          <p:nvPr/>
        </p:nvSpPr>
        <p:spPr>
          <a:xfrm>
            <a:off x="685800" y="5394960"/>
            <a:ext cx="411480" cy="411480"/>
          </a:xfrm>
          <a:prstGeom prst="rect">
            <a:avLst/>
          </a:prstGeom>
          <a:noFill/>
          <a:ln/>
        </p:spPr>
        <p:txBody>
          <a:bodyPr wrap="square" lIns="0" tIns="0" rIns="0" bIns="0" rtlCol="0" anchor="ctr"/>
          <a:lstStyle/>
          <a:p>
            <a:pPr algn="ctr" indent="0" marL="0">
              <a:buNone/>
            </a:pPr>
            <a:r>
              <a:rPr lang="en-US" sz="1400" b="1" dirty="0">
                <a:solidFill>
                  <a:srgbClr val="0D2849"/>
                </a:solidFill>
              </a:rPr>
              <a:t>5</a:t>
            </a:r>
            <a:endParaRPr lang="en-US" sz="1400" dirty="0"/>
          </a:p>
        </p:txBody>
      </p:sp>
      <p:sp>
        <p:nvSpPr>
          <p:cNvPr id="28" name="Text 26"/>
          <p:cNvSpPr txBox="1"/>
          <p:nvPr/>
        </p:nvSpPr>
        <p:spPr>
          <a:xfrm>
            <a:off x="1325880" y="5303520"/>
            <a:ext cx="3017520" cy="594360"/>
          </a:xfrm>
          <a:prstGeom prst="rect">
            <a:avLst/>
          </a:prstGeom>
          <a:noFill/>
          <a:ln/>
        </p:spPr>
        <p:txBody>
          <a:bodyPr wrap="square" lIns="0" tIns="0" rIns="0" bIns="0" rtlCol="0" anchor="ctr"/>
          <a:lstStyle/>
          <a:p>
            <a:pPr indent="0" marL="0">
              <a:buNone/>
            </a:pPr>
            <a:r>
              <a:rPr lang="en-US" sz="1600" b="1" dirty="0">
                <a:solidFill>
                  <a:srgbClr val="0D2849"/>
                </a:solidFill>
              </a:rPr>
              <a:t>Open Decisions Log</a:t>
            </a:r>
            <a:endParaRPr lang="en-US" sz="1600" dirty="0"/>
          </a:p>
        </p:txBody>
      </p:sp>
      <p:sp>
        <p:nvSpPr>
          <p:cNvPr id="29" name="Text 27"/>
          <p:cNvSpPr txBox="1"/>
          <p:nvPr/>
        </p:nvSpPr>
        <p:spPr>
          <a:xfrm>
            <a:off x="4389120" y="5303520"/>
            <a:ext cx="7132320" cy="594360"/>
          </a:xfrm>
          <a:prstGeom prst="rect">
            <a:avLst/>
          </a:prstGeom>
          <a:noFill/>
          <a:ln/>
        </p:spPr>
        <p:txBody>
          <a:bodyPr wrap="square" lIns="0" tIns="0" rIns="0" bIns="0" rtlCol="0" anchor="ctr"/>
          <a:lstStyle/>
          <a:p>
            <a:pPr indent="0" marL="0">
              <a:buNone/>
            </a:pPr>
            <a:r>
              <a:rPr lang="en-US" sz="1400" dirty="0">
                <a:solidFill>
                  <a:srgbClr val="5B6672"/>
                </a:solidFill>
              </a:rPr>
              <a:t>Decisions that need leadership authority, with owners and due dates.</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67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457200"/>
            <a:ext cx="8686800" cy="320040"/>
          </a:xfrm>
          <a:prstGeom prst="rect">
            <a:avLst/>
          </a:prstGeom>
          <a:noFill/>
          <a:ln/>
        </p:spPr>
        <p:txBody>
          <a:bodyPr wrap="square" lIns="0" tIns="0" rIns="0" bIns="0" rtlCol="0" anchor="ctr"/>
          <a:lstStyle/>
          <a:p>
            <a:pPr indent="0" marL="0">
              <a:buNone/>
            </a:pPr>
            <a:r>
              <a:rPr lang="en-US" sz="1200" b="1" spc="200" kern="0" dirty="0">
                <a:solidFill>
                  <a:srgbClr val="996220"/>
                </a:solidFill>
              </a:rPr>
              <a:t>05 / AFTER THE WORKSHOP</a:t>
            </a:r>
            <a:endParaRPr lang="en-US" sz="1200" dirty="0"/>
          </a:p>
        </p:txBody>
      </p:sp>
      <p:sp>
        <p:nvSpPr>
          <p:cNvPr id="3" name="Text 1"/>
          <p:cNvSpPr txBox="1"/>
          <p:nvPr/>
        </p:nvSpPr>
        <p:spPr>
          <a:xfrm>
            <a:off x="548640" y="822960"/>
            <a:ext cx="9326880" cy="914400"/>
          </a:xfrm>
          <a:prstGeom prst="rect">
            <a:avLst/>
          </a:prstGeom>
          <a:noFill/>
          <a:ln/>
        </p:spPr>
        <p:txBody>
          <a:bodyPr wrap="square" lIns="0" tIns="0" rIns="0" bIns="0" rtlCol="0" anchor="t"/>
          <a:lstStyle/>
          <a:p>
            <a:pPr indent="0" marL="0">
              <a:buNone/>
            </a:pPr>
            <a:r>
              <a:rPr lang="en-US" sz="3200" b="1" dirty="0">
                <a:solidFill>
                  <a:srgbClr val="0D2849"/>
                </a:solidFill>
              </a:rPr>
              <a:t>Turn the draft design into a launch plan</a:t>
            </a:r>
            <a:endParaRPr lang="en-US" sz="3200" dirty="0"/>
          </a:p>
        </p:txBody>
      </p:sp>
      <p:sp>
        <p:nvSpPr>
          <p:cNvPr id="4" name="Text 2"/>
          <p:cNvSpPr txBox="1"/>
          <p:nvPr/>
        </p:nvSpPr>
        <p:spPr>
          <a:xfrm>
            <a:off x="548640" y="1783080"/>
            <a:ext cx="10789920" cy="548640"/>
          </a:xfrm>
          <a:prstGeom prst="rect">
            <a:avLst/>
          </a:prstGeom>
          <a:noFill/>
          <a:ln/>
        </p:spPr>
        <p:txBody>
          <a:bodyPr wrap="square" lIns="0" tIns="0" rIns="0" bIns="0" rtlCol="0" anchor="t"/>
          <a:lstStyle/>
          <a:p>
            <a:pPr indent="0" marL="0">
              <a:buNone/>
            </a:pPr>
            <a:r>
              <a:rPr lang="en-US" sz="1600" dirty="0">
                <a:solidFill>
                  <a:srgbClr val="5B6672"/>
                </a:solidFill>
              </a:rPr>
              <a:t>An ART design that stays in a spreadsheet changes nothing. Review it, decide, and schedule the launch.</a:t>
            </a:r>
            <a:endParaRPr lang="en-US" sz="1600" dirty="0"/>
          </a:p>
        </p:txBody>
      </p:sp>
      <p:sp>
        <p:nvSpPr>
          <p:cNvPr id="5" name="Shape 3"/>
          <p:cNvSpPr/>
          <p:nvPr/>
        </p:nvSpPr>
        <p:spPr>
          <a:xfrm>
            <a:off x="548640" y="2606040"/>
            <a:ext cx="11091672" cy="3429000"/>
          </a:xfrm>
          <a:prstGeom prst="rect">
            <a:avLst/>
          </a:prstGeom>
          <a:solidFill>
            <a:srgbClr val="FFFFFF"/>
          </a:solidFill>
          <a:ln w="12700">
            <a:solidFill>
              <a:srgbClr val="CBD1D7"/>
            </a:solidFill>
            <a:prstDash val="solid"/>
          </a:ln>
        </p:spPr>
      </p:sp>
      <p:sp>
        <p:nvSpPr>
          <p:cNvPr id="6" name="Shape 4"/>
          <p:cNvSpPr/>
          <p:nvPr/>
        </p:nvSpPr>
        <p:spPr>
          <a:xfrm>
            <a:off x="777240" y="2834640"/>
            <a:ext cx="411480" cy="411480"/>
          </a:xfrm>
          <a:prstGeom prst="rect">
            <a:avLst/>
          </a:prstGeom>
          <a:solidFill>
            <a:srgbClr val="F6C882"/>
          </a:solidFill>
          <a:ln w="12700">
            <a:solidFill>
              <a:srgbClr val="F6C882"/>
            </a:solidFill>
            <a:prstDash val="solid"/>
          </a:ln>
        </p:spPr>
      </p:sp>
      <p:sp>
        <p:nvSpPr>
          <p:cNvPr id="7" name="Text 5"/>
          <p:cNvSpPr txBox="1"/>
          <p:nvPr/>
        </p:nvSpPr>
        <p:spPr>
          <a:xfrm>
            <a:off x="777240" y="2834640"/>
            <a:ext cx="411480" cy="411480"/>
          </a:xfrm>
          <a:prstGeom prst="rect">
            <a:avLst/>
          </a:prstGeom>
          <a:noFill/>
          <a:ln/>
        </p:spPr>
        <p:txBody>
          <a:bodyPr wrap="square" lIns="0" tIns="0" rIns="0" bIns="0" rtlCol="0" anchor="ctr"/>
          <a:lstStyle/>
          <a:p>
            <a:pPr algn="ctr" indent="0" marL="0">
              <a:buNone/>
            </a:pPr>
            <a:r>
              <a:rPr lang="en-US" sz="1400" b="1" dirty="0">
                <a:solidFill>
                  <a:srgbClr val="0D2849"/>
                </a:solidFill>
              </a:rPr>
              <a:t>1</a:t>
            </a:r>
            <a:endParaRPr lang="en-US" sz="1400" dirty="0"/>
          </a:p>
        </p:txBody>
      </p:sp>
      <p:sp>
        <p:nvSpPr>
          <p:cNvPr id="8" name="Text 6"/>
          <p:cNvSpPr txBox="1"/>
          <p:nvPr/>
        </p:nvSpPr>
        <p:spPr>
          <a:xfrm>
            <a:off x="1371600" y="2788920"/>
            <a:ext cx="4663440" cy="914400"/>
          </a:xfrm>
          <a:prstGeom prst="rect">
            <a:avLst/>
          </a:prstGeom>
          <a:noFill/>
          <a:ln/>
        </p:spPr>
        <p:txBody>
          <a:bodyPr wrap="square" lIns="0" tIns="0" rIns="0" bIns="0" rtlCol="0" anchor="t"/>
          <a:lstStyle/>
          <a:p>
            <a:pPr indent="0" marL="0">
              <a:buNone/>
            </a:pPr>
            <a:r>
              <a:rPr lang="en-US" sz="1400" dirty="0">
                <a:solidFill>
                  <a:srgbClr val="0D2849"/>
                </a:solidFill>
              </a:rPr>
              <a:t>Share the worksheet and a one-page design summary with participants and Business Owners within 24 hours</a:t>
            </a:r>
            <a:endParaRPr lang="en-US" sz="1400" dirty="0"/>
          </a:p>
        </p:txBody>
      </p:sp>
      <p:sp>
        <p:nvSpPr>
          <p:cNvPr id="9" name="Shape 7"/>
          <p:cNvSpPr/>
          <p:nvPr/>
        </p:nvSpPr>
        <p:spPr>
          <a:xfrm>
            <a:off x="777240" y="3886200"/>
            <a:ext cx="411480" cy="411480"/>
          </a:xfrm>
          <a:prstGeom prst="rect">
            <a:avLst/>
          </a:prstGeom>
          <a:solidFill>
            <a:srgbClr val="F6C882"/>
          </a:solidFill>
          <a:ln w="12700">
            <a:solidFill>
              <a:srgbClr val="F6C882"/>
            </a:solidFill>
            <a:prstDash val="solid"/>
          </a:ln>
        </p:spPr>
      </p:sp>
      <p:sp>
        <p:nvSpPr>
          <p:cNvPr id="10" name="Text 8"/>
          <p:cNvSpPr txBox="1"/>
          <p:nvPr/>
        </p:nvSpPr>
        <p:spPr>
          <a:xfrm>
            <a:off x="777240" y="3886200"/>
            <a:ext cx="411480" cy="411480"/>
          </a:xfrm>
          <a:prstGeom prst="rect">
            <a:avLst/>
          </a:prstGeom>
          <a:noFill/>
          <a:ln/>
        </p:spPr>
        <p:txBody>
          <a:bodyPr wrap="square" lIns="0" tIns="0" rIns="0" bIns="0" rtlCol="0" anchor="ctr"/>
          <a:lstStyle/>
          <a:p>
            <a:pPr algn="ctr" indent="0" marL="0">
              <a:buNone/>
            </a:pPr>
            <a:r>
              <a:rPr lang="en-US" sz="1400" b="1" dirty="0">
                <a:solidFill>
                  <a:srgbClr val="0D2849"/>
                </a:solidFill>
              </a:rPr>
              <a:t>2</a:t>
            </a:r>
            <a:endParaRPr lang="en-US" sz="1400" dirty="0"/>
          </a:p>
        </p:txBody>
      </p:sp>
      <p:sp>
        <p:nvSpPr>
          <p:cNvPr id="11" name="Text 9"/>
          <p:cNvSpPr txBox="1"/>
          <p:nvPr/>
        </p:nvSpPr>
        <p:spPr>
          <a:xfrm>
            <a:off x="1371600" y="3840480"/>
            <a:ext cx="4663440" cy="914400"/>
          </a:xfrm>
          <a:prstGeom prst="rect">
            <a:avLst/>
          </a:prstGeom>
          <a:noFill/>
          <a:ln/>
        </p:spPr>
        <p:txBody>
          <a:bodyPr wrap="square" lIns="0" tIns="0" rIns="0" bIns="0" rtlCol="0" anchor="t"/>
          <a:lstStyle/>
          <a:p>
            <a:pPr indent="0" marL="0">
              <a:buNone/>
            </a:pPr>
            <a:r>
              <a:rPr lang="en-US" sz="1400" dirty="0">
                <a:solidFill>
                  <a:srgbClr val="0D2849"/>
                </a:solidFill>
              </a:rPr>
              <a:t>Review the draft with leadership and close the Open Decisions items by their due dates</a:t>
            </a:r>
            <a:endParaRPr lang="en-US" sz="1400" dirty="0"/>
          </a:p>
        </p:txBody>
      </p:sp>
      <p:sp>
        <p:nvSpPr>
          <p:cNvPr id="12" name="Shape 10"/>
          <p:cNvSpPr/>
          <p:nvPr/>
        </p:nvSpPr>
        <p:spPr>
          <a:xfrm>
            <a:off x="777240" y="4937760"/>
            <a:ext cx="411480" cy="411480"/>
          </a:xfrm>
          <a:prstGeom prst="rect">
            <a:avLst/>
          </a:prstGeom>
          <a:solidFill>
            <a:srgbClr val="F6C882"/>
          </a:solidFill>
          <a:ln w="12700">
            <a:solidFill>
              <a:srgbClr val="F6C882"/>
            </a:solidFill>
            <a:prstDash val="solid"/>
          </a:ln>
        </p:spPr>
      </p:sp>
      <p:sp>
        <p:nvSpPr>
          <p:cNvPr id="13" name="Text 11"/>
          <p:cNvSpPr txBox="1"/>
          <p:nvPr/>
        </p:nvSpPr>
        <p:spPr>
          <a:xfrm>
            <a:off x="777240" y="4937760"/>
            <a:ext cx="411480" cy="411480"/>
          </a:xfrm>
          <a:prstGeom prst="rect">
            <a:avLst/>
          </a:prstGeom>
          <a:noFill/>
          <a:ln/>
        </p:spPr>
        <p:txBody>
          <a:bodyPr wrap="square" lIns="0" tIns="0" rIns="0" bIns="0" rtlCol="0" anchor="ctr"/>
          <a:lstStyle/>
          <a:p>
            <a:pPr algn="ctr" indent="0" marL="0">
              <a:buNone/>
            </a:pPr>
            <a:r>
              <a:rPr lang="en-US" sz="1400" b="1" dirty="0">
                <a:solidFill>
                  <a:srgbClr val="0D2849"/>
                </a:solidFill>
              </a:rPr>
              <a:t>3</a:t>
            </a:r>
            <a:endParaRPr lang="en-US" sz="1400" dirty="0"/>
          </a:p>
        </p:txBody>
      </p:sp>
      <p:sp>
        <p:nvSpPr>
          <p:cNvPr id="14" name="Text 12"/>
          <p:cNvSpPr txBox="1"/>
          <p:nvPr/>
        </p:nvSpPr>
        <p:spPr>
          <a:xfrm>
            <a:off x="1371600" y="4892040"/>
            <a:ext cx="4663440" cy="914400"/>
          </a:xfrm>
          <a:prstGeom prst="rect">
            <a:avLst/>
          </a:prstGeom>
          <a:noFill/>
          <a:ln/>
        </p:spPr>
        <p:txBody>
          <a:bodyPr wrap="square" lIns="0" tIns="0" rIns="0" bIns="0" rtlCol="0" anchor="t"/>
          <a:lstStyle/>
          <a:p>
            <a:pPr indent="0" marL="0">
              <a:buNone/>
            </a:pPr>
            <a:r>
              <a:rPr lang="en-US" sz="1400" dirty="0">
                <a:solidFill>
                  <a:srgbClr val="0D2849"/>
                </a:solidFill>
              </a:rPr>
              <a:t>Communicate team assignments to every affected person before any announcement goes wide</a:t>
            </a:r>
            <a:endParaRPr lang="en-US" sz="1400" dirty="0"/>
          </a:p>
        </p:txBody>
      </p:sp>
      <p:sp>
        <p:nvSpPr>
          <p:cNvPr id="15" name="Shape 13"/>
          <p:cNvSpPr/>
          <p:nvPr/>
        </p:nvSpPr>
        <p:spPr>
          <a:xfrm>
            <a:off x="6263640" y="2834640"/>
            <a:ext cx="411480" cy="411480"/>
          </a:xfrm>
          <a:prstGeom prst="rect">
            <a:avLst/>
          </a:prstGeom>
          <a:solidFill>
            <a:srgbClr val="F6C882"/>
          </a:solidFill>
          <a:ln w="12700">
            <a:solidFill>
              <a:srgbClr val="F6C882"/>
            </a:solidFill>
            <a:prstDash val="solid"/>
          </a:ln>
        </p:spPr>
      </p:sp>
      <p:sp>
        <p:nvSpPr>
          <p:cNvPr id="16" name="Text 14"/>
          <p:cNvSpPr txBox="1"/>
          <p:nvPr/>
        </p:nvSpPr>
        <p:spPr>
          <a:xfrm>
            <a:off x="6263640" y="2834640"/>
            <a:ext cx="411480" cy="411480"/>
          </a:xfrm>
          <a:prstGeom prst="rect">
            <a:avLst/>
          </a:prstGeom>
          <a:noFill/>
          <a:ln/>
        </p:spPr>
        <p:txBody>
          <a:bodyPr wrap="square" lIns="0" tIns="0" rIns="0" bIns="0" rtlCol="0" anchor="ctr"/>
          <a:lstStyle/>
          <a:p>
            <a:pPr algn="ctr" indent="0" marL="0">
              <a:buNone/>
            </a:pPr>
            <a:r>
              <a:rPr lang="en-US" sz="1400" b="1" dirty="0">
                <a:solidFill>
                  <a:srgbClr val="0D2849"/>
                </a:solidFill>
              </a:rPr>
              <a:t>4</a:t>
            </a:r>
            <a:endParaRPr lang="en-US" sz="1400" dirty="0"/>
          </a:p>
        </p:txBody>
      </p:sp>
      <p:sp>
        <p:nvSpPr>
          <p:cNvPr id="17" name="Text 15"/>
          <p:cNvSpPr txBox="1"/>
          <p:nvPr/>
        </p:nvSpPr>
        <p:spPr>
          <a:xfrm>
            <a:off x="6858000" y="2788920"/>
            <a:ext cx="4663440" cy="914400"/>
          </a:xfrm>
          <a:prstGeom prst="rect">
            <a:avLst/>
          </a:prstGeom>
          <a:noFill/>
          <a:ln/>
        </p:spPr>
        <p:txBody>
          <a:bodyPr wrap="square" lIns="0" tIns="0" rIns="0" bIns="0" rtlCol="0" anchor="t"/>
          <a:lstStyle/>
          <a:p>
            <a:pPr indent="0" marL="0">
              <a:buNone/>
            </a:pPr>
            <a:r>
              <a:rPr lang="en-US" sz="1400" dirty="0">
                <a:solidFill>
                  <a:srgbClr val="0D2849"/>
                </a:solidFill>
              </a:rPr>
              <a:t>Fill open ART roles and confirm Product Owners and Scrum Masters or Team Coaches for each team</a:t>
            </a:r>
            <a:endParaRPr lang="en-US" sz="1400" dirty="0"/>
          </a:p>
        </p:txBody>
      </p:sp>
      <p:sp>
        <p:nvSpPr>
          <p:cNvPr id="18" name="Shape 16"/>
          <p:cNvSpPr/>
          <p:nvPr/>
        </p:nvSpPr>
        <p:spPr>
          <a:xfrm>
            <a:off x="6263640" y="3886200"/>
            <a:ext cx="411480" cy="411480"/>
          </a:xfrm>
          <a:prstGeom prst="rect">
            <a:avLst/>
          </a:prstGeom>
          <a:solidFill>
            <a:srgbClr val="F6C882"/>
          </a:solidFill>
          <a:ln w="12700">
            <a:solidFill>
              <a:srgbClr val="F6C882"/>
            </a:solidFill>
            <a:prstDash val="solid"/>
          </a:ln>
        </p:spPr>
      </p:sp>
      <p:sp>
        <p:nvSpPr>
          <p:cNvPr id="19" name="Text 17"/>
          <p:cNvSpPr txBox="1"/>
          <p:nvPr/>
        </p:nvSpPr>
        <p:spPr>
          <a:xfrm>
            <a:off x="6263640" y="3886200"/>
            <a:ext cx="411480" cy="411480"/>
          </a:xfrm>
          <a:prstGeom prst="rect">
            <a:avLst/>
          </a:prstGeom>
          <a:noFill/>
          <a:ln/>
        </p:spPr>
        <p:txBody>
          <a:bodyPr wrap="square" lIns="0" tIns="0" rIns="0" bIns="0" rtlCol="0" anchor="ctr"/>
          <a:lstStyle/>
          <a:p>
            <a:pPr algn="ctr" indent="0" marL="0">
              <a:buNone/>
            </a:pPr>
            <a:r>
              <a:rPr lang="en-US" sz="1400" b="1" dirty="0">
                <a:solidFill>
                  <a:srgbClr val="0D2849"/>
                </a:solidFill>
              </a:rPr>
              <a:t>5</a:t>
            </a:r>
            <a:endParaRPr lang="en-US" sz="1400" dirty="0"/>
          </a:p>
        </p:txBody>
      </p:sp>
      <p:sp>
        <p:nvSpPr>
          <p:cNvPr id="20" name="Text 18"/>
          <p:cNvSpPr txBox="1"/>
          <p:nvPr/>
        </p:nvSpPr>
        <p:spPr>
          <a:xfrm>
            <a:off x="6858000" y="3840480"/>
            <a:ext cx="4663440" cy="914400"/>
          </a:xfrm>
          <a:prstGeom prst="rect">
            <a:avLst/>
          </a:prstGeom>
          <a:noFill/>
          <a:ln/>
        </p:spPr>
        <p:txBody>
          <a:bodyPr wrap="square" lIns="0" tIns="0" rIns="0" bIns="0" rtlCol="0" anchor="t"/>
          <a:lstStyle/>
          <a:p>
            <a:pPr indent="0" marL="0">
              <a:buNone/>
            </a:pPr>
            <a:r>
              <a:rPr lang="en-US" sz="1400" dirty="0">
                <a:solidFill>
                  <a:srgbClr val="0D2849"/>
                </a:solidFill>
              </a:rPr>
              <a:t>Set the date for ART launch readiness and the first PI Planning event</a:t>
            </a:r>
            <a:endParaRPr lang="en-US" sz="1400" dirty="0"/>
          </a:p>
        </p:txBody>
      </p:sp>
      <p:sp>
        <p:nvSpPr>
          <p:cNvPr id="21" name="Shape 19"/>
          <p:cNvSpPr/>
          <p:nvPr/>
        </p:nvSpPr>
        <p:spPr>
          <a:xfrm>
            <a:off x="6263640" y="4937760"/>
            <a:ext cx="411480" cy="411480"/>
          </a:xfrm>
          <a:prstGeom prst="rect">
            <a:avLst/>
          </a:prstGeom>
          <a:solidFill>
            <a:srgbClr val="F6C882"/>
          </a:solidFill>
          <a:ln w="12700">
            <a:solidFill>
              <a:srgbClr val="F6C882"/>
            </a:solidFill>
            <a:prstDash val="solid"/>
          </a:ln>
        </p:spPr>
      </p:sp>
      <p:sp>
        <p:nvSpPr>
          <p:cNvPr id="22" name="Text 20"/>
          <p:cNvSpPr txBox="1"/>
          <p:nvPr/>
        </p:nvSpPr>
        <p:spPr>
          <a:xfrm>
            <a:off x="6263640" y="4937760"/>
            <a:ext cx="411480" cy="411480"/>
          </a:xfrm>
          <a:prstGeom prst="rect">
            <a:avLst/>
          </a:prstGeom>
          <a:noFill/>
          <a:ln/>
        </p:spPr>
        <p:txBody>
          <a:bodyPr wrap="square" lIns="0" tIns="0" rIns="0" bIns="0" rtlCol="0" anchor="ctr"/>
          <a:lstStyle/>
          <a:p>
            <a:pPr algn="ctr" indent="0" marL="0">
              <a:buNone/>
            </a:pPr>
            <a:r>
              <a:rPr lang="en-US" sz="1400" b="1" dirty="0">
                <a:solidFill>
                  <a:srgbClr val="0D2849"/>
                </a:solidFill>
              </a:rPr>
              <a:t>6</a:t>
            </a:r>
            <a:endParaRPr lang="en-US" sz="1400" dirty="0"/>
          </a:p>
        </p:txBody>
      </p:sp>
      <p:sp>
        <p:nvSpPr>
          <p:cNvPr id="23" name="Text 21"/>
          <p:cNvSpPr txBox="1"/>
          <p:nvPr/>
        </p:nvSpPr>
        <p:spPr>
          <a:xfrm>
            <a:off x="6858000" y="4892040"/>
            <a:ext cx="4663440" cy="914400"/>
          </a:xfrm>
          <a:prstGeom prst="rect">
            <a:avLst/>
          </a:prstGeom>
          <a:noFill/>
          <a:ln/>
        </p:spPr>
        <p:txBody>
          <a:bodyPr wrap="square" lIns="0" tIns="0" rIns="0" bIns="0" rtlCol="0" anchor="t"/>
          <a:lstStyle/>
          <a:p>
            <a:pPr indent="0" marL="0">
              <a:buNone/>
            </a:pPr>
            <a:r>
              <a:rPr lang="en-US" sz="1400" dirty="0">
                <a:solidFill>
                  <a:srgbClr val="0D2849"/>
                </a:solidFill>
              </a:rPr>
              <a:t>After the first PI, revisit boundaries and dependencies using what the teams learned</a:t>
            </a:r>
            <a:endParaRPr lang="en-US" sz="1400" dirty="0"/>
          </a:p>
        </p:txBody>
      </p:sp>
      <p:sp>
        <p:nvSpPr>
          <p:cNvPr id="25" name="Slide Number Placeholder 0"/>
          <p:cNvSpPr>
            <a:spLocks noGrp="1"/>
          </p:cNvSpPr>
          <p:nvPr>
            <p:ph type="sldNum" sz="quarter" idx="4294967295"/>
          </p:nvPr>
        </p:nvSpPr>
        <p:spPr>
          <a:xfrm>
            <a:off x="11155680" y="6355080"/>
            <a:ext cx="50292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672"/>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Stephens Insight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Organization Workshop: Facilitator Presentation</dc:title>
  <dc:subject>PptxGenJS Presentation</dc:subject>
  <dc:creator>Stephens Insight Group</dc:creator>
  <cp:lastModifiedBy>Stephens Insight Group</cp:lastModifiedBy>
  <cp:revision>1</cp:revision>
  <dcterms:created xsi:type="dcterms:W3CDTF">2026-10-15T00:00:08Z</dcterms:created>
  <dcterms:modified xsi:type="dcterms:W3CDTF">2026-10-15T00:00:08Z</dcterms:modified>
</cp:coreProperties>
</file>