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Introduce yourself, name the epic under discussion, and state the goal: leave with a completed Lean Business Case and a go/no-go recommendation the Epic Owner can bring to Lean Portfolio 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group: think of a large initiative that was funded in full and later stalled. What would we have learned sooner with a smaller first step? Use the answers as a bridge into the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agenda briefly. Total run time is about 2 hours 15 minutes; add a short break after step 4 for longer sessions. Confirm any hard stops before you begin.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short. The goal is shared understanding of the purpose and the decision path, not a lecture on SAFe.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Epic Hypothesis tab. The assembled statement builds automatically from the clause inputs.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Outcomes and Indicators tab. Push for numbers, even rough ones, over adjectives like 'better' or 'faster'.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MVP and Scope tab. Out-of-scope items are just as valuable to record as in-scope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Cost Estimate tab. Yellow cells are assumptions; confirm them before the session so the group is not debating rates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Risks and Assumptions tab. High-impact items count toward the Go/No-Go summary automatically.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reading back the recommendation and the pivot-or-persevere criteria. Capture any open actions with an owner and a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the three outputs. Ask which one feels weakest right now and agree on who will strengthen it before the portfolio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slide. Confirm the date of the portfolio review before people leave, and leave time for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2194560" cy="46634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331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GUIDE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697480"/>
            <a:ext cx="111831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79476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facilitator's guide to turning a promising epic into a testable, fundable hypothesis and a clear go/no-go recommendation.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4828032"/>
            <a:ext cx="4206240" cy="27432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6217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  |  Facilitator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WHY THIS MATTERS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business case should test an idea, not just justify it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business cases take weeks and assume the plan is right. A Lean Business Case captures just enough to make an investment decision and learn fast.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423160"/>
            <a:ext cx="3575304" cy="3657600"/>
          </a:xfrm>
          <a:prstGeom prst="roundRect">
            <a:avLst>
              <a:gd name="adj" fmla="val 1535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2679192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4672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3273552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Before You Fund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3703320"/>
            <a:ext cx="313639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the epic as a hypothesis with measurable outcomes, so the portfolio learns whether the idea works before committing to the full build.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2423160"/>
            <a:ext cx="3575304" cy="3657600"/>
          </a:xfrm>
          <a:prstGeom prst="roundRect">
            <a:avLst>
              <a:gd name="adj" fmla="val 1535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62856" y="2679192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62856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562856" y="3273552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Investments Fairly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562856" y="3703320"/>
            <a:ext cx="313639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lightweight, consistent format lets Lean Portfolio Management weigh competing epics side by side instead of reading long, inconsistent documents.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65008" y="2423160"/>
            <a:ext cx="3575304" cy="3657600"/>
          </a:xfrm>
          <a:prstGeom prst="roundRect">
            <a:avLst>
              <a:gd name="adj" fmla="val 1535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2679192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3273552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the Cost of Learning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3703320"/>
            <a:ext cx="313639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defined MVP with its own cost estimate limits how much is spent before the hypothesis is proven or disproven.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SESSION AGENDA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steps from epic idea to go/no-go recommendation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in order. Each step's output feeds the next, and the template mirrors this flow tab by tab.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212848"/>
            <a:ext cx="11091672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3232" y="2304288"/>
            <a:ext cx="329184" cy="329184"/>
          </a:xfrm>
          <a:prstGeom prst="roundRect">
            <a:avLst>
              <a:gd name="adj" fmla="val 13889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13232" y="23042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216152" y="2212848"/>
            <a:ext cx="8961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Stage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268712" y="2212848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798064"/>
            <a:ext cx="11091672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13232" y="2889504"/>
            <a:ext cx="329184" cy="329184"/>
          </a:xfrm>
          <a:prstGeom prst="roundRect">
            <a:avLst>
              <a:gd name="adj" fmla="val 13889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3232" y="28895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216152" y="2798064"/>
            <a:ext cx="8961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the Epic Hypothesis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0268712" y="2798064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383280"/>
            <a:ext cx="11091672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3474720"/>
            <a:ext cx="329184" cy="329184"/>
          </a:xfrm>
          <a:prstGeom prst="roundRect">
            <a:avLst>
              <a:gd name="adj" fmla="val 13889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3232" y="3474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216152" y="3383280"/>
            <a:ext cx="8961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Outcomes and Leading Indicators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268712" y="3383280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3968496"/>
            <a:ext cx="11091672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3232" y="4059936"/>
            <a:ext cx="329184" cy="329184"/>
          </a:xfrm>
          <a:prstGeom prst="roundRect">
            <a:avLst>
              <a:gd name="adj" fmla="val 13889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13232" y="40599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216152" y="3968496"/>
            <a:ext cx="8961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the MVP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0268712" y="3968496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8640" y="4553712"/>
            <a:ext cx="11091672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13232" y="4645152"/>
            <a:ext cx="329184" cy="329184"/>
          </a:xfrm>
          <a:prstGeom prst="roundRect">
            <a:avLst>
              <a:gd name="adj" fmla="val 13889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13232" y="46451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1216152" y="4553712"/>
            <a:ext cx="8961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Costs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10268712" y="4553712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48640" y="5138928"/>
            <a:ext cx="11091672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13232" y="5230368"/>
            <a:ext cx="329184" cy="329184"/>
          </a:xfrm>
          <a:prstGeom prst="roundRect">
            <a:avLst>
              <a:gd name="adj" fmla="val 13889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13232" y="52303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33" name="Text 31"/>
          <p:cNvSpPr txBox="1"/>
          <p:nvPr/>
        </p:nvSpPr>
        <p:spPr>
          <a:xfrm>
            <a:off x="1216152" y="5138928"/>
            <a:ext cx="8961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Risks and Assumptions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10268712" y="5138928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548640" y="5724144"/>
            <a:ext cx="11091672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13232" y="5815584"/>
            <a:ext cx="329184" cy="329184"/>
          </a:xfrm>
          <a:prstGeom prst="roundRect">
            <a:avLst>
              <a:gd name="adj" fmla="val 13889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713232" y="5815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38" name="Text 36"/>
          <p:cNvSpPr txBox="1"/>
          <p:nvPr/>
        </p:nvSpPr>
        <p:spPr>
          <a:xfrm>
            <a:off x="1216152" y="5724144"/>
            <a:ext cx="8961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Go/No-Go Recommendation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10268712" y="5724144"/>
            <a:ext cx="1188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4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FACILITATION: STEP 1 OF 7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Stage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the purpose: make a fast, evidence-based investment decision, not write a perfect document.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6492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epic in scope, the Epic Owner, and who will make the final decision (typically Lean Portfolio Management)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Lean Business Case sections and how they map to the template tabs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on working norms: assumptions are stated openly, opinions are tagged as opinions, and unknowns are captured instead of debated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 the Lean Business Case Template on a shared screen for the full session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60920" y="1600200"/>
            <a:ext cx="4507992" cy="20574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80960" y="187452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2304288"/>
            <a:ext cx="38679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plainly at the start: "A No-Go today is a good outcome if it saves us from funding the wrong thing." It lowers the pressure to oversell the epic.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FACILITATION: STEP 2 OF 7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the Epic Hypothesis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Epic Hypothesis Statement together, one clause at a time.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6492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[customers] who [do something]: name a specific customer group, not "everyone"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[solution] is a [something] that [provides this value]: describe the value, not the feature list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[current solution], our solution [does something better]: make the comparison concrete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assembled statement aloud from the template and test it: would a customer recognize the problem?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60920" y="1600200"/>
            <a:ext cx="4507992" cy="181051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80960" y="187452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2304288"/>
            <a:ext cx="386791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group cannot agree on who the customer is, stop and resolve that first. Every later step depends on it.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FACILITATION: STEP 3 OF 7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Outcomes and Leading Indicators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the hypothesis into measurable business outcomes and early signals.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6492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two to four business outcomes the epic should produce if the hypothesis is true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outcome, define at least one leading indicator that can move within the first PI or two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a baseline and a target for each indicator, plus the data source and an owner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lagging-only measures: revenue next year cannot tell you whether to pivot next quarter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60920" y="1600200"/>
            <a:ext cx="4507992" cy="205740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80960" y="187452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2304288"/>
            <a:ext cx="38679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"What would we see in the first eight weeks after release if this is working?" The answers are usually your best leading indicators.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FACILITATION: STEP 4 OF 7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the MVP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smallest build that can prove or disprove the hypothesis.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6492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candidate MVP features and, for each, what it will let the team learn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anything that does not test the hypothesis; it belongs in the full implementation, not the MVP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the scope boundary: record what is explicitly in and out of scope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nonfunctional requirements that the MVP must still meet (security, compliance, availability)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60920" y="1600200"/>
            <a:ext cx="4507992" cy="2304288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80960" y="187452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2304288"/>
            <a:ext cx="38679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MVP looks like the full solution with a smaller name, ask: "Which single assumption are we most worried about, and what is the least we can build to test it?"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FACILITATION: STEP 5 OF 7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Costs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the MVP cost and the full implementation cost, with assumptions visible.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6492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cost-per-team-per-sprint and sprints-per-PI assumptions with Finance before the session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internal effort as teams times sprints for both the MVP and the full implementation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external costs such as vendor licensing, contractors, or research directly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MVP-as-a-percentage-of-full-cost figure; a very high percentage usually means the MVP is too big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60920" y="1600200"/>
            <a:ext cx="4507992" cy="181051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80960" y="187452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2304288"/>
            <a:ext cx="386791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ranges and t-shirt sizes early. Precision is not the goal; a cost estimate the group understands and trusts is.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FACILITATION: STEP 6 OF 7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Risks and Assumptions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what must be true for the case to hold, and how you will find out quickly.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6492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key assumptions behind the hypothesis, outcomes, and cost estimate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risks that could undermine the case: technical, market, compliance, or dependency risks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each by impact and assign an owner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high-impact item, agree on how it will be tested or mitigated, ideally inside the MVP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60920" y="1600200"/>
            <a:ext cx="4507992" cy="181051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80960" y="187452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2304288"/>
            <a:ext cx="3867912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riskiest assumption should shape the MVP. If it does not, revisit step 4 before moving on.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FACILITATION: STEP 7 OF 7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Go/No-Go Recommendation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completed case and record the Epic Owner's recommendation.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06040"/>
            <a:ext cx="64922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the readiness check on the Go-No-Go tab and resolve any criteria marked No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 recommendation: Go, No-Go (return to analysis), or No-Go (reject), with a short rationale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pivot-or-persevere criteria now, tied to the leading indicators, so the post-MVP decision is not improvised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who presents the case to Lean Portfolio Management and by when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60920" y="1600200"/>
            <a:ext cx="4507992" cy="2304288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680960" y="187452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2304288"/>
            <a:ext cx="38679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recommendation without pivot-or-persevere criteria is only half a decision. Agree on what evidence will change the plan before anyone is invested in the answer.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EXPECTED OUTPUTS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team walks away with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successful session produces a decision-ready case: a testable hypothesis, a bounded first investment, and a clear recommendation.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423160"/>
            <a:ext cx="3575304" cy="3657600"/>
          </a:xfrm>
          <a:prstGeom prst="roundRect">
            <a:avLst>
              <a:gd name="adj" fmla="val 1535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2679192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4672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3273552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Lean Business Case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3703320"/>
            <a:ext cx="313639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filled-in template covering the Epic Hypothesis Statement, business outcomes, leading indicators, scope, and risks, ready for portfolio review.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2423160"/>
            <a:ext cx="3575304" cy="3657600"/>
          </a:xfrm>
          <a:prstGeom prst="roundRect">
            <a:avLst>
              <a:gd name="adj" fmla="val 1535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62856" y="2679192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62856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562856" y="3273552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with a Cost Estimate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562856" y="3703320"/>
            <a:ext cx="313639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clearly bounded MVP with its own cost estimate alongside the full implementation estimate, so the first investment is explicit.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65008" y="2423160"/>
            <a:ext cx="3575304" cy="3657600"/>
          </a:xfrm>
          <a:prstGeom prst="roundRect">
            <a:avLst>
              <a:gd name="adj" fmla="val 1535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2679192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2679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3273552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Go/No-Go Recommendation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3703320"/>
            <a:ext cx="313639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Epic Owner's recommendation, rationale, and pivot-or-persevere criteria, ready to bring to Lean Portfolio Management.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Business Case Workshop Guide</a:t>
            </a:r>
            <a:endParaRPr lang="en-US" sz="90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1828800" cy="39319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960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/  AFTER THE WORKSHOP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508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case forward, then let the evidence decide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377440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Lean Business Case earns its value when it is reviewed, decided, and revisited as the MVP produces real data.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971800"/>
            <a:ext cx="77724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completed template with participants within 24 hours of the session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the Lean Portfolio Management review and confirm who presents the case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the epic in the portfolio backlog with the recommendation and a link to the case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the leading indicators from the first MVP release and review them every PI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a pivot-or-persevere check when the MVP has produced enough data to decide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6291072"/>
            <a:ext cx="11183112" cy="18288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6355080"/>
            <a:ext cx="11183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  |  stephensinsightgroup.com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Stephens Insight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 Business Case Workshop: Facilitator Presentation</dc:title>
  <dc:subject>PptxGenJS Presentation</dc:subject>
  <dc:creator>Stephens Insight Group</dc:creator>
  <cp:lastModifiedBy>Stephens Insight Group</cp:lastModifiedBy>
  <cp:revision>1</cp:revision>
  <dcterms:created xsi:type="dcterms:W3CDTF">2026-10-14T12:29:09Z</dcterms:created>
  <dcterms:modified xsi:type="dcterms:W3CDTF">2026-10-14T12:29:09Z</dcterms:modified>
</cp:coreProperties>
</file>