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2a04adad-e1b7-0c0c-e459-1a7cfa43f3ca}">
          <p14:sldIdLst>
            <p14:sldId id="256"/>
            <p14:sldId id="257"/>
            <p14:sldId id="258"/>
          </p14:sldIdLst>
        </p14:section>
        <p14:section name="Foundations" id="{5a285315-7270-c683-2334-616b173750dd}">
          <p14:sldIdLst>
            <p14:sldId id="259"/>
            <p14:sldId id="260"/>
            <p14:sldId id="261"/>
          </p14:sldIdLst>
        </p14:section>
        <p14:section name="Building the Charter" id="{5ba42369-0ce5-1260-e015-d4eae56f1594}">
          <p14:sldIdLst>
            <p14:sldId id="262"/>
            <p14:sldId id="263"/>
            <p14:sldId id="264"/>
            <p14:sldId id="265"/>
            <p14:sldId id="266"/>
          </p14:sldIdLst>
        </p14:section>
        <p14:section name="Close" id="{e838d9e7-f9d9-790b-cf0e-3dcd70f92442}">
          <p14:sldIdLst>
            <p14:sldId id="267"/>
            <p14:sldId id="268"/>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and introduce yourself. Explain that the goal of today's session is a draft Portfolio Charter that Business Owners recognize as theirs: what the portfolio exists to do, what it owns, and how it will be governed. Confirm the session length (plan for three to four hours) and point out breaks.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three outcomes for the session. Emphasize that we are leaving with a decision-ready draft, not a perfect document. Anything we cannot resolve today goes on the Open Questions list with an owner and due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agenda. Timings total about 3.5 hours including a 10-minute break after Align to Strategy. Adjust timeboxes for your portfolio: portfolios with many value streams or contested boundaries may need more time on steps 3 and 5, or a second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stage: explain why this portfolio needs a charter now and which upcoming decisions it will inform (funding cycle, intake, restructure). Review the strategic themes and enterprise goals the portfolio is expected to support, using the pre-read. Keep this to about 15 minutes including the next two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six sections we will complete today. Each maps to a tab in the Portfolio Charter Excel Template, so decisions can be captured live. Point to where the canvas is posted in the room or on the digital whiteboard.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Clarify decision rights for the session itself: Business Owners have the final say on purpose, budget, and guardrails. Agree the ground rules. If a key Business Owner is missing, say so openly and decide whether to proceed or reschedule.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participants five minutes of silent writing before discussion so senior voices do not anchor the room. Cluster similar drafts, then merge into one statement. Test it: could a new ART leader read it and know whether a request belongs here? Capture the out-of-scope list explicitly; it prevents most future scope arguments. Record in the Portfolio Charter tab.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pre-filled Value Stream Scope tab. Go row by row: confirm the value stream, its ARTs and solutions, customers, and owner. When debate about boundaries stalls, record it as an open question with an owner rather than resolving it in the room. Watch for the org-chart anti-pattern: scope is defined by value streams and customers, not reporting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Timebox: 30 minutes. Enter the strategic themes in the Strategy Alignment tab, then rate each value stream H, M, or L for each theme. The tab flags themes with no supporting value stream and value streams with no theme. Do not try to solve the gaps here: record each as a candidate epic or leadership decision on the Open Questions tab. Take the 10-minute break after this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most debate happens; protect the timebox. Start with capacity allocation, which must total 100 percent in the Guardrails and Decisions tab. Then draft spending guardrails. Challenge any guardrail without a number, threshold, or named decision owner. Finish with decision rights: what can value streams decide on their own, and what stays with portfolio leadership?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KPI list short: three to five measures, each tied to a strategic theme, with a baseline, target, owner, and data source. If a baseline is unknown, capture the KPI anyway and add an open question to establish it. Agree the governance forums and cadence, name the charter owner, and set the review cadence: at least annually, and whenever strategic themes or portfolio structure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check before closing, or show it earlier if the session drifts into one of these patterns. The most common failure is a charter written by the PMO alone: it becomes a document, not an agreement.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Timebox: 15 minutes. Read the draft back section by section and get a visible yes from Business Owners. Confirm owners and due dates for every open question. Schedule the 60-minute sign-off review one to two weeks out, and send the follow-up communication within 48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thanking participants, restating the date of the sign-off review, and confirming who will send the follow-up communication.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IG Title">
    <p:bg>
      <p:bgPr>
        <a:solidFill>
          <a:schemeClr val="tx2"/>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IG Content">
    <p:bg>
      <p:bgPr>
        <a:solidFill>
          <a:schemeClr val="bg1"/>
        </a:solidFill>
      </p:bgPr>
    </p:bg>
    <p:spTree>
      <p:nvGrpSpPr>
        <p:cNvPr id="1" name=""/>
        <p:cNvGrpSpPr/>
        <p:nvPr/>
      </p:nvGrpSpPr>
      <p:grpSpPr>
        <a:xfrm>
          <a:off x="0" y="0"/>
          <a:ext cx="0" cy="0"/>
          <a:chOff x="0" y="0"/>
          <a:chExt cx="0" cy="0"/>
        </a:xfrm>
      </p:grpSpPr>
      <p:pic>
        <p:nvPicPr>
          <p:cNvPr id="2" name="Image 0" descr="sig-logo-bars-square-light-transparent.png">    </p:cNvPr>
          <p:cNvPicPr>
            <a:picLocks noChangeAspect="1"/>
          </p:cNvPicPr>
          <p:nvPr/>
        </p:nvPicPr>
        <p:blipFill>
          <a:blip r:embed="rId1"/>
          <a:stretch>
            <a:fillRect/>
          </a:stretch>
        </p:blipFill>
        <p:spPr>
          <a:xfrm>
            <a:off x="11384280" y="6217920"/>
            <a:ext cx="365760" cy="365760"/>
          </a:xfrm>
          <a:prstGeom prst="rect">
            <a:avLst/>
          </a:prstGeom>
        </p:spPr>
      </p:pic>
      <p:sp>
        <p:nvSpPr>
          <p:cNvPr id="3" name="Text 0"/>
          <p:cNvSpPr/>
          <p:nvPr/>
        </p:nvSpPr>
        <p:spPr>
          <a:xfrm>
            <a:off x="548640" y="6263640"/>
            <a:ext cx="7315200" cy="274320"/>
          </a:xfrm>
          <a:prstGeom prst="rect">
            <a:avLst/>
          </a:prstGeom>
          <a:noFill/>
          <a:ln/>
        </p:spPr>
        <p:txBody>
          <a:bodyPr wrap="square" lIns="0" tIns="0" rIns="0" bIns="0" rtlCol="0" anchor="ctr"/>
          <a:lstStyle/>
          <a:p>
            <a:pPr indent="0" marL="0">
              <a:buNone/>
            </a:pPr>
            <a:r>
              <a:rPr lang="en-US" sz="900" dirty="0">
                <a:solidFill>
                  <a:srgbClr val="6B7280"/>
                </a:solidFill>
                <a:latin typeface="Montserrat" pitchFamily="34" charset="0"/>
                <a:ea typeface="Montserrat" pitchFamily="34" charset="-122"/>
                <a:cs typeface="Montserrat" pitchFamily="34" charset="-120"/>
              </a:rPr>
              <a:t>Portfolio Charter Workshop  |  Stephens Insight Group</a:t>
            </a:r>
            <a:endParaRPr lang="en-US" sz="9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G Dark">
    <p:bg>
      <p:bgPr>
        <a:solidFill>
          <a:schemeClr val="tx2"/>
        </a:solidFill>
      </p:bgPr>
    </p:bg>
    <p:spTree>
      <p:nvGrpSpPr>
        <p:cNvPr id="1" name=""/>
        <p:cNvGrpSpPr/>
        <p:nvPr/>
      </p:nvGrpSpPr>
      <p:grpSpPr>
        <a:xfrm>
          <a:off x="0" y="0"/>
          <a:ext cx="0" cy="0"/>
          <a:chOff x="0" y="0"/>
          <a:chExt cx="0" cy="0"/>
        </a:xfrm>
      </p:grpSpPr>
      <p:pic>
        <p:nvPicPr>
          <p:cNvPr id="2" name="Image 0" descr="sig-logo-bars-square-transparent.png">    </p:cNvPr>
          <p:cNvPicPr>
            <a:picLocks noChangeAspect="1"/>
          </p:cNvPicPr>
          <p:nvPr/>
        </p:nvPicPr>
        <p:blipFill>
          <a:blip r:embed="rId1"/>
          <a:stretch>
            <a:fillRect/>
          </a:stretch>
        </p:blipFill>
        <p:spPr>
          <a:xfrm>
            <a:off x="11384280" y="6217920"/>
            <a:ext cx="365760" cy="365760"/>
          </a:xfrm>
          <a:prstGeom prst="rect">
            <a:avLst/>
          </a:prstGeom>
        </p:spPr>
      </p:pic>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CBD1D7"/>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4.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sig-logo-a1-reversed-transparent.png">    </p:cNvPr>
          <p:cNvPicPr>
            <a:picLocks noChangeAspect="1"/>
          </p:cNvPicPr>
          <p:nvPr/>
        </p:nvPicPr>
        <p:blipFill>
          <a:blip r:embed="rId1"/>
          <a:stretch>
            <a:fillRect/>
          </a:stretch>
        </p:blipFill>
        <p:spPr>
          <a:xfrm>
            <a:off x="640080" y="640080"/>
            <a:ext cx="2560320" cy="548640"/>
          </a:xfrm>
          <a:prstGeom prst="rect">
            <a:avLst/>
          </a:prstGeom>
        </p:spPr>
      </p:pic>
      <p:sp>
        <p:nvSpPr>
          <p:cNvPr id="3" name="Text 0"/>
          <p:cNvSpPr txBox="1"/>
          <p:nvPr/>
        </p:nvSpPr>
        <p:spPr>
          <a:xfrm>
            <a:off x="640080" y="2103120"/>
            <a:ext cx="4937760" cy="320040"/>
          </a:xfrm>
          <a:prstGeom prst="rect">
            <a:avLst/>
          </a:prstGeom>
          <a:noFill/>
          <a:ln/>
        </p:spPr>
        <p:txBody>
          <a:bodyPr wrap="square" lIns="0" tIns="0" rIns="0" bIns="0" rtlCol="0" anchor="t"/>
          <a:lstStyle/>
          <a:p>
            <a:pPr indent="0" marL="0">
              <a:buNone/>
            </a:pPr>
            <a:r>
              <a:rPr lang="en-US" sz="1200" b="1" spc="300" kern="0" dirty="0">
                <a:solidFill>
                  <a:schemeClr val="accent1"/>
                </a:solidFill>
                <a:latin typeface="Montserrat" pitchFamily="34" charset="0"/>
                <a:ea typeface="Montserrat" pitchFamily="34" charset="-122"/>
                <a:cs typeface="Montserrat" pitchFamily="34" charset="-120"/>
              </a:rPr>
              <a:t>FACILITATOR PRESENTATION</a:t>
            </a:r>
            <a:endParaRPr lang="en-US" sz="1200" dirty="0"/>
          </a:p>
        </p:txBody>
      </p:sp>
      <p:sp>
        <p:nvSpPr>
          <p:cNvPr id="4" name="Text 1"/>
          <p:cNvSpPr txBox="1"/>
          <p:nvPr/>
        </p:nvSpPr>
        <p:spPr>
          <a:xfrm>
            <a:off x="640080" y="2514600"/>
            <a:ext cx="10515600" cy="914400"/>
          </a:xfrm>
          <a:prstGeom prst="rect">
            <a:avLst/>
          </a:prstGeom>
          <a:noFill/>
          <a:ln/>
        </p:spPr>
        <p:txBody>
          <a:bodyPr wrap="square" lIns="0" tIns="0" rIns="0" bIns="0" rtlCol="0" anchor="t"/>
          <a:lstStyle/>
          <a:p>
            <a:pPr indent="0" marL="0">
              <a:buNone/>
            </a:pPr>
            <a:r>
              <a:rPr lang="en-US" sz="4400" b="1" dirty="0">
                <a:solidFill>
                  <a:schemeClr val="bg1"/>
                </a:solidFill>
                <a:latin typeface="Montserrat" pitchFamily="34" charset="0"/>
                <a:ea typeface="Montserrat" pitchFamily="34" charset="-122"/>
                <a:cs typeface="Montserrat" pitchFamily="34" charset="-120"/>
              </a:rPr>
              <a:t>Portfolio Charter Workshop</a:t>
            </a:r>
            <a:endParaRPr lang="en-US" sz="4400" dirty="0"/>
          </a:p>
        </p:txBody>
      </p:sp>
      <p:sp>
        <p:nvSpPr>
          <p:cNvPr id="5" name="Text 2"/>
          <p:cNvSpPr txBox="1"/>
          <p:nvPr/>
        </p:nvSpPr>
        <p:spPr>
          <a:xfrm>
            <a:off x="640080" y="3611880"/>
            <a:ext cx="8229600" cy="822960"/>
          </a:xfrm>
          <a:prstGeom prst="rect">
            <a:avLst/>
          </a:prstGeom>
          <a:noFill/>
          <a:ln/>
        </p:spPr>
        <p:txBody>
          <a:bodyPr wrap="square" lIns="0" tIns="0" rIns="0" bIns="0" rtlCol="0" anchor="t"/>
          <a:lstStyle/>
          <a:p>
            <a:pPr indent="0" marL="0">
              <a:buNone/>
            </a:pPr>
            <a:r>
              <a:rPr lang="en-US" sz="1800" dirty="0">
                <a:solidFill>
                  <a:schemeClr val="accent3"/>
                </a:solidFill>
                <a:latin typeface="Montserrat" pitchFamily="34" charset="0"/>
                <a:ea typeface="Montserrat" pitchFamily="34" charset="-122"/>
                <a:cs typeface="Montserrat" pitchFamily="34" charset="-120"/>
              </a:rPr>
              <a:t>Define what your portfolio exists to do, what it owns, and how it will be governed.</a:t>
            </a:r>
            <a:endParaRPr lang="en-US" sz="1800" dirty="0"/>
          </a:p>
        </p:txBody>
      </p:sp>
      <p:sp>
        <p:nvSpPr>
          <p:cNvPr id="6" name="Text 3"/>
          <p:cNvSpPr txBox="1"/>
          <p:nvPr/>
        </p:nvSpPr>
        <p:spPr>
          <a:xfrm>
            <a:off x="640080" y="5989320"/>
            <a:ext cx="4572000" cy="320040"/>
          </a:xfrm>
          <a:prstGeom prst="rect">
            <a:avLst/>
          </a:prstGeom>
          <a:noFill/>
          <a:ln/>
        </p:spPr>
        <p:txBody>
          <a:bodyPr wrap="square" lIns="0" tIns="0" rIns="0" bIns="0" rtlCol="0" anchor="t"/>
          <a:lstStyle/>
          <a:p>
            <a:pPr indent="0" marL="0">
              <a:buNone/>
            </a:pPr>
            <a:r>
              <a:rPr lang="en-US" sz="1200" i="1" dirty="0">
                <a:solidFill>
                  <a:schemeClr val="accent1"/>
                </a:solidFill>
                <a:latin typeface="Montserrat" pitchFamily="34" charset="0"/>
                <a:ea typeface="Montserrat" pitchFamily="34" charset="-122"/>
                <a:cs typeface="Montserrat" pitchFamily="34" charset="-120"/>
              </a:rPr>
              <a:t>Capital In. Value Out.</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WHY WE ARE HERE</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Session Objectives</a:t>
            </a:r>
            <a:endParaRPr lang="en-US" sz="3200" dirty="0"/>
          </a:p>
        </p:txBody>
      </p:sp>
      <p:sp>
        <p:nvSpPr>
          <p:cNvPr id="4" name="objective-1"/>
          <p:cNvSpPr/>
          <p:nvPr/>
        </p:nvSpPr>
        <p:spPr>
          <a:xfrm>
            <a:off x="548640" y="1920240"/>
            <a:ext cx="3474720" cy="3566160"/>
          </a:xfrm>
          <a:prstGeom prst="rect">
            <a:avLst/>
          </a:prstGeom>
          <a:solidFill>
            <a:schemeClr val="bg2"/>
          </a:solidFill>
          <a:ln w="9525">
            <a:solidFill>
              <a:schemeClr val="accent3"/>
            </a:solidFill>
            <a:prstDash val="solid"/>
          </a:ln>
        </p:spPr>
      </p:sp>
      <p:sp>
        <p:nvSpPr>
          <p:cNvPr id="5" name="Shape 3"/>
          <p:cNvSpPr/>
          <p:nvPr/>
        </p:nvSpPr>
        <p:spPr>
          <a:xfrm>
            <a:off x="868680" y="2240280"/>
            <a:ext cx="502920" cy="502920"/>
          </a:xfrm>
          <a:prstGeom prst="rect">
            <a:avLst/>
          </a:prstGeom>
          <a:solidFill>
            <a:schemeClr val="accent1"/>
          </a:solidFill>
          <a:ln w="12700">
            <a:solidFill>
              <a:schemeClr val="accent1"/>
            </a:solidFill>
            <a:prstDash val="solid"/>
          </a:ln>
        </p:spPr>
      </p:sp>
      <p:sp>
        <p:nvSpPr>
          <p:cNvPr id="6" name="Text 4"/>
          <p:cNvSpPr txBox="1"/>
          <p:nvPr/>
        </p:nvSpPr>
        <p:spPr>
          <a:xfrm>
            <a:off x="868680" y="224028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01</a:t>
            </a:r>
            <a:endParaRPr lang="en-US" sz="1600" dirty="0"/>
          </a:p>
        </p:txBody>
      </p:sp>
      <p:sp>
        <p:nvSpPr>
          <p:cNvPr id="7" name="Text 5"/>
          <p:cNvSpPr txBox="1"/>
          <p:nvPr/>
        </p:nvSpPr>
        <p:spPr>
          <a:xfrm>
            <a:off x="868680" y="3017520"/>
            <a:ext cx="2834640" cy="457200"/>
          </a:xfrm>
          <a:prstGeom prst="rect">
            <a:avLst/>
          </a:prstGeom>
          <a:noFill/>
          <a:ln/>
        </p:spPr>
        <p:txBody>
          <a:bodyPr wrap="square" lIns="0" tIns="0" rIns="0" bIns="0" rtlCol="0" anchor="t"/>
          <a:lstStyle/>
          <a:p>
            <a:pPr indent="0" marL="0">
              <a:buNone/>
            </a:pPr>
            <a:r>
              <a:rPr lang="en-US" sz="2000" b="1" dirty="0">
                <a:solidFill>
                  <a:schemeClr val="tx2"/>
                </a:solidFill>
                <a:latin typeface="Montserrat" pitchFamily="34" charset="0"/>
                <a:ea typeface="Montserrat" pitchFamily="34" charset="-122"/>
                <a:cs typeface="Montserrat" pitchFamily="34" charset="-120"/>
              </a:rPr>
              <a:t>Agree on Purpose</a:t>
            </a:r>
            <a:endParaRPr lang="en-US" sz="2000" dirty="0"/>
          </a:p>
        </p:txBody>
      </p:sp>
      <p:sp>
        <p:nvSpPr>
          <p:cNvPr id="8" name="Text 6"/>
          <p:cNvSpPr txBox="1"/>
          <p:nvPr/>
        </p:nvSpPr>
        <p:spPr>
          <a:xfrm>
            <a:off x="868680" y="3611880"/>
            <a:ext cx="2834640" cy="1554480"/>
          </a:xfrm>
          <a:prstGeom prst="rect">
            <a:avLst/>
          </a:prstGeom>
          <a:noFill/>
          <a:ln/>
        </p:spPr>
        <p:txBody>
          <a:bodyPr wrap="square" lIns="0" tIns="0" rIns="0" bIns="0" rtlCol="0" anchor="t"/>
          <a:lstStyle/>
          <a:p>
            <a:pPr indent="0" marL="0">
              <a:buNone/>
            </a:pPr>
            <a:r>
              <a:rPr lang="en-US" sz="1500" dirty="0">
                <a:solidFill>
                  <a:schemeClr val="tx1"/>
                </a:solidFill>
                <a:latin typeface="Montserrat" pitchFamily="34" charset="0"/>
                <a:ea typeface="Montserrat" pitchFamily="34" charset="-122"/>
                <a:cs typeface="Montserrat" pitchFamily="34" charset="-120"/>
              </a:rPr>
              <a:t>Write one shared statement of why this portfolio exists, who it serves, and what it will not do.</a:t>
            </a:r>
            <a:endParaRPr lang="en-US" sz="1500" dirty="0"/>
          </a:p>
        </p:txBody>
      </p:sp>
      <p:sp>
        <p:nvSpPr>
          <p:cNvPr id="9" name="objective-2"/>
          <p:cNvSpPr/>
          <p:nvPr/>
        </p:nvSpPr>
        <p:spPr>
          <a:xfrm>
            <a:off x="4297680" y="1920240"/>
            <a:ext cx="3474720" cy="3566160"/>
          </a:xfrm>
          <a:prstGeom prst="rect">
            <a:avLst/>
          </a:prstGeom>
          <a:solidFill>
            <a:schemeClr val="bg2"/>
          </a:solidFill>
          <a:ln w="9525">
            <a:solidFill>
              <a:schemeClr val="accent3"/>
            </a:solidFill>
            <a:prstDash val="solid"/>
          </a:ln>
        </p:spPr>
      </p:sp>
      <p:sp>
        <p:nvSpPr>
          <p:cNvPr id="10" name="Shape 8"/>
          <p:cNvSpPr/>
          <p:nvPr/>
        </p:nvSpPr>
        <p:spPr>
          <a:xfrm>
            <a:off x="4617720" y="2240280"/>
            <a:ext cx="502920" cy="502920"/>
          </a:xfrm>
          <a:prstGeom prst="rect">
            <a:avLst/>
          </a:prstGeom>
          <a:solidFill>
            <a:schemeClr val="accent1"/>
          </a:solidFill>
          <a:ln w="12700">
            <a:solidFill>
              <a:schemeClr val="accent1"/>
            </a:solidFill>
            <a:prstDash val="solid"/>
          </a:ln>
        </p:spPr>
      </p:sp>
      <p:sp>
        <p:nvSpPr>
          <p:cNvPr id="11" name="Text 9"/>
          <p:cNvSpPr txBox="1"/>
          <p:nvPr/>
        </p:nvSpPr>
        <p:spPr>
          <a:xfrm>
            <a:off x="4617720" y="224028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02</a:t>
            </a:r>
            <a:endParaRPr lang="en-US" sz="1600" dirty="0"/>
          </a:p>
        </p:txBody>
      </p:sp>
      <p:sp>
        <p:nvSpPr>
          <p:cNvPr id="12" name="Text 10"/>
          <p:cNvSpPr txBox="1"/>
          <p:nvPr/>
        </p:nvSpPr>
        <p:spPr>
          <a:xfrm>
            <a:off x="4617720" y="3017520"/>
            <a:ext cx="2834640" cy="457200"/>
          </a:xfrm>
          <a:prstGeom prst="rect">
            <a:avLst/>
          </a:prstGeom>
          <a:noFill/>
          <a:ln/>
        </p:spPr>
        <p:txBody>
          <a:bodyPr wrap="square" lIns="0" tIns="0" rIns="0" bIns="0" rtlCol="0" anchor="t"/>
          <a:lstStyle/>
          <a:p>
            <a:pPr indent="0" marL="0">
              <a:buNone/>
            </a:pPr>
            <a:r>
              <a:rPr lang="en-US" sz="2000" b="1" dirty="0">
                <a:solidFill>
                  <a:schemeClr val="tx2"/>
                </a:solidFill>
                <a:latin typeface="Montserrat" pitchFamily="34" charset="0"/>
                <a:ea typeface="Montserrat" pitchFamily="34" charset="-122"/>
                <a:cs typeface="Montserrat" pitchFamily="34" charset="-120"/>
              </a:rPr>
              <a:t>Draw the Boundaries</a:t>
            </a:r>
            <a:endParaRPr lang="en-US" sz="2000" dirty="0"/>
          </a:p>
        </p:txBody>
      </p:sp>
      <p:sp>
        <p:nvSpPr>
          <p:cNvPr id="13" name="Text 11"/>
          <p:cNvSpPr txBox="1"/>
          <p:nvPr/>
        </p:nvSpPr>
        <p:spPr>
          <a:xfrm>
            <a:off x="4617720" y="3611880"/>
            <a:ext cx="2834640" cy="1554480"/>
          </a:xfrm>
          <a:prstGeom prst="rect">
            <a:avLst/>
          </a:prstGeom>
          <a:noFill/>
          <a:ln/>
        </p:spPr>
        <p:txBody>
          <a:bodyPr wrap="square" lIns="0" tIns="0" rIns="0" bIns="0" rtlCol="0" anchor="t"/>
          <a:lstStyle/>
          <a:p>
            <a:pPr indent="0" marL="0">
              <a:buNone/>
            </a:pPr>
            <a:r>
              <a:rPr lang="en-US" sz="1500" dirty="0">
                <a:solidFill>
                  <a:schemeClr val="tx1"/>
                </a:solidFill>
                <a:latin typeface="Montserrat" pitchFamily="34" charset="0"/>
                <a:ea typeface="Montserrat" pitchFamily="34" charset="-122"/>
                <a:cs typeface="Montserrat" pitchFamily="34" charset="-120"/>
              </a:rPr>
              <a:t>Confirm the value streams, solutions, customers, and budget the portfolio owns.</a:t>
            </a:r>
            <a:endParaRPr lang="en-US" sz="1500" dirty="0"/>
          </a:p>
        </p:txBody>
      </p:sp>
      <p:sp>
        <p:nvSpPr>
          <p:cNvPr id="14" name="objective-3"/>
          <p:cNvSpPr/>
          <p:nvPr/>
        </p:nvSpPr>
        <p:spPr>
          <a:xfrm>
            <a:off x="8046720" y="1920240"/>
            <a:ext cx="3474720" cy="3566160"/>
          </a:xfrm>
          <a:prstGeom prst="rect">
            <a:avLst/>
          </a:prstGeom>
          <a:solidFill>
            <a:schemeClr val="bg2"/>
          </a:solidFill>
          <a:ln w="9525">
            <a:solidFill>
              <a:schemeClr val="accent3"/>
            </a:solidFill>
            <a:prstDash val="solid"/>
          </a:ln>
        </p:spPr>
      </p:sp>
      <p:sp>
        <p:nvSpPr>
          <p:cNvPr id="15" name="Shape 13"/>
          <p:cNvSpPr/>
          <p:nvPr/>
        </p:nvSpPr>
        <p:spPr>
          <a:xfrm>
            <a:off x="8366760" y="2240280"/>
            <a:ext cx="502920" cy="502920"/>
          </a:xfrm>
          <a:prstGeom prst="rect">
            <a:avLst/>
          </a:prstGeom>
          <a:solidFill>
            <a:schemeClr val="accent1"/>
          </a:solidFill>
          <a:ln w="12700">
            <a:solidFill>
              <a:schemeClr val="accent1"/>
            </a:solidFill>
            <a:prstDash val="solid"/>
          </a:ln>
        </p:spPr>
      </p:sp>
      <p:sp>
        <p:nvSpPr>
          <p:cNvPr id="16" name="Text 14"/>
          <p:cNvSpPr txBox="1"/>
          <p:nvPr/>
        </p:nvSpPr>
        <p:spPr>
          <a:xfrm>
            <a:off x="8366760" y="224028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03</a:t>
            </a:r>
            <a:endParaRPr lang="en-US" sz="1600" dirty="0"/>
          </a:p>
        </p:txBody>
      </p:sp>
      <p:sp>
        <p:nvSpPr>
          <p:cNvPr id="17" name="Text 15"/>
          <p:cNvSpPr txBox="1"/>
          <p:nvPr/>
        </p:nvSpPr>
        <p:spPr>
          <a:xfrm>
            <a:off x="8366760" y="3017520"/>
            <a:ext cx="2834640" cy="457200"/>
          </a:xfrm>
          <a:prstGeom prst="rect">
            <a:avLst/>
          </a:prstGeom>
          <a:noFill/>
          <a:ln/>
        </p:spPr>
        <p:txBody>
          <a:bodyPr wrap="square" lIns="0" tIns="0" rIns="0" bIns="0" rtlCol="0" anchor="t"/>
          <a:lstStyle/>
          <a:p>
            <a:pPr indent="0" marL="0">
              <a:buNone/>
            </a:pPr>
            <a:r>
              <a:rPr lang="en-US" sz="2000" b="1" dirty="0">
                <a:solidFill>
                  <a:schemeClr val="tx2"/>
                </a:solidFill>
                <a:latin typeface="Montserrat" pitchFamily="34" charset="0"/>
                <a:ea typeface="Montserrat" pitchFamily="34" charset="-122"/>
                <a:cs typeface="Montserrat" pitchFamily="34" charset="-120"/>
              </a:rPr>
              <a:t>Set the Rules</a:t>
            </a:r>
            <a:endParaRPr lang="en-US" sz="2000" dirty="0"/>
          </a:p>
        </p:txBody>
      </p:sp>
      <p:sp>
        <p:nvSpPr>
          <p:cNvPr id="18" name="Text 16"/>
          <p:cNvSpPr txBox="1"/>
          <p:nvPr/>
        </p:nvSpPr>
        <p:spPr>
          <a:xfrm>
            <a:off x="8366760" y="3611880"/>
            <a:ext cx="2834640" cy="1554480"/>
          </a:xfrm>
          <a:prstGeom prst="rect">
            <a:avLst/>
          </a:prstGeom>
          <a:noFill/>
          <a:ln/>
        </p:spPr>
        <p:txBody>
          <a:bodyPr wrap="square" lIns="0" tIns="0" rIns="0" bIns="0" rtlCol="0" anchor="t"/>
          <a:lstStyle/>
          <a:p>
            <a:pPr indent="0" marL="0">
              <a:buNone/>
            </a:pPr>
            <a:r>
              <a:rPr lang="en-US" sz="1500" dirty="0">
                <a:solidFill>
                  <a:schemeClr val="tx1"/>
                </a:solidFill>
                <a:latin typeface="Montserrat" pitchFamily="34" charset="0"/>
                <a:ea typeface="Montserrat" pitchFamily="34" charset="-122"/>
                <a:cs typeface="Montserrat" pitchFamily="34" charset="-120"/>
              </a:rPr>
              <a:t>Agree on guardrails, decision rights, KPIs, and how the charter will be governed and reviewed.</a:t>
            </a:r>
            <a:endParaRPr lang="en-US" sz="15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AGENDA</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How We Will Spend the Session</a:t>
            </a:r>
            <a:endParaRPr lang="en-US" sz="3200" dirty="0"/>
          </a:p>
        </p:txBody>
      </p:sp>
      <p:sp>
        <p:nvSpPr>
          <p:cNvPr id="4" name="agenda-1"/>
          <p:cNvSpPr/>
          <p:nvPr/>
        </p:nvSpPr>
        <p:spPr>
          <a:xfrm>
            <a:off x="548640" y="1828800"/>
            <a:ext cx="5394960" cy="777240"/>
          </a:xfrm>
          <a:prstGeom prst="rect">
            <a:avLst/>
          </a:prstGeom>
          <a:solidFill>
            <a:schemeClr val="bg1"/>
          </a:solidFill>
          <a:ln w="9525">
            <a:solidFill>
              <a:schemeClr val="accent3"/>
            </a:solidFill>
            <a:prstDash val="solid"/>
          </a:ln>
        </p:spPr>
      </p:sp>
      <p:sp>
        <p:nvSpPr>
          <p:cNvPr id="5" name="Shape 3"/>
          <p:cNvSpPr/>
          <p:nvPr/>
        </p:nvSpPr>
        <p:spPr>
          <a:xfrm>
            <a:off x="731520" y="1965960"/>
            <a:ext cx="502920" cy="502920"/>
          </a:xfrm>
          <a:prstGeom prst="rect">
            <a:avLst/>
          </a:prstGeom>
          <a:solidFill>
            <a:schemeClr val="accent1"/>
          </a:solidFill>
          <a:ln w="12700">
            <a:solidFill>
              <a:schemeClr val="accent1"/>
            </a:solidFill>
            <a:prstDash val="solid"/>
          </a:ln>
        </p:spPr>
      </p:sp>
      <p:sp>
        <p:nvSpPr>
          <p:cNvPr id="6" name="Text 4"/>
          <p:cNvSpPr txBox="1"/>
          <p:nvPr/>
        </p:nvSpPr>
        <p:spPr>
          <a:xfrm>
            <a:off x="731520" y="196596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1</a:t>
            </a:r>
            <a:endParaRPr lang="en-US" sz="1600" dirty="0"/>
          </a:p>
        </p:txBody>
      </p:sp>
      <p:sp>
        <p:nvSpPr>
          <p:cNvPr id="7" name="Text 5"/>
          <p:cNvSpPr txBox="1"/>
          <p:nvPr/>
        </p:nvSpPr>
        <p:spPr>
          <a:xfrm>
            <a:off x="1417320" y="1965960"/>
            <a:ext cx="3291840" cy="502920"/>
          </a:xfrm>
          <a:prstGeom prst="rect">
            <a:avLst/>
          </a:prstGeom>
          <a:noFill/>
          <a:ln/>
        </p:spPr>
        <p:txBody>
          <a:bodyPr wrap="square" lIns="0" tIns="0" rIns="0" bIns="0" rtlCol="0" anchor="ctr"/>
          <a:lstStyle/>
          <a:p>
            <a:pPr indent="0" marL="0">
              <a:buNone/>
            </a:pPr>
            <a:r>
              <a:rPr lang="en-US" sz="1600" b="1" dirty="0">
                <a:solidFill>
                  <a:schemeClr val="tx2"/>
                </a:solidFill>
                <a:latin typeface="Montserrat" pitchFamily="34" charset="0"/>
                <a:ea typeface="Montserrat" pitchFamily="34" charset="-122"/>
                <a:cs typeface="Montserrat" pitchFamily="34" charset="-120"/>
              </a:rPr>
              <a:t>Set the Stage</a:t>
            </a:r>
            <a:endParaRPr lang="en-US" sz="1600" dirty="0"/>
          </a:p>
        </p:txBody>
      </p:sp>
      <p:sp>
        <p:nvSpPr>
          <p:cNvPr id="8" name="Text 6"/>
          <p:cNvSpPr txBox="1"/>
          <p:nvPr/>
        </p:nvSpPr>
        <p:spPr>
          <a:xfrm>
            <a:off x="4754880" y="1965960"/>
            <a:ext cx="1005840" cy="502920"/>
          </a:xfrm>
          <a:prstGeom prst="rect">
            <a:avLst/>
          </a:prstGeom>
          <a:noFill/>
          <a:ln/>
        </p:spPr>
        <p:txBody>
          <a:bodyPr wrap="square" lIns="0" tIns="0" rIns="0" bIns="0" rtlCol="0" anchor="ctr"/>
          <a:lstStyle/>
          <a:p>
            <a:pPr algn="r" indent="0" marL="0">
              <a:buNone/>
            </a:pPr>
            <a:r>
              <a:rPr lang="en-US" sz="1400" dirty="0">
                <a:solidFill>
                  <a:schemeClr val="accent2"/>
                </a:solidFill>
                <a:latin typeface="Montserrat" pitchFamily="34" charset="0"/>
                <a:ea typeface="Montserrat" pitchFamily="34" charset="-122"/>
                <a:cs typeface="Montserrat" pitchFamily="34" charset="-120"/>
              </a:rPr>
              <a:t>15 min</a:t>
            </a:r>
            <a:endParaRPr lang="en-US" sz="1400" dirty="0"/>
          </a:p>
        </p:txBody>
      </p:sp>
      <p:sp>
        <p:nvSpPr>
          <p:cNvPr id="9" name="agenda-2"/>
          <p:cNvSpPr/>
          <p:nvPr/>
        </p:nvSpPr>
        <p:spPr>
          <a:xfrm>
            <a:off x="548640" y="2788920"/>
            <a:ext cx="5394960" cy="777240"/>
          </a:xfrm>
          <a:prstGeom prst="rect">
            <a:avLst/>
          </a:prstGeom>
          <a:solidFill>
            <a:schemeClr val="bg1"/>
          </a:solidFill>
          <a:ln w="9525">
            <a:solidFill>
              <a:schemeClr val="accent3"/>
            </a:solidFill>
            <a:prstDash val="solid"/>
          </a:ln>
        </p:spPr>
      </p:sp>
      <p:sp>
        <p:nvSpPr>
          <p:cNvPr id="10" name="Shape 8"/>
          <p:cNvSpPr/>
          <p:nvPr/>
        </p:nvSpPr>
        <p:spPr>
          <a:xfrm>
            <a:off x="731520" y="2926080"/>
            <a:ext cx="502920" cy="502920"/>
          </a:xfrm>
          <a:prstGeom prst="rect">
            <a:avLst/>
          </a:prstGeom>
          <a:solidFill>
            <a:schemeClr val="accent1"/>
          </a:solidFill>
          <a:ln w="12700">
            <a:solidFill>
              <a:schemeClr val="accent1"/>
            </a:solidFill>
            <a:prstDash val="solid"/>
          </a:ln>
        </p:spPr>
      </p:sp>
      <p:sp>
        <p:nvSpPr>
          <p:cNvPr id="11" name="Text 9"/>
          <p:cNvSpPr txBox="1"/>
          <p:nvPr/>
        </p:nvSpPr>
        <p:spPr>
          <a:xfrm>
            <a:off x="731520" y="292608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2</a:t>
            </a:r>
            <a:endParaRPr lang="en-US" sz="1600" dirty="0"/>
          </a:p>
        </p:txBody>
      </p:sp>
      <p:sp>
        <p:nvSpPr>
          <p:cNvPr id="12" name="Text 10"/>
          <p:cNvSpPr txBox="1"/>
          <p:nvPr/>
        </p:nvSpPr>
        <p:spPr>
          <a:xfrm>
            <a:off x="1417320" y="2926080"/>
            <a:ext cx="3291840" cy="502920"/>
          </a:xfrm>
          <a:prstGeom prst="rect">
            <a:avLst/>
          </a:prstGeom>
          <a:noFill/>
          <a:ln/>
        </p:spPr>
        <p:txBody>
          <a:bodyPr wrap="square" lIns="0" tIns="0" rIns="0" bIns="0" rtlCol="0" anchor="ctr"/>
          <a:lstStyle/>
          <a:p>
            <a:pPr indent="0" marL="0">
              <a:buNone/>
            </a:pPr>
            <a:r>
              <a:rPr lang="en-US" sz="1600" b="1" dirty="0">
                <a:solidFill>
                  <a:schemeClr val="tx2"/>
                </a:solidFill>
                <a:latin typeface="Montserrat" pitchFamily="34" charset="0"/>
                <a:ea typeface="Montserrat" pitchFamily="34" charset="-122"/>
                <a:cs typeface="Montserrat" pitchFamily="34" charset="-120"/>
              </a:rPr>
              <a:t>Define Purpose and Vision</a:t>
            </a:r>
            <a:endParaRPr lang="en-US" sz="1600" dirty="0"/>
          </a:p>
        </p:txBody>
      </p:sp>
      <p:sp>
        <p:nvSpPr>
          <p:cNvPr id="13" name="Text 11"/>
          <p:cNvSpPr txBox="1"/>
          <p:nvPr/>
        </p:nvSpPr>
        <p:spPr>
          <a:xfrm>
            <a:off x="4754880" y="2926080"/>
            <a:ext cx="1005840" cy="502920"/>
          </a:xfrm>
          <a:prstGeom prst="rect">
            <a:avLst/>
          </a:prstGeom>
          <a:noFill/>
          <a:ln/>
        </p:spPr>
        <p:txBody>
          <a:bodyPr wrap="square" lIns="0" tIns="0" rIns="0" bIns="0" rtlCol="0" anchor="ctr"/>
          <a:lstStyle/>
          <a:p>
            <a:pPr algn="r" indent="0" marL="0">
              <a:buNone/>
            </a:pPr>
            <a:r>
              <a:rPr lang="en-US" sz="1400" dirty="0">
                <a:solidFill>
                  <a:schemeClr val="accent2"/>
                </a:solidFill>
                <a:latin typeface="Montserrat" pitchFamily="34" charset="0"/>
                <a:ea typeface="Montserrat" pitchFamily="34" charset="-122"/>
                <a:cs typeface="Montserrat" pitchFamily="34" charset="-120"/>
              </a:rPr>
              <a:t>30 min</a:t>
            </a:r>
            <a:endParaRPr lang="en-US" sz="1400" dirty="0"/>
          </a:p>
        </p:txBody>
      </p:sp>
      <p:sp>
        <p:nvSpPr>
          <p:cNvPr id="14" name="agenda-3"/>
          <p:cNvSpPr/>
          <p:nvPr/>
        </p:nvSpPr>
        <p:spPr>
          <a:xfrm>
            <a:off x="548640" y="3749040"/>
            <a:ext cx="5394960" cy="777240"/>
          </a:xfrm>
          <a:prstGeom prst="rect">
            <a:avLst/>
          </a:prstGeom>
          <a:solidFill>
            <a:schemeClr val="bg1"/>
          </a:solidFill>
          <a:ln w="9525">
            <a:solidFill>
              <a:schemeClr val="accent3"/>
            </a:solidFill>
            <a:prstDash val="solid"/>
          </a:ln>
        </p:spPr>
      </p:sp>
      <p:sp>
        <p:nvSpPr>
          <p:cNvPr id="15" name="Shape 13"/>
          <p:cNvSpPr/>
          <p:nvPr/>
        </p:nvSpPr>
        <p:spPr>
          <a:xfrm>
            <a:off x="731520" y="3886200"/>
            <a:ext cx="502920" cy="502920"/>
          </a:xfrm>
          <a:prstGeom prst="rect">
            <a:avLst/>
          </a:prstGeom>
          <a:solidFill>
            <a:schemeClr val="accent1"/>
          </a:solidFill>
          <a:ln w="12700">
            <a:solidFill>
              <a:schemeClr val="accent1"/>
            </a:solidFill>
            <a:prstDash val="solid"/>
          </a:ln>
        </p:spPr>
      </p:sp>
      <p:sp>
        <p:nvSpPr>
          <p:cNvPr id="16" name="Text 14"/>
          <p:cNvSpPr txBox="1"/>
          <p:nvPr/>
        </p:nvSpPr>
        <p:spPr>
          <a:xfrm>
            <a:off x="731520" y="388620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3</a:t>
            </a:r>
            <a:endParaRPr lang="en-US" sz="1600" dirty="0"/>
          </a:p>
        </p:txBody>
      </p:sp>
      <p:sp>
        <p:nvSpPr>
          <p:cNvPr id="17" name="Text 15"/>
          <p:cNvSpPr txBox="1"/>
          <p:nvPr/>
        </p:nvSpPr>
        <p:spPr>
          <a:xfrm>
            <a:off x="1417320" y="3886200"/>
            <a:ext cx="3291840" cy="502920"/>
          </a:xfrm>
          <a:prstGeom prst="rect">
            <a:avLst/>
          </a:prstGeom>
          <a:noFill/>
          <a:ln/>
        </p:spPr>
        <p:txBody>
          <a:bodyPr wrap="square" lIns="0" tIns="0" rIns="0" bIns="0" rtlCol="0" anchor="ctr"/>
          <a:lstStyle/>
          <a:p>
            <a:pPr indent="0" marL="0">
              <a:buNone/>
            </a:pPr>
            <a:r>
              <a:rPr lang="en-US" sz="1600" b="1" dirty="0">
                <a:solidFill>
                  <a:schemeClr val="tx2"/>
                </a:solidFill>
                <a:latin typeface="Montserrat" pitchFamily="34" charset="0"/>
                <a:ea typeface="Montserrat" pitchFamily="34" charset="-122"/>
                <a:cs typeface="Montserrat" pitchFamily="34" charset="-120"/>
              </a:rPr>
              <a:t>Draw the Boundaries</a:t>
            </a:r>
            <a:endParaRPr lang="en-US" sz="1600" dirty="0"/>
          </a:p>
        </p:txBody>
      </p:sp>
      <p:sp>
        <p:nvSpPr>
          <p:cNvPr id="18" name="Text 16"/>
          <p:cNvSpPr txBox="1"/>
          <p:nvPr/>
        </p:nvSpPr>
        <p:spPr>
          <a:xfrm>
            <a:off x="4754880" y="3886200"/>
            <a:ext cx="1005840" cy="502920"/>
          </a:xfrm>
          <a:prstGeom prst="rect">
            <a:avLst/>
          </a:prstGeom>
          <a:noFill/>
          <a:ln/>
        </p:spPr>
        <p:txBody>
          <a:bodyPr wrap="square" lIns="0" tIns="0" rIns="0" bIns="0" rtlCol="0" anchor="ctr"/>
          <a:lstStyle/>
          <a:p>
            <a:pPr algn="r" indent="0" marL="0">
              <a:buNone/>
            </a:pPr>
            <a:r>
              <a:rPr lang="en-US" sz="1400" dirty="0">
                <a:solidFill>
                  <a:schemeClr val="accent2"/>
                </a:solidFill>
                <a:latin typeface="Montserrat" pitchFamily="34" charset="0"/>
                <a:ea typeface="Montserrat" pitchFamily="34" charset="-122"/>
                <a:cs typeface="Montserrat" pitchFamily="34" charset="-120"/>
              </a:rPr>
              <a:t>40 min</a:t>
            </a:r>
            <a:endParaRPr lang="en-US" sz="1400" dirty="0"/>
          </a:p>
        </p:txBody>
      </p:sp>
      <p:sp>
        <p:nvSpPr>
          <p:cNvPr id="19" name="agenda-4"/>
          <p:cNvSpPr/>
          <p:nvPr/>
        </p:nvSpPr>
        <p:spPr>
          <a:xfrm>
            <a:off x="548640" y="4709160"/>
            <a:ext cx="5394960" cy="777240"/>
          </a:xfrm>
          <a:prstGeom prst="rect">
            <a:avLst/>
          </a:prstGeom>
          <a:solidFill>
            <a:schemeClr val="bg1"/>
          </a:solidFill>
          <a:ln w="9525">
            <a:solidFill>
              <a:schemeClr val="accent3"/>
            </a:solidFill>
            <a:prstDash val="solid"/>
          </a:ln>
        </p:spPr>
      </p:sp>
      <p:sp>
        <p:nvSpPr>
          <p:cNvPr id="20" name="Shape 18"/>
          <p:cNvSpPr/>
          <p:nvPr/>
        </p:nvSpPr>
        <p:spPr>
          <a:xfrm>
            <a:off x="731520" y="4846320"/>
            <a:ext cx="502920" cy="502920"/>
          </a:xfrm>
          <a:prstGeom prst="rect">
            <a:avLst/>
          </a:prstGeom>
          <a:solidFill>
            <a:schemeClr val="accent1"/>
          </a:solidFill>
          <a:ln w="12700">
            <a:solidFill>
              <a:schemeClr val="accent1"/>
            </a:solidFill>
            <a:prstDash val="solid"/>
          </a:ln>
        </p:spPr>
      </p:sp>
      <p:sp>
        <p:nvSpPr>
          <p:cNvPr id="21" name="Text 19"/>
          <p:cNvSpPr txBox="1"/>
          <p:nvPr/>
        </p:nvSpPr>
        <p:spPr>
          <a:xfrm>
            <a:off x="731520" y="484632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4</a:t>
            </a:r>
            <a:endParaRPr lang="en-US" sz="1600" dirty="0"/>
          </a:p>
        </p:txBody>
      </p:sp>
      <p:sp>
        <p:nvSpPr>
          <p:cNvPr id="22" name="Text 20"/>
          <p:cNvSpPr txBox="1"/>
          <p:nvPr/>
        </p:nvSpPr>
        <p:spPr>
          <a:xfrm>
            <a:off x="1417320" y="4846320"/>
            <a:ext cx="3291840" cy="502920"/>
          </a:xfrm>
          <a:prstGeom prst="rect">
            <a:avLst/>
          </a:prstGeom>
          <a:noFill/>
          <a:ln/>
        </p:spPr>
        <p:txBody>
          <a:bodyPr wrap="square" lIns="0" tIns="0" rIns="0" bIns="0" rtlCol="0" anchor="ctr"/>
          <a:lstStyle/>
          <a:p>
            <a:pPr indent="0" marL="0">
              <a:buNone/>
            </a:pPr>
            <a:r>
              <a:rPr lang="en-US" sz="1600" b="1" dirty="0">
                <a:solidFill>
                  <a:schemeClr val="tx2"/>
                </a:solidFill>
                <a:latin typeface="Montserrat" pitchFamily="34" charset="0"/>
                <a:ea typeface="Montserrat" pitchFamily="34" charset="-122"/>
                <a:cs typeface="Montserrat" pitchFamily="34" charset="-120"/>
              </a:rPr>
              <a:t>Align to Strategy</a:t>
            </a:r>
            <a:endParaRPr lang="en-US" sz="1600" dirty="0"/>
          </a:p>
        </p:txBody>
      </p:sp>
      <p:sp>
        <p:nvSpPr>
          <p:cNvPr id="23" name="Text 21"/>
          <p:cNvSpPr txBox="1"/>
          <p:nvPr/>
        </p:nvSpPr>
        <p:spPr>
          <a:xfrm>
            <a:off x="4754880" y="4846320"/>
            <a:ext cx="1005840" cy="502920"/>
          </a:xfrm>
          <a:prstGeom prst="rect">
            <a:avLst/>
          </a:prstGeom>
          <a:noFill/>
          <a:ln/>
        </p:spPr>
        <p:txBody>
          <a:bodyPr wrap="square" lIns="0" tIns="0" rIns="0" bIns="0" rtlCol="0" anchor="ctr"/>
          <a:lstStyle/>
          <a:p>
            <a:pPr algn="r" indent="0" marL="0">
              <a:buNone/>
            </a:pPr>
            <a:r>
              <a:rPr lang="en-US" sz="1400" dirty="0">
                <a:solidFill>
                  <a:schemeClr val="accent2"/>
                </a:solidFill>
                <a:latin typeface="Montserrat" pitchFamily="34" charset="0"/>
                <a:ea typeface="Montserrat" pitchFamily="34" charset="-122"/>
                <a:cs typeface="Montserrat" pitchFamily="34" charset="-120"/>
              </a:rPr>
              <a:t>30 min</a:t>
            </a:r>
            <a:endParaRPr lang="en-US" sz="1400" dirty="0"/>
          </a:p>
        </p:txBody>
      </p:sp>
      <p:sp>
        <p:nvSpPr>
          <p:cNvPr id="24" name="agenda-5"/>
          <p:cNvSpPr/>
          <p:nvPr/>
        </p:nvSpPr>
        <p:spPr>
          <a:xfrm>
            <a:off x="6217920" y="1828800"/>
            <a:ext cx="5394960" cy="777240"/>
          </a:xfrm>
          <a:prstGeom prst="rect">
            <a:avLst/>
          </a:prstGeom>
          <a:solidFill>
            <a:schemeClr val="bg1"/>
          </a:solidFill>
          <a:ln w="9525">
            <a:solidFill>
              <a:schemeClr val="accent3"/>
            </a:solidFill>
            <a:prstDash val="solid"/>
          </a:ln>
        </p:spPr>
      </p:sp>
      <p:sp>
        <p:nvSpPr>
          <p:cNvPr id="25" name="Shape 23"/>
          <p:cNvSpPr/>
          <p:nvPr/>
        </p:nvSpPr>
        <p:spPr>
          <a:xfrm>
            <a:off x="6400800" y="1965960"/>
            <a:ext cx="502920" cy="502920"/>
          </a:xfrm>
          <a:prstGeom prst="rect">
            <a:avLst/>
          </a:prstGeom>
          <a:solidFill>
            <a:schemeClr val="accent1"/>
          </a:solidFill>
          <a:ln w="12700">
            <a:solidFill>
              <a:schemeClr val="accent1"/>
            </a:solidFill>
            <a:prstDash val="solid"/>
          </a:ln>
        </p:spPr>
      </p:sp>
      <p:sp>
        <p:nvSpPr>
          <p:cNvPr id="26" name="Text 24"/>
          <p:cNvSpPr txBox="1"/>
          <p:nvPr/>
        </p:nvSpPr>
        <p:spPr>
          <a:xfrm>
            <a:off x="6400800" y="196596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5</a:t>
            </a:r>
            <a:endParaRPr lang="en-US" sz="1600" dirty="0"/>
          </a:p>
        </p:txBody>
      </p:sp>
      <p:sp>
        <p:nvSpPr>
          <p:cNvPr id="27" name="Text 25"/>
          <p:cNvSpPr txBox="1"/>
          <p:nvPr/>
        </p:nvSpPr>
        <p:spPr>
          <a:xfrm>
            <a:off x="7086600" y="1965960"/>
            <a:ext cx="3291840" cy="502920"/>
          </a:xfrm>
          <a:prstGeom prst="rect">
            <a:avLst/>
          </a:prstGeom>
          <a:noFill/>
          <a:ln/>
        </p:spPr>
        <p:txBody>
          <a:bodyPr wrap="square" lIns="0" tIns="0" rIns="0" bIns="0" rtlCol="0" anchor="ctr"/>
          <a:lstStyle/>
          <a:p>
            <a:pPr indent="0" marL="0">
              <a:buNone/>
            </a:pPr>
            <a:r>
              <a:rPr lang="en-US" sz="1600" b="1" dirty="0">
                <a:solidFill>
                  <a:schemeClr val="tx2"/>
                </a:solidFill>
                <a:latin typeface="Montserrat" pitchFamily="34" charset="0"/>
                <a:ea typeface="Montserrat" pitchFamily="34" charset="-122"/>
                <a:cs typeface="Montserrat" pitchFamily="34" charset="-120"/>
              </a:rPr>
              <a:t>Set Budget and Guardrails</a:t>
            </a:r>
            <a:endParaRPr lang="en-US" sz="1600" dirty="0"/>
          </a:p>
        </p:txBody>
      </p:sp>
      <p:sp>
        <p:nvSpPr>
          <p:cNvPr id="28" name="Text 26"/>
          <p:cNvSpPr txBox="1"/>
          <p:nvPr/>
        </p:nvSpPr>
        <p:spPr>
          <a:xfrm>
            <a:off x="10424160" y="1965960"/>
            <a:ext cx="1005840" cy="502920"/>
          </a:xfrm>
          <a:prstGeom prst="rect">
            <a:avLst/>
          </a:prstGeom>
          <a:noFill/>
          <a:ln/>
        </p:spPr>
        <p:txBody>
          <a:bodyPr wrap="square" lIns="0" tIns="0" rIns="0" bIns="0" rtlCol="0" anchor="ctr"/>
          <a:lstStyle/>
          <a:p>
            <a:pPr algn="r" indent="0" marL="0">
              <a:buNone/>
            </a:pPr>
            <a:r>
              <a:rPr lang="en-US" sz="1400" dirty="0">
                <a:solidFill>
                  <a:schemeClr val="accent2"/>
                </a:solidFill>
                <a:latin typeface="Montserrat" pitchFamily="34" charset="0"/>
                <a:ea typeface="Montserrat" pitchFamily="34" charset="-122"/>
                <a:cs typeface="Montserrat" pitchFamily="34" charset="-120"/>
              </a:rPr>
              <a:t>40 min</a:t>
            </a:r>
            <a:endParaRPr lang="en-US" sz="1400" dirty="0"/>
          </a:p>
        </p:txBody>
      </p:sp>
      <p:sp>
        <p:nvSpPr>
          <p:cNvPr id="29" name="agenda-6"/>
          <p:cNvSpPr/>
          <p:nvPr/>
        </p:nvSpPr>
        <p:spPr>
          <a:xfrm>
            <a:off x="6217920" y="2788920"/>
            <a:ext cx="5394960" cy="777240"/>
          </a:xfrm>
          <a:prstGeom prst="rect">
            <a:avLst/>
          </a:prstGeom>
          <a:solidFill>
            <a:schemeClr val="bg1"/>
          </a:solidFill>
          <a:ln w="9525">
            <a:solidFill>
              <a:schemeClr val="accent3"/>
            </a:solidFill>
            <a:prstDash val="solid"/>
          </a:ln>
        </p:spPr>
      </p:sp>
      <p:sp>
        <p:nvSpPr>
          <p:cNvPr id="30" name="Shape 28"/>
          <p:cNvSpPr/>
          <p:nvPr/>
        </p:nvSpPr>
        <p:spPr>
          <a:xfrm>
            <a:off x="6400800" y="2926080"/>
            <a:ext cx="502920" cy="502920"/>
          </a:xfrm>
          <a:prstGeom prst="rect">
            <a:avLst/>
          </a:prstGeom>
          <a:solidFill>
            <a:schemeClr val="accent1"/>
          </a:solidFill>
          <a:ln w="12700">
            <a:solidFill>
              <a:schemeClr val="accent1"/>
            </a:solidFill>
            <a:prstDash val="solid"/>
          </a:ln>
        </p:spPr>
      </p:sp>
      <p:sp>
        <p:nvSpPr>
          <p:cNvPr id="31" name="Text 29"/>
          <p:cNvSpPr txBox="1"/>
          <p:nvPr/>
        </p:nvSpPr>
        <p:spPr>
          <a:xfrm>
            <a:off x="6400800" y="292608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6</a:t>
            </a:r>
            <a:endParaRPr lang="en-US" sz="1600" dirty="0"/>
          </a:p>
        </p:txBody>
      </p:sp>
      <p:sp>
        <p:nvSpPr>
          <p:cNvPr id="32" name="Text 30"/>
          <p:cNvSpPr txBox="1"/>
          <p:nvPr/>
        </p:nvSpPr>
        <p:spPr>
          <a:xfrm>
            <a:off x="7086600" y="2926080"/>
            <a:ext cx="3291840" cy="502920"/>
          </a:xfrm>
          <a:prstGeom prst="rect">
            <a:avLst/>
          </a:prstGeom>
          <a:noFill/>
          <a:ln/>
        </p:spPr>
        <p:txBody>
          <a:bodyPr wrap="square" lIns="0" tIns="0" rIns="0" bIns="0" rtlCol="0" anchor="ctr"/>
          <a:lstStyle/>
          <a:p>
            <a:pPr indent="0" marL="0">
              <a:buNone/>
            </a:pPr>
            <a:r>
              <a:rPr lang="en-US" sz="1600" b="1" dirty="0">
                <a:solidFill>
                  <a:schemeClr val="tx2"/>
                </a:solidFill>
                <a:latin typeface="Montserrat" pitchFamily="34" charset="0"/>
                <a:ea typeface="Montserrat" pitchFamily="34" charset="-122"/>
                <a:cs typeface="Montserrat" pitchFamily="34" charset="-120"/>
              </a:rPr>
              <a:t>Agree on Governance and Measures</a:t>
            </a:r>
            <a:endParaRPr lang="en-US" sz="1600" dirty="0"/>
          </a:p>
        </p:txBody>
      </p:sp>
      <p:sp>
        <p:nvSpPr>
          <p:cNvPr id="33" name="Text 31"/>
          <p:cNvSpPr txBox="1"/>
          <p:nvPr/>
        </p:nvSpPr>
        <p:spPr>
          <a:xfrm>
            <a:off x="10424160" y="2926080"/>
            <a:ext cx="1005840" cy="502920"/>
          </a:xfrm>
          <a:prstGeom prst="rect">
            <a:avLst/>
          </a:prstGeom>
          <a:noFill/>
          <a:ln/>
        </p:spPr>
        <p:txBody>
          <a:bodyPr wrap="square" lIns="0" tIns="0" rIns="0" bIns="0" rtlCol="0" anchor="ctr"/>
          <a:lstStyle/>
          <a:p>
            <a:pPr algn="r" indent="0" marL="0">
              <a:buNone/>
            </a:pPr>
            <a:r>
              <a:rPr lang="en-US" sz="1400" dirty="0">
                <a:solidFill>
                  <a:schemeClr val="accent2"/>
                </a:solidFill>
                <a:latin typeface="Montserrat" pitchFamily="34" charset="0"/>
                <a:ea typeface="Montserrat" pitchFamily="34" charset="-122"/>
                <a:cs typeface="Montserrat" pitchFamily="34" charset="-120"/>
              </a:rPr>
              <a:t>30 min</a:t>
            </a:r>
            <a:endParaRPr lang="en-US" sz="1400" dirty="0"/>
          </a:p>
        </p:txBody>
      </p:sp>
      <p:sp>
        <p:nvSpPr>
          <p:cNvPr id="34" name="agenda-7"/>
          <p:cNvSpPr/>
          <p:nvPr/>
        </p:nvSpPr>
        <p:spPr>
          <a:xfrm>
            <a:off x="6217920" y="3749040"/>
            <a:ext cx="5394960" cy="777240"/>
          </a:xfrm>
          <a:prstGeom prst="rect">
            <a:avLst/>
          </a:prstGeom>
          <a:solidFill>
            <a:schemeClr val="bg1"/>
          </a:solidFill>
          <a:ln w="9525">
            <a:solidFill>
              <a:schemeClr val="accent3"/>
            </a:solidFill>
            <a:prstDash val="solid"/>
          </a:ln>
        </p:spPr>
      </p:sp>
      <p:sp>
        <p:nvSpPr>
          <p:cNvPr id="35" name="Shape 33"/>
          <p:cNvSpPr/>
          <p:nvPr/>
        </p:nvSpPr>
        <p:spPr>
          <a:xfrm>
            <a:off x="6400800" y="3886200"/>
            <a:ext cx="502920" cy="502920"/>
          </a:xfrm>
          <a:prstGeom prst="rect">
            <a:avLst/>
          </a:prstGeom>
          <a:solidFill>
            <a:schemeClr val="accent1"/>
          </a:solidFill>
          <a:ln w="12700">
            <a:solidFill>
              <a:schemeClr val="accent1"/>
            </a:solidFill>
            <a:prstDash val="solid"/>
          </a:ln>
        </p:spPr>
      </p:sp>
      <p:sp>
        <p:nvSpPr>
          <p:cNvPr id="36" name="Text 34"/>
          <p:cNvSpPr txBox="1"/>
          <p:nvPr/>
        </p:nvSpPr>
        <p:spPr>
          <a:xfrm>
            <a:off x="6400800" y="3886200"/>
            <a:ext cx="502920" cy="502920"/>
          </a:xfrm>
          <a:prstGeom prst="rect">
            <a:avLst/>
          </a:prstGeom>
          <a:noFill/>
          <a:ln/>
        </p:spPr>
        <p:txBody>
          <a:bodyPr wrap="square" lIns="0" tIns="0" rIns="0" bIns="0" rtlCol="0" anchor="ctr"/>
          <a:lstStyle/>
          <a:p>
            <a:pPr algn="ctr" indent="0" marL="0">
              <a:buNone/>
            </a:pPr>
            <a:r>
              <a:rPr lang="en-US" sz="1600" b="1" dirty="0">
                <a:solidFill>
                  <a:schemeClr val="tx2"/>
                </a:solidFill>
                <a:latin typeface="Montserrat" pitchFamily="34" charset="0"/>
                <a:ea typeface="Montserrat" pitchFamily="34" charset="-122"/>
                <a:cs typeface="Montserrat" pitchFamily="34" charset="-120"/>
              </a:rPr>
              <a:t>7</a:t>
            </a:r>
            <a:endParaRPr lang="en-US" sz="1600" dirty="0"/>
          </a:p>
        </p:txBody>
      </p:sp>
      <p:sp>
        <p:nvSpPr>
          <p:cNvPr id="37" name="Text 35"/>
          <p:cNvSpPr txBox="1"/>
          <p:nvPr/>
        </p:nvSpPr>
        <p:spPr>
          <a:xfrm>
            <a:off x="7086600" y="3886200"/>
            <a:ext cx="3291840" cy="502920"/>
          </a:xfrm>
          <a:prstGeom prst="rect">
            <a:avLst/>
          </a:prstGeom>
          <a:noFill/>
          <a:ln/>
        </p:spPr>
        <p:txBody>
          <a:bodyPr wrap="square" lIns="0" tIns="0" rIns="0" bIns="0" rtlCol="0" anchor="ctr"/>
          <a:lstStyle/>
          <a:p>
            <a:pPr indent="0" marL="0">
              <a:buNone/>
            </a:pPr>
            <a:r>
              <a:rPr lang="en-US" sz="1600" b="1" dirty="0">
                <a:solidFill>
                  <a:schemeClr val="tx2"/>
                </a:solidFill>
                <a:latin typeface="Montserrat" pitchFamily="34" charset="0"/>
                <a:ea typeface="Montserrat" pitchFamily="34" charset="-122"/>
                <a:cs typeface="Montserrat" pitchFamily="34" charset="-120"/>
              </a:rPr>
              <a:t>Confirm Next Steps</a:t>
            </a:r>
            <a:endParaRPr lang="en-US" sz="1600" dirty="0"/>
          </a:p>
        </p:txBody>
      </p:sp>
      <p:sp>
        <p:nvSpPr>
          <p:cNvPr id="38" name="Text 36"/>
          <p:cNvSpPr txBox="1"/>
          <p:nvPr/>
        </p:nvSpPr>
        <p:spPr>
          <a:xfrm>
            <a:off x="10424160" y="3886200"/>
            <a:ext cx="1005840" cy="502920"/>
          </a:xfrm>
          <a:prstGeom prst="rect">
            <a:avLst/>
          </a:prstGeom>
          <a:noFill/>
          <a:ln/>
        </p:spPr>
        <p:txBody>
          <a:bodyPr wrap="square" lIns="0" tIns="0" rIns="0" bIns="0" rtlCol="0" anchor="ctr"/>
          <a:lstStyle/>
          <a:p>
            <a:pPr algn="r" indent="0" marL="0">
              <a:buNone/>
            </a:pPr>
            <a:r>
              <a:rPr lang="en-US" sz="1400" dirty="0">
                <a:solidFill>
                  <a:schemeClr val="accent2"/>
                </a:solidFill>
                <a:latin typeface="Montserrat" pitchFamily="34" charset="0"/>
                <a:ea typeface="Montserrat" pitchFamily="34" charset="-122"/>
                <a:cs typeface="Montserrat" pitchFamily="34" charset="-120"/>
              </a:rPr>
              <a:t>15 min</a:t>
            </a:r>
            <a:endParaRPr lang="en-US" sz="1400" dirty="0"/>
          </a:p>
        </p:txBody>
      </p:sp>
      <p:sp>
        <p:nvSpPr>
          <p:cNvPr id="39" name="agenda-total"/>
          <p:cNvSpPr/>
          <p:nvPr/>
        </p:nvSpPr>
        <p:spPr>
          <a:xfrm>
            <a:off x="6217920" y="4709160"/>
            <a:ext cx="5394960" cy="777240"/>
          </a:xfrm>
          <a:prstGeom prst="rect">
            <a:avLst/>
          </a:prstGeom>
          <a:solidFill>
            <a:schemeClr val="tx2"/>
          </a:solidFill>
          <a:ln w="9525">
            <a:solidFill>
              <a:schemeClr val="accent3"/>
            </a:solidFill>
            <a:prstDash val="solid"/>
          </a:ln>
        </p:spPr>
      </p:sp>
      <p:sp>
        <p:nvSpPr>
          <p:cNvPr id="40" name="Text 38"/>
          <p:cNvSpPr txBox="1"/>
          <p:nvPr/>
        </p:nvSpPr>
        <p:spPr>
          <a:xfrm>
            <a:off x="6400800" y="4846320"/>
            <a:ext cx="5029200" cy="502920"/>
          </a:xfrm>
          <a:prstGeom prst="rect">
            <a:avLst/>
          </a:prstGeom>
          <a:noFill/>
          <a:ln/>
        </p:spPr>
        <p:txBody>
          <a:bodyPr wrap="square" lIns="0" tIns="0" rIns="0" bIns="0" rtlCol="0" anchor="ctr"/>
          <a:lstStyle/>
          <a:p>
            <a:pPr indent="0" marL="0">
              <a:buNone/>
            </a:pPr>
            <a:r>
              <a:rPr lang="en-US" sz="1400" b="1" dirty="0">
                <a:solidFill>
                  <a:schemeClr val="bg1"/>
                </a:solidFill>
                <a:latin typeface="Montserrat" pitchFamily="34" charset="0"/>
                <a:ea typeface="Montserrat" pitchFamily="34" charset="-122"/>
                <a:cs typeface="Montserrat" pitchFamily="34" charset="-120"/>
              </a:rPr>
              <a:t>Total: about 3.5 hours, including a 10-minute break</a:t>
            </a:r>
            <a:endParaRPr lang="en-US" sz="14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STEP 1: SET THE STAGE</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What Is a Portfolio Charter?</a:t>
            </a:r>
            <a:endParaRPr lang="en-US" sz="3200" dirty="0"/>
          </a:p>
        </p:txBody>
      </p:sp>
      <p:sp>
        <p:nvSpPr>
          <p:cNvPr id="4" name="Text 2"/>
          <p:cNvSpPr txBox="1"/>
          <p:nvPr/>
        </p:nvSpPr>
        <p:spPr>
          <a:xfrm>
            <a:off x="548640" y="1828800"/>
            <a:ext cx="5394960" cy="2194560"/>
          </a:xfrm>
          <a:prstGeom prst="rect">
            <a:avLst/>
          </a:prstGeom>
          <a:noFill/>
          <a:ln/>
        </p:spPr>
        <p:txBody>
          <a:bodyPr wrap="square" lIns="0" tIns="0" rIns="0" bIns="0" rtlCol="0" anchor="t"/>
          <a:lstStyle/>
          <a:p>
            <a:pPr indent="0" marL="0">
              <a:buNone/>
            </a:pPr>
            <a:r>
              <a:rPr lang="en-US" sz="1800" dirty="0">
                <a:solidFill>
                  <a:schemeClr val="tx1"/>
                </a:solidFill>
                <a:latin typeface="Montserrat" pitchFamily="34" charset="0"/>
                <a:ea typeface="Montserrat" pitchFamily="34" charset="-122"/>
                <a:cs typeface="Montserrat" pitchFamily="34" charset="-120"/>
              </a:rPr>
              <a:t>A short, leadership-agreed definition of what a portfolio exists to do: the value streams and solutions it contains, the customers it serves, the strategic themes it advances, the budget and guardrails it operates within, and how decisions get made.</a:t>
            </a:r>
            <a:endParaRPr lang="en-US" sz="1800" dirty="0"/>
          </a:p>
        </p:txBody>
      </p:sp>
      <p:sp>
        <p:nvSpPr>
          <p:cNvPr id="5" name="Text 3"/>
          <p:cNvSpPr txBox="1"/>
          <p:nvPr/>
        </p:nvSpPr>
        <p:spPr>
          <a:xfrm>
            <a:off x="548640" y="4206240"/>
            <a:ext cx="5394960" cy="1097280"/>
          </a:xfrm>
          <a:prstGeom prst="rect">
            <a:avLst/>
          </a:prstGeom>
          <a:noFill/>
          <a:ln/>
        </p:spPr>
        <p:txBody>
          <a:bodyPr wrap="square" lIns="0" tIns="0" rIns="0" bIns="0" rtlCol="0" anchor="t"/>
          <a:lstStyle/>
          <a:p>
            <a:pPr indent="0" marL="0">
              <a:buNone/>
            </a:pPr>
            <a:r>
              <a:rPr lang="en-US" sz="1400" i="1" dirty="0">
                <a:solidFill>
                  <a:schemeClr val="accent2"/>
                </a:solidFill>
                <a:latin typeface="Montserrat" pitchFamily="34" charset="0"/>
                <a:ea typeface="Montserrat" pitchFamily="34" charset="-122"/>
                <a:cs typeface="Montserrat" pitchFamily="34" charset="-120"/>
              </a:rPr>
              <a:t>Builds on the SAFe Portfolio Canvas and portfolio vision to give Lean Portfolio Management one shared starting point.</a:t>
            </a:r>
            <a:endParaRPr lang="en-US" sz="1400" dirty="0"/>
          </a:p>
        </p:txBody>
      </p:sp>
      <p:sp>
        <p:nvSpPr>
          <p:cNvPr id="6" name="value-box"/>
          <p:cNvSpPr/>
          <p:nvPr/>
        </p:nvSpPr>
        <p:spPr>
          <a:xfrm>
            <a:off x="6400800" y="1783080"/>
            <a:ext cx="5212080" cy="3931920"/>
          </a:xfrm>
          <a:prstGeom prst="rect">
            <a:avLst/>
          </a:prstGeom>
          <a:solidFill>
            <a:schemeClr val="tx2"/>
          </a:solidFill>
          <a:ln w="9525">
            <a:solidFill>
              <a:schemeClr val="accent3"/>
            </a:solidFill>
            <a:prstDash val="solid"/>
          </a:ln>
        </p:spPr>
      </p:sp>
      <p:sp>
        <p:nvSpPr>
          <p:cNvPr id="7" name="Shape 5"/>
          <p:cNvSpPr/>
          <p:nvPr/>
        </p:nvSpPr>
        <p:spPr>
          <a:xfrm>
            <a:off x="6675120" y="2057400"/>
            <a:ext cx="457200" cy="457200"/>
          </a:xfrm>
          <a:prstGeom prst="rect">
            <a:avLst/>
          </a:prstGeom>
          <a:solidFill>
            <a:schemeClr val="accent1"/>
          </a:solidFill>
          <a:ln w="12700">
            <a:solidFill>
              <a:schemeClr val="accent1"/>
            </a:solidFill>
            <a:prstDash val="solid"/>
          </a:ln>
        </p:spPr>
      </p:sp>
      <p:sp>
        <p:nvSpPr>
          <p:cNvPr id="8" name="Text 6"/>
          <p:cNvSpPr txBox="1"/>
          <p:nvPr/>
        </p:nvSpPr>
        <p:spPr>
          <a:xfrm>
            <a:off x="6675120" y="2057400"/>
            <a:ext cx="457200" cy="457200"/>
          </a:xfrm>
          <a:prstGeom prst="rect">
            <a:avLst/>
          </a:prstGeom>
          <a:noFill/>
          <a:ln/>
        </p:spPr>
        <p:txBody>
          <a:bodyPr wrap="square" lIns="0" tIns="0" rIns="0" bIns="0" rtlCol="0" anchor="ctr"/>
          <a:lstStyle/>
          <a:p>
            <a:pPr algn="ctr" indent="0" marL="0">
              <a:buNone/>
            </a:pPr>
            <a:r>
              <a:rPr lang="en-US" sz="1400" b="1" dirty="0">
                <a:solidFill>
                  <a:schemeClr val="tx2"/>
                </a:solidFill>
                <a:latin typeface="Montserrat" pitchFamily="34" charset="0"/>
                <a:ea typeface="Montserrat" pitchFamily="34" charset="-122"/>
                <a:cs typeface="Montserrat" pitchFamily="34" charset="-120"/>
              </a:rPr>
              <a:t>01</a:t>
            </a:r>
            <a:endParaRPr lang="en-US" sz="1400" dirty="0"/>
          </a:p>
        </p:txBody>
      </p:sp>
      <p:sp>
        <p:nvSpPr>
          <p:cNvPr id="9" name="Text 7"/>
          <p:cNvSpPr txBox="1"/>
          <p:nvPr/>
        </p:nvSpPr>
        <p:spPr>
          <a:xfrm>
            <a:off x="7315200" y="2057400"/>
            <a:ext cx="4023360" cy="365760"/>
          </a:xfrm>
          <a:prstGeom prst="rect">
            <a:avLst/>
          </a:prstGeom>
          <a:noFill/>
          <a:ln/>
        </p:spPr>
        <p:txBody>
          <a:bodyPr wrap="square" lIns="0" tIns="0" rIns="0" bIns="0" rtlCol="0" anchor="t"/>
          <a:lstStyle/>
          <a:p>
            <a:pPr indent="0" marL="0">
              <a:buNone/>
            </a:pPr>
            <a:r>
              <a:rPr lang="en-US" sz="1600" b="1" dirty="0">
                <a:solidFill>
                  <a:schemeClr val="accent1"/>
                </a:solidFill>
                <a:latin typeface="Montserrat" pitchFamily="34" charset="0"/>
                <a:ea typeface="Montserrat" pitchFamily="34" charset="-122"/>
                <a:cs typeface="Montserrat" pitchFamily="34" charset="-120"/>
              </a:rPr>
              <a:t>Shared Purpose</a:t>
            </a:r>
            <a:endParaRPr lang="en-US" sz="1600" dirty="0"/>
          </a:p>
        </p:txBody>
      </p:sp>
      <p:sp>
        <p:nvSpPr>
          <p:cNvPr id="10" name="Text 8"/>
          <p:cNvSpPr txBox="1"/>
          <p:nvPr/>
        </p:nvSpPr>
        <p:spPr>
          <a:xfrm>
            <a:off x="7315200" y="2441448"/>
            <a:ext cx="4023360" cy="731520"/>
          </a:xfrm>
          <a:prstGeom prst="rect">
            <a:avLst/>
          </a:prstGeom>
          <a:noFill/>
          <a:ln/>
        </p:spPr>
        <p:txBody>
          <a:bodyPr wrap="square" lIns="0" tIns="0" rIns="0" bIns="0" rtlCol="0" anchor="t"/>
          <a:lstStyle/>
          <a:p>
            <a:pPr indent="0" marL="0">
              <a:buNone/>
            </a:pPr>
            <a:r>
              <a:rPr lang="en-US" sz="1400" dirty="0">
                <a:solidFill>
                  <a:schemeClr val="bg1"/>
                </a:solidFill>
                <a:latin typeface="Montserrat" pitchFamily="34" charset="0"/>
                <a:ea typeface="Montserrat" pitchFamily="34" charset="-122"/>
                <a:cs typeface="Montserrat" pitchFamily="34" charset="-120"/>
              </a:rPr>
              <a:t>One agreed statement of why the portfolio exists and what it will not do.</a:t>
            </a:r>
            <a:endParaRPr lang="en-US" sz="1400" dirty="0"/>
          </a:p>
        </p:txBody>
      </p:sp>
      <p:sp>
        <p:nvSpPr>
          <p:cNvPr id="11" name="Shape 9"/>
          <p:cNvSpPr/>
          <p:nvPr/>
        </p:nvSpPr>
        <p:spPr>
          <a:xfrm>
            <a:off x="6675120" y="3291840"/>
            <a:ext cx="457200" cy="457200"/>
          </a:xfrm>
          <a:prstGeom prst="rect">
            <a:avLst/>
          </a:prstGeom>
          <a:solidFill>
            <a:schemeClr val="accent1"/>
          </a:solidFill>
          <a:ln w="12700">
            <a:solidFill>
              <a:schemeClr val="accent1"/>
            </a:solidFill>
            <a:prstDash val="solid"/>
          </a:ln>
        </p:spPr>
      </p:sp>
      <p:sp>
        <p:nvSpPr>
          <p:cNvPr id="12" name="Text 10"/>
          <p:cNvSpPr txBox="1"/>
          <p:nvPr/>
        </p:nvSpPr>
        <p:spPr>
          <a:xfrm>
            <a:off x="6675120" y="3291840"/>
            <a:ext cx="457200" cy="457200"/>
          </a:xfrm>
          <a:prstGeom prst="rect">
            <a:avLst/>
          </a:prstGeom>
          <a:noFill/>
          <a:ln/>
        </p:spPr>
        <p:txBody>
          <a:bodyPr wrap="square" lIns="0" tIns="0" rIns="0" bIns="0" rtlCol="0" anchor="ctr"/>
          <a:lstStyle/>
          <a:p>
            <a:pPr algn="ctr" indent="0" marL="0">
              <a:buNone/>
            </a:pPr>
            <a:r>
              <a:rPr lang="en-US" sz="1400" b="1" dirty="0">
                <a:solidFill>
                  <a:schemeClr val="tx2"/>
                </a:solidFill>
                <a:latin typeface="Montserrat" pitchFamily="34" charset="0"/>
                <a:ea typeface="Montserrat" pitchFamily="34" charset="-122"/>
                <a:cs typeface="Montserrat" pitchFamily="34" charset="-120"/>
              </a:rPr>
              <a:t>02</a:t>
            </a:r>
            <a:endParaRPr lang="en-US" sz="1400" dirty="0"/>
          </a:p>
        </p:txBody>
      </p:sp>
      <p:sp>
        <p:nvSpPr>
          <p:cNvPr id="13" name="Text 11"/>
          <p:cNvSpPr txBox="1"/>
          <p:nvPr/>
        </p:nvSpPr>
        <p:spPr>
          <a:xfrm>
            <a:off x="7315200" y="3291840"/>
            <a:ext cx="4023360" cy="365760"/>
          </a:xfrm>
          <a:prstGeom prst="rect">
            <a:avLst/>
          </a:prstGeom>
          <a:noFill/>
          <a:ln/>
        </p:spPr>
        <p:txBody>
          <a:bodyPr wrap="square" lIns="0" tIns="0" rIns="0" bIns="0" rtlCol="0" anchor="t"/>
          <a:lstStyle/>
          <a:p>
            <a:pPr indent="0" marL="0">
              <a:buNone/>
            </a:pPr>
            <a:r>
              <a:rPr lang="en-US" sz="1600" b="1" dirty="0">
                <a:solidFill>
                  <a:schemeClr val="accent1"/>
                </a:solidFill>
                <a:latin typeface="Montserrat" pitchFamily="34" charset="0"/>
                <a:ea typeface="Montserrat" pitchFamily="34" charset="-122"/>
                <a:cs typeface="Montserrat" pitchFamily="34" charset="-120"/>
              </a:rPr>
              <a:t>Clear Boundaries</a:t>
            </a:r>
            <a:endParaRPr lang="en-US" sz="1600" dirty="0"/>
          </a:p>
        </p:txBody>
      </p:sp>
      <p:sp>
        <p:nvSpPr>
          <p:cNvPr id="14" name="Text 12"/>
          <p:cNvSpPr txBox="1"/>
          <p:nvPr/>
        </p:nvSpPr>
        <p:spPr>
          <a:xfrm>
            <a:off x="7315200" y="3675888"/>
            <a:ext cx="4023360" cy="731520"/>
          </a:xfrm>
          <a:prstGeom prst="rect">
            <a:avLst/>
          </a:prstGeom>
          <a:noFill/>
          <a:ln/>
        </p:spPr>
        <p:txBody>
          <a:bodyPr wrap="square" lIns="0" tIns="0" rIns="0" bIns="0" rtlCol="0" anchor="t"/>
          <a:lstStyle/>
          <a:p>
            <a:pPr indent="0" marL="0">
              <a:buNone/>
            </a:pPr>
            <a:r>
              <a:rPr lang="en-US" sz="1400" dirty="0">
                <a:solidFill>
                  <a:schemeClr val="bg1"/>
                </a:solidFill>
                <a:latin typeface="Montserrat" pitchFamily="34" charset="0"/>
                <a:ea typeface="Montserrat" pitchFamily="34" charset="-122"/>
                <a:cs typeface="Montserrat" pitchFamily="34" charset="-120"/>
              </a:rPr>
              <a:t>Value streams, solutions, and budget the portfolio owns.</a:t>
            </a:r>
            <a:endParaRPr lang="en-US" sz="1400" dirty="0"/>
          </a:p>
        </p:txBody>
      </p:sp>
      <p:sp>
        <p:nvSpPr>
          <p:cNvPr id="15" name="Shape 13"/>
          <p:cNvSpPr/>
          <p:nvPr/>
        </p:nvSpPr>
        <p:spPr>
          <a:xfrm>
            <a:off x="6675120" y="4526280"/>
            <a:ext cx="457200" cy="457200"/>
          </a:xfrm>
          <a:prstGeom prst="rect">
            <a:avLst/>
          </a:prstGeom>
          <a:solidFill>
            <a:schemeClr val="accent1"/>
          </a:solidFill>
          <a:ln w="12700">
            <a:solidFill>
              <a:schemeClr val="accent1"/>
            </a:solidFill>
            <a:prstDash val="solid"/>
          </a:ln>
        </p:spPr>
      </p:sp>
      <p:sp>
        <p:nvSpPr>
          <p:cNvPr id="16" name="Text 14"/>
          <p:cNvSpPr txBox="1"/>
          <p:nvPr/>
        </p:nvSpPr>
        <p:spPr>
          <a:xfrm>
            <a:off x="6675120" y="4526280"/>
            <a:ext cx="457200" cy="457200"/>
          </a:xfrm>
          <a:prstGeom prst="rect">
            <a:avLst/>
          </a:prstGeom>
          <a:noFill/>
          <a:ln/>
        </p:spPr>
        <p:txBody>
          <a:bodyPr wrap="square" lIns="0" tIns="0" rIns="0" bIns="0" rtlCol="0" anchor="ctr"/>
          <a:lstStyle/>
          <a:p>
            <a:pPr algn="ctr" indent="0" marL="0">
              <a:buNone/>
            </a:pPr>
            <a:r>
              <a:rPr lang="en-US" sz="1400" b="1" dirty="0">
                <a:solidFill>
                  <a:schemeClr val="tx2"/>
                </a:solidFill>
                <a:latin typeface="Montserrat" pitchFamily="34" charset="0"/>
                <a:ea typeface="Montserrat" pitchFamily="34" charset="-122"/>
                <a:cs typeface="Montserrat" pitchFamily="34" charset="-120"/>
              </a:rPr>
              <a:t>03</a:t>
            </a:r>
            <a:endParaRPr lang="en-US" sz="1400" dirty="0"/>
          </a:p>
        </p:txBody>
      </p:sp>
      <p:sp>
        <p:nvSpPr>
          <p:cNvPr id="17" name="Text 15"/>
          <p:cNvSpPr txBox="1"/>
          <p:nvPr/>
        </p:nvSpPr>
        <p:spPr>
          <a:xfrm>
            <a:off x="7315200" y="4526280"/>
            <a:ext cx="4023360" cy="365760"/>
          </a:xfrm>
          <a:prstGeom prst="rect">
            <a:avLst/>
          </a:prstGeom>
          <a:noFill/>
          <a:ln/>
        </p:spPr>
        <p:txBody>
          <a:bodyPr wrap="square" lIns="0" tIns="0" rIns="0" bIns="0" rtlCol="0" anchor="t"/>
          <a:lstStyle/>
          <a:p>
            <a:pPr indent="0" marL="0">
              <a:buNone/>
            </a:pPr>
            <a:r>
              <a:rPr lang="en-US" sz="1600" b="1" dirty="0">
                <a:solidFill>
                  <a:schemeClr val="accent1"/>
                </a:solidFill>
                <a:latin typeface="Montserrat" pitchFamily="34" charset="0"/>
                <a:ea typeface="Montserrat" pitchFamily="34" charset="-122"/>
                <a:cs typeface="Montserrat" pitchFamily="34" charset="-120"/>
              </a:rPr>
              <a:t>Governance That Holds</a:t>
            </a:r>
            <a:endParaRPr lang="en-US" sz="1600" dirty="0"/>
          </a:p>
        </p:txBody>
      </p:sp>
      <p:sp>
        <p:nvSpPr>
          <p:cNvPr id="18" name="Text 16"/>
          <p:cNvSpPr txBox="1"/>
          <p:nvPr/>
        </p:nvSpPr>
        <p:spPr>
          <a:xfrm>
            <a:off x="7315200" y="4910328"/>
            <a:ext cx="4023360" cy="731520"/>
          </a:xfrm>
          <a:prstGeom prst="rect">
            <a:avLst/>
          </a:prstGeom>
          <a:noFill/>
          <a:ln/>
        </p:spPr>
        <p:txBody>
          <a:bodyPr wrap="square" lIns="0" tIns="0" rIns="0" bIns="0" rtlCol="0" anchor="t"/>
          <a:lstStyle/>
          <a:p>
            <a:pPr indent="0" marL="0">
              <a:buNone/>
            </a:pPr>
            <a:r>
              <a:rPr lang="en-US" sz="1400" dirty="0">
                <a:solidFill>
                  <a:schemeClr val="bg1"/>
                </a:solidFill>
                <a:latin typeface="Montserrat" pitchFamily="34" charset="0"/>
                <a:ea typeface="Montserrat" pitchFamily="34" charset="-122"/>
                <a:cs typeface="Montserrat" pitchFamily="34" charset="-120"/>
              </a:rPr>
              <a:t>Decision rights, guardrails, and measures agreed up front.</a:t>
            </a:r>
            <a:endParaRPr lang="en-US" sz="14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STEP 1: SET THE STAGE</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The Charter at a Glance</a:t>
            </a:r>
            <a:endParaRPr lang="en-US" sz="3200" dirty="0"/>
          </a:p>
        </p:txBody>
      </p:sp>
      <p:sp>
        <p:nvSpPr>
          <p:cNvPr id="4" name="tile-1"/>
          <p:cNvSpPr/>
          <p:nvPr/>
        </p:nvSpPr>
        <p:spPr>
          <a:xfrm>
            <a:off x="548640" y="1828800"/>
            <a:ext cx="3474720" cy="1783080"/>
          </a:xfrm>
          <a:prstGeom prst="rect">
            <a:avLst/>
          </a:prstGeom>
          <a:solidFill>
            <a:schemeClr val="bg2"/>
          </a:solidFill>
          <a:ln w="9525">
            <a:solidFill>
              <a:schemeClr val="accent3"/>
            </a:solidFill>
            <a:prstDash val="solid"/>
          </a:ln>
        </p:spPr>
      </p:sp>
      <p:sp>
        <p:nvSpPr>
          <p:cNvPr id="5" name="Text 3"/>
          <p:cNvSpPr txBox="1"/>
          <p:nvPr/>
        </p:nvSpPr>
        <p:spPr>
          <a:xfrm>
            <a:off x="822960" y="2057400"/>
            <a:ext cx="2926080" cy="411480"/>
          </a:xfrm>
          <a:prstGeom prst="rect">
            <a:avLst/>
          </a:prstGeom>
          <a:noFill/>
          <a:ln/>
        </p:spPr>
        <p:txBody>
          <a:bodyPr wrap="square" lIns="0" tIns="0" rIns="0" bIns="0" rtlCol="0" anchor="t"/>
          <a:lstStyle/>
          <a:p>
            <a:pPr indent="0" marL="0">
              <a:buNone/>
            </a:pPr>
            <a:r>
              <a:rPr lang="en-US" sz="1700" b="1" dirty="0">
                <a:solidFill>
                  <a:schemeClr val="tx2"/>
                </a:solidFill>
                <a:latin typeface="Montserrat" pitchFamily="34" charset="0"/>
                <a:ea typeface="Montserrat" pitchFamily="34" charset="-122"/>
                <a:cs typeface="Montserrat" pitchFamily="34" charset="-120"/>
              </a:rPr>
              <a:t>Purpose and Vision</a:t>
            </a:r>
            <a:endParaRPr lang="en-US" sz="1700" dirty="0"/>
          </a:p>
        </p:txBody>
      </p:sp>
      <p:sp>
        <p:nvSpPr>
          <p:cNvPr id="6" name="Text 4"/>
          <p:cNvSpPr txBox="1"/>
          <p:nvPr/>
        </p:nvSpPr>
        <p:spPr>
          <a:xfrm>
            <a:off x="822960" y="2560320"/>
            <a:ext cx="2926080" cy="96012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Why the portfolio exists, who it serves, and where it is headed in 12 to 24 months</a:t>
            </a:r>
            <a:endParaRPr lang="en-US" sz="1300" dirty="0"/>
          </a:p>
        </p:txBody>
      </p:sp>
      <p:sp>
        <p:nvSpPr>
          <p:cNvPr id="7" name="tile-2"/>
          <p:cNvSpPr/>
          <p:nvPr/>
        </p:nvSpPr>
        <p:spPr>
          <a:xfrm>
            <a:off x="4297680" y="1828800"/>
            <a:ext cx="3474720" cy="1783080"/>
          </a:xfrm>
          <a:prstGeom prst="rect">
            <a:avLst/>
          </a:prstGeom>
          <a:solidFill>
            <a:schemeClr val="bg2"/>
          </a:solidFill>
          <a:ln w="9525">
            <a:solidFill>
              <a:schemeClr val="accent3"/>
            </a:solidFill>
            <a:prstDash val="solid"/>
          </a:ln>
        </p:spPr>
      </p:sp>
      <p:sp>
        <p:nvSpPr>
          <p:cNvPr id="8" name="Text 6"/>
          <p:cNvSpPr txBox="1"/>
          <p:nvPr/>
        </p:nvSpPr>
        <p:spPr>
          <a:xfrm>
            <a:off x="4572000" y="2057400"/>
            <a:ext cx="2926080" cy="411480"/>
          </a:xfrm>
          <a:prstGeom prst="rect">
            <a:avLst/>
          </a:prstGeom>
          <a:noFill/>
          <a:ln/>
        </p:spPr>
        <p:txBody>
          <a:bodyPr wrap="square" lIns="0" tIns="0" rIns="0" bIns="0" rtlCol="0" anchor="t"/>
          <a:lstStyle/>
          <a:p>
            <a:pPr indent="0" marL="0">
              <a:buNone/>
            </a:pPr>
            <a:r>
              <a:rPr lang="en-US" sz="1700" b="1" dirty="0">
                <a:solidFill>
                  <a:schemeClr val="tx2"/>
                </a:solidFill>
                <a:latin typeface="Montserrat" pitchFamily="34" charset="0"/>
                <a:ea typeface="Montserrat" pitchFamily="34" charset="-122"/>
                <a:cs typeface="Montserrat" pitchFamily="34" charset="-120"/>
              </a:rPr>
              <a:t>Boundaries</a:t>
            </a:r>
            <a:endParaRPr lang="en-US" sz="1700" dirty="0"/>
          </a:p>
        </p:txBody>
      </p:sp>
      <p:sp>
        <p:nvSpPr>
          <p:cNvPr id="9" name="Text 7"/>
          <p:cNvSpPr txBox="1"/>
          <p:nvPr/>
        </p:nvSpPr>
        <p:spPr>
          <a:xfrm>
            <a:off x="4572000" y="2560320"/>
            <a:ext cx="2926080" cy="96012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Value streams, ARTs, solutions, customers, and key partners in scope</a:t>
            </a:r>
            <a:endParaRPr lang="en-US" sz="1300" dirty="0"/>
          </a:p>
        </p:txBody>
      </p:sp>
      <p:sp>
        <p:nvSpPr>
          <p:cNvPr id="10" name="tile-3"/>
          <p:cNvSpPr/>
          <p:nvPr/>
        </p:nvSpPr>
        <p:spPr>
          <a:xfrm>
            <a:off x="8046720" y="1828800"/>
            <a:ext cx="3474720" cy="1783080"/>
          </a:xfrm>
          <a:prstGeom prst="rect">
            <a:avLst/>
          </a:prstGeom>
          <a:solidFill>
            <a:schemeClr val="bg2"/>
          </a:solidFill>
          <a:ln w="9525">
            <a:solidFill>
              <a:schemeClr val="accent3"/>
            </a:solidFill>
            <a:prstDash val="solid"/>
          </a:ln>
        </p:spPr>
      </p:sp>
      <p:sp>
        <p:nvSpPr>
          <p:cNvPr id="11" name="Text 9"/>
          <p:cNvSpPr txBox="1"/>
          <p:nvPr/>
        </p:nvSpPr>
        <p:spPr>
          <a:xfrm>
            <a:off x="8321040" y="2057400"/>
            <a:ext cx="2926080" cy="411480"/>
          </a:xfrm>
          <a:prstGeom prst="rect">
            <a:avLst/>
          </a:prstGeom>
          <a:noFill/>
          <a:ln/>
        </p:spPr>
        <p:txBody>
          <a:bodyPr wrap="square" lIns="0" tIns="0" rIns="0" bIns="0" rtlCol="0" anchor="t"/>
          <a:lstStyle/>
          <a:p>
            <a:pPr indent="0" marL="0">
              <a:buNone/>
            </a:pPr>
            <a:r>
              <a:rPr lang="en-US" sz="1700" b="1" dirty="0">
                <a:solidFill>
                  <a:schemeClr val="tx2"/>
                </a:solidFill>
                <a:latin typeface="Montserrat" pitchFamily="34" charset="0"/>
                <a:ea typeface="Montserrat" pitchFamily="34" charset="-122"/>
                <a:cs typeface="Montserrat" pitchFamily="34" charset="-120"/>
              </a:rPr>
              <a:t>Strategic Alignment</a:t>
            </a:r>
            <a:endParaRPr lang="en-US" sz="1700" dirty="0"/>
          </a:p>
        </p:txBody>
      </p:sp>
      <p:sp>
        <p:nvSpPr>
          <p:cNvPr id="12" name="Text 10"/>
          <p:cNvSpPr txBox="1"/>
          <p:nvPr/>
        </p:nvSpPr>
        <p:spPr>
          <a:xfrm>
            <a:off x="8321040" y="2560320"/>
            <a:ext cx="2926080" cy="96012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Which strategic themes each value stream advances, and where the gaps are</a:t>
            </a:r>
            <a:endParaRPr lang="en-US" sz="1300" dirty="0"/>
          </a:p>
        </p:txBody>
      </p:sp>
      <p:sp>
        <p:nvSpPr>
          <p:cNvPr id="13" name="tile-4"/>
          <p:cNvSpPr/>
          <p:nvPr/>
        </p:nvSpPr>
        <p:spPr>
          <a:xfrm>
            <a:off x="548640" y="3840480"/>
            <a:ext cx="3474720" cy="1783080"/>
          </a:xfrm>
          <a:prstGeom prst="rect">
            <a:avLst/>
          </a:prstGeom>
          <a:solidFill>
            <a:schemeClr val="bg1"/>
          </a:solidFill>
          <a:ln w="9525">
            <a:solidFill>
              <a:schemeClr val="accent3"/>
            </a:solidFill>
            <a:prstDash val="solid"/>
          </a:ln>
        </p:spPr>
      </p:sp>
      <p:sp>
        <p:nvSpPr>
          <p:cNvPr id="14" name="Text 12"/>
          <p:cNvSpPr txBox="1"/>
          <p:nvPr/>
        </p:nvSpPr>
        <p:spPr>
          <a:xfrm>
            <a:off x="822960" y="4069080"/>
            <a:ext cx="2926080" cy="411480"/>
          </a:xfrm>
          <a:prstGeom prst="rect">
            <a:avLst/>
          </a:prstGeom>
          <a:noFill/>
          <a:ln/>
        </p:spPr>
        <p:txBody>
          <a:bodyPr wrap="square" lIns="0" tIns="0" rIns="0" bIns="0" rtlCol="0" anchor="t"/>
          <a:lstStyle/>
          <a:p>
            <a:pPr indent="0" marL="0">
              <a:buNone/>
            </a:pPr>
            <a:r>
              <a:rPr lang="en-US" sz="1700" b="1" dirty="0">
                <a:solidFill>
                  <a:schemeClr val="tx2"/>
                </a:solidFill>
                <a:latin typeface="Montserrat" pitchFamily="34" charset="0"/>
                <a:ea typeface="Montserrat" pitchFamily="34" charset="-122"/>
                <a:cs typeface="Montserrat" pitchFamily="34" charset="-120"/>
              </a:rPr>
              <a:t>Budget and Guardrails</a:t>
            </a:r>
            <a:endParaRPr lang="en-US" sz="1700" dirty="0"/>
          </a:p>
        </p:txBody>
      </p:sp>
      <p:sp>
        <p:nvSpPr>
          <p:cNvPr id="15" name="Text 13"/>
          <p:cNvSpPr txBox="1"/>
          <p:nvPr/>
        </p:nvSpPr>
        <p:spPr>
          <a:xfrm>
            <a:off x="822960" y="4572000"/>
            <a:ext cx="2926080" cy="96012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Budget by value stream, capacity allocation, and spending thresholds</a:t>
            </a:r>
            <a:endParaRPr lang="en-US" sz="1300" dirty="0"/>
          </a:p>
        </p:txBody>
      </p:sp>
      <p:sp>
        <p:nvSpPr>
          <p:cNvPr id="16" name="tile-5"/>
          <p:cNvSpPr/>
          <p:nvPr/>
        </p:nvSpPr>
        <p:spPr>
          <a:xfrm>
            <a:off x="4297680" y="3840480"/>
            <a:ext cx="3474720" cy="1783080"/>
          </a:xfrm>
          <a:prstGeom prst="rect">
            <a:avLst/>
          </a:prstGeom>
          <a:solidFill>
            <a:schemeClr val="bg1"/>
          </a:solidFill>
          <a:ln w="9525">
            <a:solidFill>
              <a:schemeClr val="accent3"/>
            </a:solidFill>
            <a:prstDash val="solid"/>
          </a:ln>
        </p:spPr>
      </p:sp>
      <p:sp>
        <p:nvSpPr>
          <p:cNvPr id="17" name="Text 15"/>
          <p:cNvSpPr txBox="1"/>
          <p:nvPr/>
        </p:nvSpPr>
        <p:spPr>
          <a:xfrm>
            <a:off x="4572000" y="4069080"/>
            <a:ext cx="2926080" cy="411480"/>
          </a:xfrm>
          <a:prstGeom prst="rect">
            <a:avLst/>
          </a:prstGeom>
          <a:noFill/>
          <a:ln/>
        </p:spPr>
        <p:txBody>
          <a:bodyPr wrap="square" lIns="0" tIns="0" rIns="0" bIns="0" rtlCol="0" anchor="t"/>
          <a:lstStyle/>
          <a:p>
            <a:pPr indent="0" marL="0">
              <a:buNone/>
            </a:pPr>
            <a:r>
              <a:rPr lang="en-US" sz="1700" b="1" dirty="0">
                <a:solidFill>
                  <a:schemeClr val="tx2"/>
                </a:solidFill>
                <a:latin typeface="Montserrat" pitchFamily="34" charset="0"/>
                <a:ea typeface="Montserrat" pitchFamily="34" charset="-122"/>
                <a:cs typeface="Montserrat" pitchFamily="34" charset="-120"/>
              </a:rPr>
              <a:t>Governance and Measures</a:t>
            </a:r>
            <a:endParaRPr lang="en-US" sz="1700" dirty="0"/>
          </a:p>
        </p:txBody>
      </p:sp>
      <p:sp>
        <p:nvSpPr>
          <p:cNvPr id="18" name="Text 16"/>
          <p:cNvSpPr txBox="1"/>
          <p:nvPr/>
        </p:nvSpPr>
        <p:spPr>
          <a:xfrm>
            <a:off x="4572000" y="4572000"/>
            <a:ext cx="2926080" cy="96012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Decision rights, forums, cadence, and three to five KPIs</a:t>
            </a:r>
            <a:endParaRPr lang="en-US" sz="1300" dirty="0"/>
          </a:p>
        </p:txBody>
      </p:sp>
      <p:sp>
        <p:nvSpPr>
          <p:cNvPr id="19" name="tile-6"/>
          <p:cNvSpPr/>
          <p:nvPr/>
        </p:nvSpPr>
        <p:spPr>
          <a:xfrm>
            <a:off x="8046720" y="3840480"/>
            <a:ext cx="3474720" cy="1783080"/>
          </a:xfrm>
          <a:prstGeom prst="rect">
            <a:avLst/>
          </a:prstGeom>
          <a:solidFill>
            <a:schemeClr val="bg1"/>
          </a:solidFill>
          <a:ln w="9525">
            <a:solidFill>
              <a:schemeClr val="accent3"/>
            </a:solidFill>
            <a:prstDash val="solid"/>
          </a:ln>
        </p:spPr>
      </p:sp>
      <p:sp>
        <p:nvSpPr>
          <p:cNvPr id="20" name="Text 18"/>
          <p:cNvSpPr txBox="1"/>
          <p:nvPr/>
        </p:nvSpPr>
        <p:spPr>
          <a:xfrm>
            <a:off x="8321040" y="4069080"/>
            <a:ext cx="2926080" cy="411480"/>
          </a:xfrm>
          <a:prstGeom prst="rect">
            <a:avLst/>
          </a:prstGeom>
          <a:noFill/>
          <a:ln/>
        </p:spPr>
        <p:txBody>
          <a:bodyPr wrap="square" lIns="0" tIns="0" rIns="0" bIns="0" rtlCol="0" anchor="t"/>
          <a:lstStyle/>
          <a:p>
            <a:pPr indent="0" marL="0">
              <a:buNone/>
            </a:pPr>
            <a:r>
              <a:rPr lang="en-US" sz="1700" b="1" dirty="0">
                <a:solidFill>
                  <a:schemeClr val="tx2"/>
                </a:solidFill>
                <a:latin typeface="Montserrat" pitchFamily="34" charset="0"/>
                <a:ea typeface="Montserrat" pitchFamily="34" charset="-122"/>
                <a:cs typeface="Montserrat" pitchFamily="34" charset="-120"/>
              </a:rPr>
              <a:t>Open Questions</a:t>
            </a:r>
            <a:endParaRPr lang="en-US" sz="1700" dirty="0"/>
          </a:p>
        </p:txBody>
      </p:sp>
      <p:sp>
        <p:nvSpPr>
          <p:cNvPr id="21" name="Text 19"/>
          <p:cNvSpPr txBox="1"/>
          <p:nvPr/>
        </p:nvSpPr>
        <p:spPr>
          <a:xfrm>
            <a:off x="8321040" y="4572000"/>
            <a:ext cx="2926080" cy="96012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Unresolved items with owners and due dates, closed before sign-off</a:t>
            </a:r>
            <a:endParaRPr lang="en-US" sz="13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STEP 1: SET THE STAGE</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Who Decides What Today</a:t>
            </a:r>
            <a:endParaRPr lang="en-US" sz="3200" dirty="0"/>
          </a:p>
        </p:txBody>
      </p:sp>
      <p:sp>
        <p:nvSpPr>
          <p:cNvPr id="4" name="role-1"/>
          <p:cNvSpPr/>
          <p:nvPr/>
        </p:nvSpPr>
        <p:spPr>
          <a:xfrm>
            <a:off x="548640" y="1828800"/>
            <a:ext cx="6949440" cy="822960"/>
          </a:xfrm>
          <a:prstGeom prst="rect">
            <a:avLst/>
          </a:prstGeom>
          <a:solidFill>
            <a:schemeClr val="bg2"/>
          </a:solidFill>
          <a:ln w="9525">
            <a:solidFill>
              <a:schemeClr val="accent3"/>
            </a:solidFill>
            <a:prstDash val="solid"/>
          </a:ln>
        </p:spPr>
      </p:sp>
      <p:sp>
        <p:nvSpPr>
          <p:cNvPr id="5" name="Text 3"/>
          <p:cNvSpPr txBox="1"/>
          <p:nvPr/>
        </p:nvSpPr>
        <p:spPr>
          <a:xfrm>
            <a:off x="777240" y="1993392"/>
            <a:ext cx="2834640" cy="502920"/>
          </a:xfrm>
          <a:prstGeom prst="rect">
            <a:avLst/>
          </a:prstGeom>
          <a:noFill/>
          <a:ln/>
        </p:spPr>
        <p:txBody>
          <a:bodyPr wrap="square" lIns="0" tIns="0" rIns="0" bIns="0" rtlCol="0" anchor="ctr"/>
          <a:lstStyle/>
          <a:p>
            <a:pPr indent="0" marL="0">
              <a:buNone/>
            </a:pPr>
            <a:r>
              <a:rPr lang="en-US" sz="1500" b="1" dirty="0">
                <a:solidFill>
                  <a:schemeClr val="tx2"/>
                </a:solidFill>
                <a:latin typeface="Montserrat" pitchFamily="34" charset="0"/>
                <a:ea typeface="Montserrat" pitchFamily="34" charset="-122"/>
                <a:cs typeface="Montserrat" pitchFamily="34" charset="-120"/>
              </a:rPr>
              <a:t>Lean Portfolio Manager</a:t>
            </a:r>
            <a:endParaRPr lang="en-US" sz="1500" dirty="0"/>
          </a:p>
        </p:txBody>
      </p:sp>
      <p:sp>
        <p:nvSpPr>
          <p:cNvPr id="6" name="Text 4"/>
          <p:cNvSpPr txBox="1"/>
          <p:nvPr/>
        </p:nvSpPr>
        <p:spPr>
          <a:xfrm>
            <a:off x="3657600" y="1993392"/>
            <a:ext cx="3657600" cy="502920"/>
          </a:xfrm>
          <a:prstGeom prst="rect">
            <a:avLst/>
          </a:prstGeom>
          <a:noFill/>
          <a:ln/>
        </p:spPr>
        <p:txBody>
          <a:bodyPr wrap="square" lIns="0" tIns="0" rIns="0" bIns="0" rtlCol="0" anchor="ctr"/>
          <a:lstStyle/>
          <a:p>
            <a:pPr indent="0" marL="0">
              <a:buNone/>
            </a:pPr>
            <a:r>
              <a:rPr lang="en-US" sz="1300" dirty="0">
                <a:solidFill>
                  <a:schemeClr val="tx1"/>
                </a:solidFill>
                <a:latin typeface="Montserrat" pitchFamily="34" charset="0"/>
                <a:ea typeface="Montserrat" pitchFamily="34" charset="-122"/>
                <a:cs typeface="Montserrat" pitchFamily="34" charset="-120"/>
              </a:rPr>
              <a:t>Facilitates and owns the charter after the session</a:t>
            </a:r>
            <a:endParaRPr lang="en-US" sz="1300" dirty="0"/>
          </a:p>
        </p:txBody>
      </p:sp>
      <p:sp>
        <p:nvSpPr>
          <p:cNvPr id="7" name="role-2"/>
          <p:cNvSpPr/>
          <p:nvPr/>
        </p:nvSpPr>
        <p:spPr>
          <a:xfrm>
            <a:off x="548640" y="2816352"/>
            <a:ext cx="6949440" cy="822960"/>
          </a:xfrm>
          <a:prstGeom prst="rect">
            <a:avLst/>
          </a:prstGeom>
          <a:solidFill>
            <a:schemeClr val="bg1"/>
          </a:solidFill>
          <a:ln w="9525">
            <a:solidFill>
              <a:schemeClr val="accent3"/>
            </a:solidFill>
            <a:prstDash val="solid"/>
          </a:ln>
        </p:spPr>
      </p:sp>
      <p:sp>
        <p:nvSpPr>
          <p:cNvPr id="8" name="Text 6"/>
          <p:cNvSpPr txBox="1"/>
          <p:nvPr/>
        </p:nvSpPr>
        <p:spPr>
          <a:xfrm>
            <a:off x="777240" y="2980944"/>
            <a:ext cx="2834640" cy="502920"/>
          </a:xfrm>
          <a:prstGeom prst="rect">
            <a:avLst/>
          </a:prstGeom>
          <a:noFill/>
          <a:ln/>
        </p:spPr>
        <p:txBody>
          <a:bodyPr wrap="square" lIns="0" tIns="0" rIns="0" bIns="0" rtlCol="0" anchor="ctr"/>
          <a:lstStyle/>
          <a:p>
            <a:pPr indent="0" marL="0">
              <a:buNone/>
            </a:pPr>
            <a:r>
              <a:rPr lang="en-US" sz="1500" b="1" dirty="0">
                <a:solidFill>
                  <a:schemeClr val="tx2"/>
                </a:solidFill>
                <a:latin typeface="Montserrat" pitchFamily="34" charset="0"/>
                <a:ea typeface="Montserrat" pitchFamily="34" charset="-122"/>
                <a:cs typeface="Montserrat" pitchFamily="34" charset="-120"/>
              </a:rPr>
              <a:t>Business Owners and Executives</a:t>
            </a:r>
            <a:endParaRPr lang="en-US" sz="1500" dirty="0"/>
          </a:p>
        </p:txBody>
      </p:sp>
      <p:sp>
        <p:nvSpPr>
          <p:cNvPr id="9" name="Text 7"/>
          <p:cNvSpPr txBox="1"/>
          <p:nvPr/>
        </p:nvSpPr>
        <p:spPr>
          <a:xfrm>
            <a:off x="3657600" y="2980944"/>
            <a:ext cx="3657600" cy="502920"/>
          </a:xfrm>
          <a:prstGeom prst="rect">
            <a:avLst/>
          </a:prstGeom>
          <a:noFill/>
          <a:ln/>
        </p:spPr>
        <p:txBody>
          <a:bodyPr wrap="square" lIns="0" tIns="0" rIns="0" bIns="0" rtlCol="0" anchor="ctr"/>
          <a:lstStyle/>
          <a:p>
            <a:pPr indent="0" marL="0">
              <a:buNone/>
            </a:pPr>
            <a:r>
              <a:rPr lang="en-US" sz="1300" dirty="0">
                <a:solidFill>
                  <a:schemeClr val="tx1"/>
                </a:solidFill>
                <a:latin typeface="Montserrat" pitchFamily="34" charset="0"/>
                <a:ea typeface="Montserrat" pitchFamily="34" charset="-122"/>
                <a:cs typeface="Montserrat" pitchFamily="34" charset="-120"/>
              </a:rPr>
              <a:t>Final say on purpose, budget, guardrails, and decision rights</a:t>
            </a:r>
            <a:endParaRPr lang="en-US" sz="1300" dirty="0"/>
          </a:p>
        </p:txBody>
      </p:sp>
      <p:sp>
        <p:nvSpPr>
          <p:cNvPr id="10" name="role-3"/>
          <p:cNvSpPr/>
          <p:nvPr/>
        </p:nvSpPr>
        <p:spPr>
          <a:xfrm>
            <a:off x="548640" y="3803904"/>
            <a:ext cx="6949440" cy="822960"/>
          </a:xfrm>
          <a:prstGeom prst="rect">
            <a:avLst/>
          </a:prstGeom>
          <a:solidFill>
            <a:schemeClr val="bg2"/>
          </a:solidFill>
          <a:ln w="9525">
            <a:solidFill>
              <a:schemeClr val="accent3"/>
            </a:solidFill>
            <a:prstDash val="solid"/>
          </a:ln>
        </p:spPr>
      </p:sp>
      <p:sp>
        <p:nvSpPr>
          <p:cNvPr id="11" name="Text 9"/>
          <p:cNvSpPr txBox="1"/>
          <p:nvPr/>
        </p:nvSpPr>
        <p:spPr>
          <a:xfrm>
            <a:off x="777240" y="3968496"/>
            <a:ext cx="2834640" cy="502920"/>
          </a:xfrm>
          <a:prstGeom prst="rect">
            <a:avLst/>
          </a:prstGeom>
          <a:noFill/>
          <a:ln/>
        </p:spPr>
        <p:txBody>
          <a:bodyPr wrap="square" lIns="0" tIns="0" rIns="0" bIns="0" rtlCol="0" anchor="ctr"/>
          <a:lstStyle/>
          <a:p>
            <a:pPr indent="0" marL="0">
              <a:buNone/>
            </a:pPr>
            <a:r>
              <a:rPr lang="en-US" sz="1500" b="1" dirty="0">
                <a:solidFill>
                  <a:schemeClr val="tx2"/>
                </a:solidFill>
                <a:latin typeface="Montserrat" pitchFamily="34" charset="0"/>
                <a:ea typeface="Montserrat" pitchFamily="34" charset="-122"/>
                <a:cs typeface="Montserrat" pitchFamily="34" charset="-120"/>
              </a:rPr>
              <a:t>Enterprise Architect</a:t>
            </a:r>
            <a:endParaRPr lang="en-US" sz="1500" dirty="0"/>
          </a:p>
        </p:txBody>
      </p:sp>
      <p:sp>
        <p:nvSpPr>
          <p:cNvPr id="12" name="Text 10"/>
          <p:cNvSpPr txBox="1"/>
          <p:nvPr/>
        </p:nvSpPr>
        <p:spPr>
          <a:xfrm>
            <a:off x="3657600" y="3968496"/>
            <a:ext cx="3657600" cy="502920"/>
          </a:xfrm>
          <a:prstGeom prst="rect">
            <a:avLst/>
          </a:prstGeom>
          <a:noFill/>
          <a:ln/>
        </p:spPr>
        <p:txBody>
          <a:bodyPr wrap="square" lIns="0" tIns="0" rIns="0" bIns="0" rtlCol="0" anchor="ctr"/>
          <a:lstStyle/>
          <a:p>
            <a:pPr indent="0" marL="0">
              <a:buNone/>
            </a:pPr>
            <a:r>
              <a:rPr lang="en-US" sz="1300" dirty="0">
                <a:solidFill>
                  <a:schemeClr val="tx1"/>
                </a:solidFill>
                <a:latin typeface="Montserrat" pitchFamily="34" charset="0"/>
                <a:ea typeface="Montserrat" pitchFamily="34" charset="-122"/>
                <a:cs typeface="Montserrat" pitchFamily="34" charset="-120"/>
              </a:rPr>
              <a:t>Technical strategy, shared platforms, and enabler needs</a:t>
            </a:r>
            <a:endParaRPr lang="en-US" sz="1300" dirty="0"/>
          </a:p>
        </p:txBody>
      </p:sp>
      <p:sp>
        <p:nvSpPr>
          <p:cNvPr id="13" name="role-4"/>
          <p:cNvSpPr/>
          <p:nvPr/>
        </p:nvSpPr>
        <p:spPr>
          <a:xfrm>
            <a:off x="548640" y="4791456"/>
            <a:ext cx="6949440" cy="822960"/>
          </a:xfrm>
          <a:prstGeom prst="rect">
            <a:avLst/>
          </a:prstGeom>
          <a:solidFill>
            <a:schemeClr val="bg1"/>
          </a:solidFill>
          <a:ln w="9525">
            <a:solidFill>
              <a:schemeClr val="accent3"/>
            </a:solidFill>
            <a:prstDash val="solid"/>
          </a:ln>
        </p:spPr>
      </p:sp>
      <p:sp>
        <p:nvSpPr>
          <p:cNvPr id="14" name="Text 12"/>
          <p:cNvSpPr txBox="1"/>
          <p:nvPr/>
        </p:nvSpPr>
        <p:spPr>
          <a:xfrm>
            <a:off x="777240" y="4956048"/>
            <a:ext cx="2834640" cy="502920"/>
          </a:xfrm>
          <a:prstGeom prst="rect">
            <a:avLst/>
          </a:prstGeom>
          <a:noFill/>
          <a:ln/>
        </p:spPr>
        <p:txBody>
          <a:bodyPr wrap="square" lIns="0" tIns="0" rIns="0" bIns="0" rtlCol="0" anchor="ctr"/>
          <a:lstStyle/>
          <a:p>
            <a:pPr indent="0" marL="0">
              <a:buNone/>
            </a:pPr>
            <a:r>
              <a:rPr lang="en-US" sz="1500" b="1" dirty="0">
                <a:solidFill>
                  <a:schemeClr val="tx2"/>
                </a:solidFill>
                <a:latin typeface="Montserrat" pitchFamily="34" charset="0"/>
                <a:ea typeface="Montserrat" pitchFamily="34" charset="-122"/>
                <a:cs typeface="Montserrat" pitchFamily="34" charset="-120"/>
              </a:rPr>
              <a:t>Value Stream and ART Leaders</a:t>
            </a:r>
            <a:endParaRPr lang="en-US" sz="1500" dirty="0"/>
          </a:p>
        </p:txBody>
      </p:sp>
      <p:sp>
        <p:nvSpPr>
          <p:cNvPr id="15" name="Text 13"/>
          <p:cNvSpPr txBox="1"/>
          <p:nvPr/>
        </p:nvSpPr>
        <p:spPr>
          <a:xfrm>
            <a:off x="3657600" y="4956048"/>
            <a:ext cx="3657600" cy="502920"/>
          </a:xfrm>
          <a:prstGeom prst="rect">
            <a:avLst/>
          </a:prstGeom>
          <a:noFill/>
          <a:ln/>
        </p:spPr>
        <p:txBody>
          <a:bodyPr wrap="square" lIns="0" tIns="0" rIns="0" bIns="0" rtlCol="0" anchor="ctr"/>
          <a:lstStyle/>
          <a:p>
            <a:pPr indent="0" marL="0">
              <a:buNone/>
            </a:pPr>
            <a:r>
              <a:rPr lang="en-US" sz="1300" dirty="0">
                <a:solidFill>
                  <a:schemeClr val="tx1"/>
                </a:solidFill>
                <a:latin typeface="Montserrat" pitchFamily="34" charset="0"/>
                <a:ea typeface="Montserrat" pitchFamily="34" charset="-122"/>
                <a:cs typeface="Montserrat" pitchFamily="34" charset="-120"/>
              </a:rPr>
              <a:t>Validate scope, customers, and dependencies for their area</a:t>
            </a:r>
            <a:endParaRPr lang="en-US" sz="1300" dirty="0"/>
          </a:p>
        </p:txBody>
      </p:sp>
      <p:sp>
        <p:nvSpPr>
          <p:cNvPr id="16" name="ground-rules"/>
          <p:cNvSpPr/>
          <p:nvPr/>
        </p:nvSpPr>
        <p:spPr>
          <a:xfrm>
            <a:off x="7955280" y="1828800"/>
            <a:ext cx="3657600" cy="3785616"/>
          </a:xfrm>
          <a:prstGeom prst="rect">
            <a:avLst/>
          </a:prstGeom>
          <a:solidFill>
            <a:schemeClr val="tx2"/>
          </a:solidFill>
          <a:ln w="9525">
            <a:solidFill>
              <a:schemeClr val="accent3"/>
            </a:solidFill>
            <a:prstDash val="solid"/>
          </a:ln>
        </p:spPr>
      </p:sp>
      <p:sp>
        <p:nvSpPr>
          <p:cNvPr id="17" name="Text 15"/>
          <p:cNvSpPr txBox="1"/>
          <p:nvPr/>
        </p:nvSpPr>
        <p:spPr>
          <a:xfrm>
            <a:off x="8229600" y="2103120"/>
            <a:ext cx="3108960" cy="411480"/>
          </a:xfrm>
          <a:prstGeom prst="rect">
            <a:avLst/>
          </a:prstGeom>
          <a:noFill/>
          <a:ln/>
        </p:spPr>
        <p:txBody>
          <a:bodyPr wrap="square" lIns="0" tIns="0" rIns="0" bIns="0" rtlCol="0" anchor="t"/>
          <a:lstStyle/>
          <a:p>
            <a:pPr indent="0" marL="0">
              <a:buNone/>
            </a:pPr>
            <a:r>
              <a:rPr lang="en-US" sz="1800" b="1" dirty="0">
                <a:solidFill>
                  <a:schemeClr val="accent1"/>
                </a:solidFill>
                <a:latin typeface="Montserrat" pitchFamily="34" charset="0"/>
                <a:ea typeface="Montserrat" pitchFamily="34" charset="-122"/>
                <a:cs typeface="Montserrat" pitchFamily="34" charset="-120"/>
              </a:rPr>
              <a:t>Ground Rules</a:t>
            </a:r>
            <a:endParaRPr lang="en-US" sz="1800" dirty="0"/>
          </a:p>
        </p:txBody>
      </p:sp>
      <p:sp>
        <p:nvSpPr>
          <p:cNvPr id="18" name="Text 16"/>
          <p:cNvSpPr txBox="1"/>
          <p:nvPr/>
        </p:nvSpPr>
        <p:spPr>
          <a:xfrm>
            <a:off x="8229600" y="2697480"/>
            <a:ext cx="3108960" cy="274320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chemeClr val="bg1"/>
                </a:solidFill>
                <a:latin typeface="Montserrat" pitchFamily="34" charset="0"/>
                <a:ea typeface="Montserrat" pitchFamily="34" charset="-122"/>
                <a:cs typeface="Montserrat" pitchFamily="34" charset="-120"/>
              </a:rPr>
              <a:t>Decide or park it with an owner</a:t>
            </a:r>
            <a:endParaRPr lang="en-US" sz="1400" dirty="0"/>
          </a:p>
          <a:p>
            <a:pPr marL="342900" indent="-342900">
              <a:spcAft>
                <a:spcPts val="1000"/>
              </a:spcAft>
              <a:buSzPct val="100000"/>
              <a:buChar char="•"/>
            </a:pPr>
            <a:r>
              <a:rPr lang="en-US" sz="1400" dirty="0">
                <a:solidFill>
                  <a:schemeClr val="bg1"/>
                </a:solidFill>
                <a:latin typeface="Montserrat" pitchFamily="34" charset="0"/>
                <a:ea typeface="Montserrat" pitchFamily="34" charset="-122"/>
                <a:cs typeface="Montserrat" pitchFamily="34" charset="-120"/>
              </a:rPr>
              <a:t>Purpose before scope</a:t>
            </a:r>
            <a:endParaRPr lang="en-US" sz="1400" dirty="0"/>
          </a:p>
          <a:p>
            <a:pPr marL="342900" indent="-342900">
              <a:spcAft>
                <a:spcPts val="1000"/>
              </a:spcAft>
              <a:buSzPct val="100000"/>
              <a:buChar char="•"/>
            </a:pPr>
            <a:r>
              <a:rPr lang="en-US" sz="1400" dirty="0">
                <a:solidFill>
                  <a:schemeClr val="bg1"/>
                </a:solidFill>
                <a:latin typeface="Montserrat" pitchFamily="34" charset="0"/>
                <a:ea typeface="Montserrat" pitchFamily="34" charset="-122"/>
                <a:cs typeface="Montserrat" pitchFamily="34" charset="-120"/>
              </a:rPr>
              <a:t>Every guardrail names a number or owner</a:t>
            </a:r>
            <a:endParaRPr lang="en-US" sz="1400" dirty="0"/>
          </a:p>
          <a:p>
            <a:pPr marL="342900" indent="-342900">
              <a:spcAft>
                <a:spcPts val="1000"/>
              </a:spcAft>
              <a:buSzPct val="100000"/>
              <a:buChar char="•"/>
            </a:pPr>
            <a:r>
              <a:rPr lang="en-US" sz="1400" dirty="0">
                <a:solidFill>
                  <a:schemeClr val="bg1"/>
                </a:solidFill>
                <a:latin typeface="Montserrat" pitchFamily="34" charset="0"/>
                <a:ea typeface="Montserrat" pitchFamily="34" charset="-122"/>
                <a:cs typeface="Montserrat" pitchFamily="34" charset="-120"/>
              </a:rPr>
              <a:t>Facts from the pre-read, not memory</a:t>
            </a:r>
            <a:endParaRPr lang="en-US" sz="14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STEP 2 OF 7</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Define Purpose and Vision</a:t>
            </a:r>
            <a:endParaRPr lang="en-US" sz="3200" dirty="0"/>
          </a:p>
        </p:txBody>
      </p:sp>
      <p:sp>
        <p:nvSpPr>
          <p:cNvPr id="4" name="Text 2"/>
          <p:cNvSpPr txBox="1"/>
          <p:nvPr/>
        </p:nvSpPr>
        <p:spPr>
          <a:xfrm>
            <a:off x="548640" y="1828800"/>
            <a:ext cx="6217920" cy="365760"/>
          </a:xfrm>
          <a:prstGeom prst="rect">
            <a:avLst/>
          </a:prstGeom>
          <a:noFill/>
          <a:ln/>
        </p:spPr>
        <p:txBody>
          <a:bodyPr wrap="square" lIns="0" tIns="0" rIns="0" bIns="0" rtlCol="0" anchor="t"/>
          <a:lstStyle/>
          <a:p>
            <a:pPr indent="0" marL="0">
              <a:buNone/>
            </a:pPr>
            <a:r>
              <a:rPr lang="en-US" sz="1400" b="1" dirty="0">
                <a:solidFill>
                  <a:schemeClr val="accent2"/>
                </a:solidFill>
                <a:latin typeface="Montserrat" pitchFamily="34" charset="0"/>
                <a:ea typeface="Montserrat" pitchFamily="34" charset="-122"/>
                <a:cs typeface="Montserrat" pitchFamily="34" charset="-120"/>
              </a:rPr>
              <a:t>Facilitator prompts</a:t>
            </a:r>
            <a:endParaRPr lang="en-US" sz="1400" dirty="0"/>
          </a:p>
        </p:txBody>
      </p:sp>
      <p:sp>
        <p:nvSpPr>
          <p:cNvPr id="5" name="Text 3"/>
          <p:cNvSpPr txBox="1"/>
          <p:nvPr/>
        </p:nvSpPr>
        <p:spPr>
          <a:xfrm>
            <a:off x="548640" y="2286000"/>
            <a:ext cx="6217920" cy="3566160"/>
          </a:xfrm>
          <a:prstGeom prst="rect">
            <a:avLst/>
          </a:prstGeom>
          <a:noFill/>
          <a:ln/>
        </p:spPr>
        <p:txBody>
          <a:bodyPr wrap="square" lIns="0" tIns="0" rIns="0" bIns="0" rtlCol="0" anchor="t"/>
          <a:lstStyle/>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Who does this portfolio serve, and what value does it deliver?</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What will be true in 12 to 24 months if we succeed?</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What will this portfolio explicitly not do?</a:t>
            </a:r>
            <a:endParaRPr lang="en-US" sz="1600" dirty="0"/>
          </a:p>
        </p:txBody>
      </p:sp>
      <p:sp>
        <p:nvSpPr>
          <p:cNvPr id="6" name="activity-card"/>
          <p:cNvSpPr/>
          <p:nvPr/>
        </p:nvSpPr>
        <p:spPr>
          <a:xfrm>
            <a:off x="7223760" y="1828800"/>
            <a:ext cx="4389120" cy="3931920"/>
          </a:xfrm>
          <a:prstGeom prst="rect">
            <a:avLst/>
          </a:prstGeom>
          <a:solidFill>
            <a:schemeClr val="bg2"/>
          </a:solidFill>
          <a:ln w="9525">
            <a:solidFill>
              <a:schemeClr val="accent3"/>
            </a:solidFill>
            <a:prstDash val="solid"/>
          </a:ln>
        </p:spPr>
      </p:sp>
      <p:sp>
        <p:nvSpPr>
          <p:cNvPr id="7" name="Shape 5"/>
          <p:cNvSpPr/>
          <p:nvPr/>
        </p:nvSpPr>
        <p:spPr>
          <a:xfrm>
            <a:off x="7498080" y="2103120"/>
            <a:ext cx="640080" cy="640080"/>
          </a:xfrm>
          <a:prstGeom prst="rect">
            <a:avLst/>
          </a:prstGeom>
          <a:solidFill>
            <a:schemeClr val="accent1"/>
          </a:solidFill>
          <a:ln w="12700">
            <a:solidFill>
              <a:schemeClr val="accent1"/>
            </a:solidFill>
            <a:prstDash val="solid"/>
          </a:ln>
        </p:spPr>
      </p:sp>
      <p:sp>
        <p:nvSpPr>
          <p:cNvPr id="8" name="Text 6"/>
          <p:cNvSpPr txBox="1"/>
          <p:nvPr/>
        </p:nvSpPr>
        <p:spPr>
          <a:xfrm>
            <a:off x="7498080" y="2103120"/>
            <a:ext cx="640080" cy="640080"/>
          </a:xfrm>
          <a:prstGeom prst="rect">
            <a:avLst/>
          </a:prstGeom>
          <a:noFill/>
          <a:ln/>
        </p:spPr>
        <p:txBody>
          <a:bodyPr wrap="square" lIns="0" tIns="0" rIns="0" bIns="0" rtlCol="0" anchor="ctr"/>
          <a:lstStyle/>
          <a:p>
            <a:pPr algn="ctr" indent="0" marL="0">
              <a:buNone/>
            </a:pPr>
            <a:r>
              <a:rPr lang="en-US" sz="2000" b="1" dirty="0">
                <a:solidFill>
                  <a:schemeClr val="tx2"/>
                </a:solidFill>
                <a:latin typeface="Montserrat" pitchFamily="34" charset="0"/>
                <a:ea typeface="Montserrat" pitchFamily="34" charset="-122"/>
                <a:cs typeface="Montserrat" pitchFamily="34" charset="-120"/>
              </a:rPr>
              <a:t>2</a:t>
            </a:r>
            <a:endParaRPr lang="en-US" sz="2000" dirty="0"/>
          </a:p>
        </p:txBody>
      </p:sp>
      <p:sp>
        <p:nvSpPr>
          <p:cNvPr id="9" name="Text 7"/>
          <p:cNvSpPr txBox="1"/>
          <p:nvPr/>
        </p:nvSpPr>
        <p:spPr>
          <a:xfrm>
            <a:off x="8321040" y="2103120"/>
            <a:ext cx="3017520" cy="640080"/>
          </a:xfrm>
          <a:prstGeom prst="rect">
            <a:avLst/>
          </a:prstGeom>
          <a:noFill/>
          <a:ln/>
        </p:spPr>
        <p:txBody>
          <a:bodyPr wrap="square" lIns="0" tIns="0" rIns="0" bIns="0" rtlCol="0" anchor="ctr"/>
          <a:lstStyle/>
          <a:p>
            <a:pPr indent="0" marL="0">
              <a:buNone/>
            </a:pPr>
            <a:r>
              <a:rPr lang="en-US" sz="1400" b="1" dirty="0">
                <a:solidFill>
                  <a:schemeClr val="accent2"/>
                </a:solidFill>
                <a:latin typeface="Montserrat" pitchFamily="34" charset="0"/>
                <a:ea typeface="Montserrat" pitchFamily="34" charset="-122"/>
                <a:cs typeface="Montserrat" pitchFamily="34" charset="-120"/>
              </a:rPr>
              <a:t>30 minutes</a:t>
            </a:r>
            <a:endParaRPr lang="en-US" sz="1400" dirty="0"/>
          </a:p>
        </p:txBody>
      </p:sp>
      <p:sp>
        <p:nvSpPr>
          <p:cNvPr id="10" name="Text 8"/>
          <p:cNvSpPr txBox="1"/>
          <p:nvPr/>
        </p:nvSpPr>
        <p:spPr>
          <a:xfrm>
            <a:off x="7498080" y="2971800"/>
            <a:ext cx="3840480" cy="320040"/>
          </a:xfrm>
          <a:prstGeom prst="rect">
            <a:avLst/>
          </a:prstGeom>
          <a:noFill/>
          <a:ln/>
        </p:spPr>
        <p:txBody>
          <a:bodyPr wrap="square" lIns="0" tIns="0" rIns="0" bIns="0" rtlCol="0" anchor="t"/>
          <a:lstStyle/>
          <a:p>
            <a:pPr indent="0" marL="0">
              <a:buNone/>
            </a:pPr>
            <a:r>
              <a:rPr lang="en-US" sz="1300" b="1" dirty="0">
                <a:solidFill>
                  <a:schemeClr val="tx2"/>
                </a:solidFill>
                <a:latin typeface="Montserrat" pitchFamily="34" charset="0"/>
                <a:ea typeface="Montserrat" pitchFamily="34" charset="-122"/>
                <a:cs typeface="Montserrat" pitchFamily="34" charset="-120"/>
              </a:rPr>
              <a:t>Activity</a:t>
            </a:r>
            <a:endParaRPr lang="en-US" sz="1300" dirty="0"/>
          </a:p>
        </p:txBody>
      </p:sp>
      <p:sp>
        <p:nvSpPr>
          <p:cNvPr id="11" name="Text 9"/>
          <p:cNvSpPr txBox="1"/>
          <p:nvPr/>
        </p:nvSpPr>
        <p:spPr>
          <a:xfrm>
            <a:off x="7498080" y="3291840"/>
            <a:ext cx="3840480" cy="132588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Silent writing: each participant drafts a one-sentence purpose. Cluster, then merge into one statement the room agrees on.</a:t>
            </a:r>
            <a:endParaRPr lang="en-US" sz="1300" dirty="0"/>
          </a:p>
        </p:txBody>
      </p:sp>
      <p:sp>
        <p:nvSpPr>
          <p:cNvPr id="12" name="Text 10"/>
          <p:cNvSpPr txBox="1"/>
          <p:nvPr/>
        </p:nvSpPr>
        <p:spPr>
          <a:xfrm>
            <a:off x="7498080" y="4663440"/>
            <a:ext cx="3840480" cy="320040"/>
          </a:xfrm>
          <a:prstGeom prst="rect">
            <a:avLst/>
          </a:prstGeom>
          <a:noFill/>
          <a:ln/>
        </p:spPr>
        <p:txBody>
          <a:bodyPr wrap="square" lIns="0" tIns="0" rIns="0" bIns="0" rtlCol="0" anchor="t"/>
          <a:lstStyle/>
          <a:p>
            <a:pPr indent="0" marL="0">
              <a:buNone/>
            </a:pPr>
            <a:r>
              <a:rPr lang="en-US" sz="1300" b="1" dirty="0">
                <a:solidFill>
                  <a:schemeClr val="tx2"/>
                </a:solidFill>
                <a:latin typeface="Montserrat" pitchFamily="34" charset="0"/>
                <a:ea typeface="Montserrat" pitchFamily="34" charset="-122"/>
                <a:cs typeface="Montserrat" pitchFamily="34" charset="-120"/>
              </a:rPr>
              <a:t>Output</a:t>
            </a:r>
            <a:endParaRPr lang="en-US" sz="1300" dirty="0"/>
          </a:p>
        </p:txBody>
      </p:sp>
      <p:sp>
        <p:nvSpPr>
          <p:cNvPr id="13" name="Text 11"/>
          <p:cNvSpPr txBox="1"/>
          <p:nvPr/>
        </p:nvSpPr>
        <p:spPr>
          <a:xfrm>
            <a:off x="7498080" y="4983480"/>
            <a:ext cx="3840480" cy="68580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Purpose statement, vision, and out-of-scope list</a:t>
            </a:r>
            <a:endParaRPr lang="en-US" sz="13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STEP 3 OF 7</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Draw the Boundaries</a:t>
            </a:r>
            <a:endParaRPr lang="en-US" sz="3200" dirty="0"/>
          </a:p>
        </p:txBody>
      </p:sp>
      <p:sp>
        <p:nvSpPr>
          <p:cNvPr id="4" name="Text 2"/>
          <p:cNvSpPr txBox="1"/>
          <p:nvPr/>
        </p:nvSpPr>
        <p:spPr>
          <a:xfrm>
            <a:off x="548640" y="1828800"/>
            <a:ext cx="6217920" cy="365760"/>
          </a:xfrm>
          <a:prstGeom prst="rect">
            <a:avLst/>
          </a:prstGeom>
          <a:noFill/>
          <a:ln/>
        </p:spPr>
        <p:txBody>
          <a:bodyPr wrap="square" lIns="0" tIns="0" rIns="0" bIns="0" rtlCol="0" anchor="t"/>
          <a:lstStyle/>
          <a:p>
            <a:pPr indent="0" marL="0">
              <a:buNone/>
            </a:pPr>
            <a:r>
              <a:rPr lang="en-US" sz="1400" b="1" dirty="0">
                <a:solidFill>
                  <a:schemeClr val="accent2"/>
                </a:solidFill>
                <a:latin typeface="Montserrat" pitchFamily="34" charset="0"/>
                <a:ea typeface="Montserrat" pitchFamily="34" charset="-122"/>
                <a:cs typeface="Montserrat" pitchFamily="34" charset="-120"/>
              </a:rPr>
              <a:t>Facilitator prompts</a:t>
            </a:r>
            <a:endParaRPr lang="en-US" sz="1400" dirty="0"/>
          </a:p>
        </p:txBody>
      </p:sp>
      <p:sp>
        <p:nvSpPr>
          <p:cNvPr id="5" name="Text 3"/>
          <p:cNvSpPr txBox="1"/>
          <p:nvPr/>
        </p:nvSpPr>
        <p:spPr>
          <a:xfrm>
            <a:off x="548640" y="2286000"/>
            <a:ext cx="6217920" cy="3566160"/>
          </a:xfrm>
          <a:prstGeom prst="rect">
            <a:avLst/>
          </a:prstGeom>
          <a:noFill/>
          <a:ln/>
        </p:spPr>
        <p:txBody>
          <a:bodyPr wrap="square" lIns="0" tIns="0" rIns="0" bIns="0" rtlCol="0" anchor="t"/>
          <a:lstStyle/>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Which value streams, ARTs, and solutions are inside this portfolio?</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Who are the primary customers of each value stream?</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Which shared services, platforms, and partners do we depend on?</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What in the inventory belongs to another portfolio?</a:t>
            </a:r>
            <a:endParaRPr lang="en-US" sz="1600" dirty="0"/>
          </a:p>
        </p:txBody>
      </p:sp>
      <p:sp>
        <p:nvSpPr>
          <p:cNvPr id="6" name="activity-card"/>
          <p:cNvSpPr/>
          <p:nvPr/>
        </p:nvSpPr>
        <p:spPr>
          <a:xfrm>
            <a:off x="7223760" y="1828800"/>
            <a:ext cx="4389120" cy="3931920"/>
          </a:xfrm>
          <a:prstGeom prst="rect">
            <a:avLst/>
          </a:prstGeom>
          <a:solidFill>
            <a:schemeClr val="bg2"/>
          </a:solidFill>
          <a:ln w="9525">
            <a:solidFill>
              <a:schemeClr val="accent3"/>
            </a:solidFill>
            <a:prstDash val="solid"/>
          </a:ln>
        </p:spPr>
      </p:sp>
      <p:sp>
        <p:nvSpPr>
          <p:cNvPr id="7" name="Shape 5"/>
          <p:cNvSpPr/>
          <p:nvPr/>
        </p:nvSpPr>
        <p:spPr>
          <a:xfrm>
            <a:off x="7498080" y="2103120"/>
            <a:ext cx="640080" cy="640080"/>
          </a:xfrm>
          <a:prstGeom prst="rect">
            <a:avLst/>
          </a:prstGeom>
          <a:solidFill>
            <a:schemeClr val="accent1"/>
          </a:solidFill>
          <a:ln w="12700">
            <a:solidFill>
              <a:schemeClr val="accent1"/>
            </a:solidFill>
            <a:prstDash val="solid"/>
          </a:ln>
        </p:spPr>
      </p:sp>
      <p:sp>
        <p:nvSpPr>
          <p:cNvPr id="8" name="Text 6"/>
          <p:cNvSpPr txBox="1"/>
          <p:nvPr/>
        </p:nvSpPr>
        <p:spPr>
          <a:xfrm>
            <a:off x="7498080" y="2103120"/>
            <a:ext cx="640080" cy="640080"/>
          </a:xfrm>
          <a:prstGeom prst="rect">
            <a:avLst/>
          </a:prstGeom>
          <a:noFill/>
          <a:ln/>
        </p:spPr>
        <p:txBody>
          <a:bodyPr wrap="square" lIns="0" tIns="0" rIns="0" bIns="0" rtlCol="0" anchor="ctr"/>
          <a:lstStyle/>
          <a:p>
            <a:pPr algn="ctr" indent="0" marL="0">
              <a:buNone/>
            </a:pPr>
            <a:r>
              <a:rPr lang="en-US" sz="2000" b="1" dirty="0">
                <a:solidFill>
                  <a:schemeClr val="tx2"/>
                </a:solidFill>
                <a:latin typeface="Montserrat" pitchFamily="34" charset="0"/>
                <a:ea typeface="Montserrat" pitchFamily="34" charset="-122"/>
                <a:cs typeface="Montserrat" pitchFamily="34" charset="-120"/>
              </a:rPr>
              <a:t>3</a:t>
            </a:r>
            <a:endParaRPr lang="en-US" sz="2000" dirty="0"/>
          </a:p>
        </p:txBody>
      </p:sp>
      <p:sp>
        <p:nvSpPr>
          <p:cNvPr id="9" name="Text 7"/>
          <p:cNvSpPr txBox="1"/>
          <p:nvPr/>
        </p:nvSpPr>
        <p:spPr>
          <a:xfrm>
            <a:off x="8321040" y="2103120"/>
            <a:ext cx="3017520" cy="640080"/>
          </a:xfrm>
          <a:prstGeom prst="rect">
            <a:avLst/>
          </a:prstGeom>
          <a:noFill/>
          <a:ln/>
        </p:spPr>
        <p:txBody>
          <a:bodyPr wrap="square" lIns="0" tIns="0" rIns="0" bIns="0" rtlCol="0" anchor="ctr"/>
          <a:lstStyle/>
          <a:p>
            <a:pPr indent="0" marL="0">
              <a:buNone/>
            </a:pPr>
            <a:r>
              <a:rPr lang="en-US" sz="1400" b="1" dirty="0">
                <a:solidFill>
                  <a:schemeClr val="accent2"/>
                </a:solidFill>
                <a:latin typeface="Montserrat" pitchFamily="34" charset="0"/>
                <a:ea typeface="Montserrat" pitchFamily="34" charset="-122"/>
                <a:cs typeface="Montserrat" pitchFamily="34" charset="-120"/>
              </a:rPr>
              <a:t>40 minutes</a:t>
            </a:r>
            <a:endParaRPr lang="en-US" sz="1400" dirty="0"/>
          </a:p>
        </p:txBody>
      </p:sp>
      <p:sp>
        <p:nvSpPr>
          <p:cNvPr id="10" name="Text 8"/>
          <p:cNvSpPr txBox="1"/>
          <p:nvPr/>
        </p:nvSpPr>
        <p:spPr>
          <a:xfrm>
            <a:off x="7498080" y="2971800"/>
            <a:ext cx="3840480" cy="320040"/>
          </a:xfrm>
          <a:prstGeom prst="rect">
            <a:avLst/>
          </a:prstGeom>
          <a:noFill/>
          <a:ln/>
        </p:spPr>
        <p:txBody>
          <a:bodyPr wrap="square" lIns="0" tIns="0" rIns="0" bIns="0" rtlCol="0" anchor="t"/>
          <a:lstStyle/>
          <a:p>
            <a:pPr indent="0" marL="0">
              <a:buNone/>
            </a:pPr>
            <a:r>
              <a:rPr lang="en-US" sz="1300" b="1" dirty="0">
                <a:solidFill>
                  <a:schemeClr val="tx2"/>
                </a:solidFill>
                <a:latin typeface="Montserrat" pitchFamily="34" charset="0"/>
                <a:ea typeface="Montserrat" pitchFamily="34" charset="-122"/>
                <a:cs typeface="Montserrat" pitchFamily="34" charset="-120"/>
              </a:rPr>
              <a:t>Activity</a:t>
            </a:r>
            <a:endParaRPr lang="en-US" sz="1300" dirty="0"/>
          </a:p>
        </p:txBody>
      </p:sp>
      <p:sp>
        <p:nvSpPr>
          <p:cNvPr id="11" name="Text 9"/>
          <p:cNvSpPr txBox="1"/>
          <p:nvPr/>
        </p:nvSpPr>
        <p:spPr>
          <a:xfrm>
            <a:off x="7498080" y="3291840"/>
            <a:ext cx="3840480" cy="132588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Walk the pre-filled Value Stream Scope tab row by row. Confirm, correct, or move each item.</a:t>
            </a:r>
            <a:endParaRPr lang="en-US" sz="1300" dirty="0"/>
          </a:p>
        </p:txBody>
      </p:sp>
      <p:sp>
        <p:nvSpPr>
          <p:cNvPr id="12" name="Text 10"/>
          <p:cNvSpPr txBox="1"/>
          <p:nvPr/>
        </p:nvSpPr>
        <p:spPr>
          <a:xfrm>
            <a:off x="7498080" y="4663440"/>
            <a:ext cx="3840480" cy="320040"/>
          </a:xfrm>
          <a:prstGeom prst="rect">
            <a:avLst/>
          </a:prstGeom>
          <a:noFill/>
          <a:ln/>
        </p:spPr>
        <p:txBody>
          <a:bodyPr wrap="square" lIns="0" tIns="0" rIns="0" bIns="0" rtlCol="0" anchor="t"/>
          <a:lstStyle/>
          <a:p>
            <a:pPr indent="0" marL="0">
              <a:buNone/>
            </a:pPr>
            <a:r>
              <a:rPr lang="en-US" sz="1300" b="1" dirty="0">
                <a:solidFill>
                  <a:schemeClr val="tx2"/>
                </a:solidFill>
                <a:latin typeface="Montserrat" pitchFamily="34" charset="0"/>
                <a:ea typeface="Montserrat" pitchFamily="34" charset="-122"/>
                <a:cs typeface="Montserrat" pitchFamily="34" charset="-120"/>
              </a:rPr>
              <a:t>Output</a:t>
            </a:r>
            <a:endParaRPr lang="en-US" sz="1300" dirty="0"/>
          </a:p>
        </p:txBody>
      </p:sp>
      <p:sp>
        <p:nvSpPr>
          <p:cNvPr id="13" name="Text 11"/>
          <p:cNvSpPr txBox="1"/>
          <p:nvPr/>
        </p:nvSpPr>
        <p:spPr>
          <a:xfrm>
            <a:off x="7498080" y="4983480"/>
            <a:ext cx="3840480" cy="68580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Confirmed value stream scope with owners and dependencies</a:t>
            </a:r>
            <a:endParaRPr lang="en-US" sz="13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STEP 4 OF 7</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Align to Strategy</a:t>
            </a:r>
            <a:endParaRPr lang="en-US" sz="3200" dirty="0"/>
          </a:p>
        </p:txBody>
      </p:sp>
      <p:sp>
        <p:nvSpPr>
          <p:cNvPr id="4" name="Text 2"/>
          <p:cNvSpPr txBox="1"/>
          <p:nvPr/>
        </p:nvSpPr>
        <p:spPr>
          <a:xfrm>
            <a:off x="548640" y="1783080"/>
            <a:ext cx="11064240" cy="457200"/>
          </a:xfrm>
          <a:prstGeom prst="rect">
            <a:avLst/>
          </a:prstGeom>
          <a:noFill/>
          <a:ln/>
        </p:spPr>
        <p:txBody>
          <a:bodyPr wrap="square" lIns="0" tIns="0" rIns="0" bIns="0" rtlCol="0" anchor="t"/>
          <a:lstStyle/>
          <a:p>
            <a:pPr indent="0" marL="0">
              <a:buNone/>
            </a:pPr>
            <a:r>
              <a:rPr lang="en-US" sz="1600" dirty="0">
                <a:solidFill>
                  <a:schemeClr val="tx1"/>
                </a:solidFill>
                <a:latin typeface="Montserrat" pitchFamily="34" charset="0"/>
                <a:ea typeface="Montserrat" pitchFamily="34" charset="-122"/>
                <a:cs typeface="Montserrat" pitchFamily="34" charset="-120"/>
              </a:rPr>
              <a:t>Map each value stream to the strategic themes it advances. Gaps on either axis become leadership decisions.</a:t>
            </a:r>
            <a:endParaRPr lang="en-US" sz="1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2514600"/>
          <a:ext cx="6766560" cy="914400"/>
        </p:xfrm>
        <a:graphic>
          <a:graphicData uri="http://schemas.openxmlformats.org/drawingml/2006/table">
            <a:tbl>
              <a:tblPr/>
              <a:tblGrid>
                <a:gridCol w="2377440"/>
                <a:gridCol w="1097280"/>
                <a:gridCol w="1097280"/>
                <a:gridCol w="1097280"/>
                <a:gridCol w="1097280"/>
              </a:tblGrid>
              <a:tr h="548640">
                <a:tc>
                  <a:txBody>
                    <a:bodyP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Value Stream</a:t>
                      </a:r>
                      <a:endParaRPr lang="en-US" sz="12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Theme A</a:t>
                      </a:r>
                      <a:endParaRPr lang="en-US" sz="12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Theme B</a:t>
                      </a:r>
                      <a:endParaRPr lang="en-US" sz="12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Theme C</a:t>
                      </a:r>
                      <a:endParaRPr lang="en-US" sz="12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Theme D</a:t>
                      </a:r>
                      <a:endParaRPr lang="en-US" sz="12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r>
              <a:tr h="548640">
                <a:tc>
                  <a:txBody>
                    <a:bodyPr/>
                    <a:lstStyle/>
                    <a:p>
                      <a:pPr indent="0" marL="0">
                        <a:buNone/>
                      </a:pPr>
                      <a:r>
                        <a:rPr lang="en-US" sz="1200" b="1" dirty="0">
                          <a:solidFill>
                            <a:srgbClr val="0D2849"/>
                          </a:solidFill>
                          <a:latin typeface="Montserrat" pitchFamily="34" charset="0"/>
                          <a:ea typeface="Montserrat" pitchFamily="34" charset="-122"/>
                          <a:cs typeface="Montserrat" pitchFamily="34" charset="-120"/>
                        </a:rPr>
                        <a:t>Value Stream 1</a:t>
                      </a:r>
                      <a:endParaRPr lang="en-US" sz="12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4F5F7"/>
                    </a:solidFill>
                  </a:tcPr>
                </a:tc>
                <a:tc>
                  <a:txBody>
                    <a:bodyPr/>
                    <a:lstStyle/>
                    <a:p>
                      <a:pPr algn="ctr" indent="0" marL="0">
                        <a:buNone/>
                      </a:pPr>
                      <a:r>
                        <a:rPr lang="en-US" sz="1300" b="1" dirty="0">
                          <a:solidFill>
                            <a:srgbClr val="0D2849"/>
                          </a:solidFill>
                          <a:latin typeface="Montserrat" pitchFamily="34" charset="0"/>
                          <a:ea typeface="Montserrat" pitchFamily="34" charset="-122"/>
                          <a:cs typeface="Montserrat" pitchFamily="34" charset="-120"/>
                        </a:rPr>
                        <a:t>H</a:t>
                      </a: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6C882"/>
                    </a:solidFill>
                  </a:tcPr>
                </a:tc>
                <a:tc>
                  <a:txBody>
                    <a:bodyPr/>
                    <a:lstStyle/>
                    <a:p>
                      <a:pPr algn="ctr" indent="0" marL="0">
                        <a:buNone/>
                      </a:pPr>
                      <a:r>
                        <a:rPr lang="en-US" sz="1300" b="1" dirty="0">
                          <a:solidFill>
                            <a:srgbClr val="0D2849"/>
                          </a:solidFill>
                          <a:latin typeface="Montserrat" pitchFamily="34" charset="0"/>
                          <a:ea typeface="Montserrat" pitchFamily="34" charset="-122"/>
                          <a:cs typeface="Montserrat" pitchFamily="34" charset="-120"/>
                        </a:rPr>
                        <a:t>M</a:t>
                      </a: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r h="548640">
                <a:tc>
                  <a:txBody>
                    <a:bodyPr/>
                    <a:lstStyle/>
                    <a:p>
                      <a:pPr indent="0" marL="0">
                        <a:buNone/>
                      </a:pPr>
                      <a:r>
                        <a:rPr lang="en-US" sz="1200" b="1" dirty="0">
                          <a:solidFill>
                            <a:srgbClr val="0D2849"/>
                          </a:solidFill>
                          <a:latin typeface="Montserrat" pitchFamily="34" charset="0"/>
                          <a:ea typeface="Montserrat" pitchFamily="34" charset="-122"/>
                          <a:cs typeface="Montserrat" pitchFamily="34" charset="-120"/>
                        </a:rPr>
                        <a:t>Value Stream 2</a:t>
                      </a:r>
                      <a:endParaRPr lang="en-US" sz="12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4F5F7"/>
                    </a:solidFill>
                  </a:tcPr>
                </a:tc>
                <a:tc>
                  <a:txBody>
                    <a:bodyPr/>
                    <a:lstStyle/>
                    <a:p>
                      <a:pPr algn="ctr" indent="0" marL="0">
                        <a:buNone/>
                      </a:pP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0D2849"/>
                          </a:solidFill>
                          <a:latin typeface="Montserrat" pitchFamily="34" charset="0"/>
                          <a:ea typeface="Montserrat" pitchFamily="34" charset="-122"/>
                          <a:cs typeface="Montserrat" pitchFamily="34" charset="-120"/>
                        </a:rPr>
                        <a:t>H</a:t>
                      </a: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6C882"/>
                    </a:solidFill>
                  </a:tcPr>
                </a:tc>
                <a:tc>
                  <a:txBody>
                    <a:bodyPr/>
                    <a:lstStyle/>
                    <a:p>
                      <a:pPr algn="ctr" indent="0" marL="0">
                        <a:buNone/>
                      </a:pPr>
                      <a:r>
                        <a:rPr lang="en-US" sz="1300" b="1" dirty="0">
                          <a:solidFill>
                            <a:srgbClr val="0D2849"/>
                          </a:solidFill>
                          <a:latin typeface="Montserrat" pitchFamily="34" charset="0"/>
                          <a:ea typeface="Montserrat" pitchFamily="34" charset="-122"/>
                          <a:cs typeface="Montserrat" pitchFamily="34" charset="-120"/>
                        </a:rPr>
                        <a:t>L</a:t>
                      </a: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r h="548640">
                <a:tc>
                  <a:txBody>
                    <a:bodyPr/>
                    <a:lstStyle/>
                    <a:p>
                      <a:pPr indent="0" marL="0">
                        <a:buNone/>
                      </a:pPr>
                      <a:r>
                        <a:rPr lang="en-US" sz="1200" b="1" dirty="0">
                          <a:solidFill>
                            <a:srgbClr val="0D2849"/>
                          </a:solidFill>
                          <a:latin typeface="Montserrat" pitchFamily="34" charset="0"/>
                          <a:ea typeface="Montserrat" pitchFamily="34" charset="-122"/>
                          <a:cs typeface="Montserrat" pitchFamily="34" charset="-120"/>
                        </a:rPr>
                        <a:t>Value Stream 3</a:t>
                      </a:r>
                      <a:endParaRPr lang="en-US" sz="12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4F5F7"/>
                    </a:solidFill>
                  </a:tcPr>
                </a:tc>
                <a:tc>
                  <a:txBody>
                    <a:bodyPr/>
                    <a:lstStyle/>
                    <a:p>
                      <a:pPr algn="ctr" indent="0" marL="0">
                        <a:buNone/>
                      </a:pP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endParaRPr lang="en-US" sz="1300" dirty="0">
                        <a:latin typeface="Montserrat" charset="0"/>
                        <a:ea typeface="Montserrat" charset="0"/>
                        <a:cs typeface="Montserrat" charset="0"/>
                      </a:endParaRPr>
                    </a:p>
                  </a:txBody>
                  <a:tcPr marL="91440" marR="91440" marT="45720" marB="45720" anchor="ctr">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548640" y="4846320"/>
            <a:ext cx="6766560" cy="274320"/>
          </a:xfrm>
          <a:prstGeom prst="rect">
            <a:avLst/>
          </a:prstGeom>
          <a:noFill/>
          <a:ln/>
        </p:spPr>
        <p:txBody>
          <a:bodyPr wrap="square" lIns="0" tIns="0" rIns="0" bIns="0" rtlCol="0" anchor="t"/>
          <a:lstStyle/>
          <a:p>
            <a:pPr indent="0" marL="0">
              <a:buNone/>
            </a:pPr>
            <a:r>
              <a:rPr lang="en-US" sz="1100" i="1" dirty="0">
                <a:solidFill>
                  <a:schemeClr val="accent5"/>
                </a:solidFill>
                <a:latin typeface="Montserrat" pitchFamily="34" charset="0"/>
                <a:ea typeface="Montserrat" pitchFamily="34" charset="-122"/>
                <a:cs typeface="Montserrat" pitchFamily="34" charset="-120"/>
              </a:rPr>
              <a:t>Illustrative example</a:t>
            </a:r>
            <a:endParaRPr lang="en-US" sz="1100" dirty="0"/>
          </a:p>
        </p:txBody>
      </p:sp>
      <p:sp>
        <p:nvSpPr>
          <p:cNvPr id="7" name="gap-1"/>
          <p:cNvSpPr/>
          <p:nvPr/>
        </p:nvSpPr>
        <p:spPr>
          <a:xfrm>
            <a:off x="7772400" y="2514600"/>
            <a:ext cx="3840480" cy="1371600"/>
          </a:xfrm>
          <a:prstGeom prst="rect">
            <a:avLst/>
          </a:prstGeom>
          <a:solidFill>
            <a:schemeClr val="bg2"/>
          </a:solidFill>
          <a:ln w="9525">
            <a:solidFill>
              <a:schemeClr val="accent3"/>
            </a:solidFill>
            <a:prstDash val="solid"/>
          </a:ln>
        </p:spPr>
      </p:sp>
      <p:sp>
        <p:nvSpPr>
          <p:cNvPr id="8" name="Text 5"/>
          <p:cNvSpPr txBox="1"/>
          <p:nvPr/>
        </p:nvSpPr>
        <p:spPr>
          <a:xfrm>
            <a:off x="8001000" y="2697480"/>
            <a:ext cx="3383280" cy="365760"/>
          </a:xfrm>
          <a:prstGeom prst="rect">
            <a:avLst/>
          </a:prstGeom>
          <a:noFill/>
          <a:ln/>
        </p:spPr>
        <p:txBody>
          <a:bodyPr wrap="square" lIns="0" tIns="0" rIns="0" bIns="0" rtlCol="0" anchor="t"/>
          <a:lstStyle/>
          <a:p>
            <a:pPr indent="0" marL="0">
              <a:buNone/>
            </a:pPr>
            <a:r>
              <a:rPr lang="en-US" sz="1400" b="1" dirty="0">
                <a:solidFill>
                  <a:schemeClr val="tx2"/>
                </a:solidFill>
                <a:latin typeface="Montserrat" pitchFamily="34" charset="0"/>
                <a:ea typeface="Montserrat" pitchFamily="34" charset="-122"/>
                <a:cs typeface="Montserrat" pitchFamily="34" charset="-120"/>
              </a:rPr>
              <a:t>Theme D has no value stream</a:t>
            </a:r>
            <a:endParaRPr lang="en-US" sz="1400" dirty="0"/>
          </a:p>
        </p:txBody>
      </p:sp>
      <p:sp>
        <p:nvSpPr>
          <p:cNvPr id="9" name="Text 6"/>
          <p:cNvSpPr txBox="1"/>
          <p:nvPr/>
        </p:nvSpPr>
        <p:spPr>
          <a:xfrm>
            <a:off x="8001000" y="3108960"/>
            <a:ext cx="3383280" cy="64008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Fund new work, re-scope a stream, or drop the theme?</a:t>
            </a:r>
            <a:endParaRPr lang="en-US" sz="1300" dirty="0"/>
          </a:p>
        </p:txBody>
      </p:sp>
      <p:sp>
        <p:nvSpPr>
          <p:cNvPr id="10" name="gap-2"/>
          <p:cNvSpPr/>
          <p:nvPr/>
        </p:nvSpPr>
        <p:spPr>
          <a:xfrm>
            <a:off x="7772400" y="4069080"/>
            <a:ext cx="3840480" cy="1371600"/>
          </a:xfrm>
          <a:prstGeom prst="rect">
            <a:avLst/>
          </a:prstGeom>
          <a:solidFill>
            <a:schemeClr val="bg2"/>
          </a:solidFill>
          <a:ln w="9525">
            <a:solidFill>
              <a:schemeClr val="accent3"/>
            </a:solidFill>
            <a:prstDash val="solid"/>
          </a:ln>
        </p:spPr>
      </p:sp>
      <p:sp>
        <p:nvSpPr>
          <p:cNvPr id="11" name="Text 8"/>
          <p:cNvSpPr txBox="1"/>
          <p:nvPr/>
        </p:nvSpPr>
        <p:spPr>
          <a:xfrm>
            <a:off x="8001000" y="4251960"/>
            <a:ext cx="3383280" cy="365760"/>
          </a:xfrm>
          <a:prstGeom prst="rect">
            <a:avLst/>
          </a:prstGeom>
          <a:noFill/>
          <a:ln/>
        </p:spPr>
        <p:txBody>
          <a:bodyPr wrap="square" lIns="0" tIns="0" rIns="0" bIns="0" rtlCol="0" anchor="t"/>
          <a:lstStyle/>
          <a:p>
            <a:pPr indent="0" marL="0">
              <a:buNone/>
            </a:pPr>
            <a:r>
              <a:rPr lang="en-US" sz="1400" b="1" dirty="0">
                <a:solidFill>
                  <a:schemeClr val="tx2"/>
                </a:solidFill>
                <a:latin typeface="Montserrat" pitchFamily="34" charset="0"/>
                <a:ea typeface="Montserrat" pitchFamily="34" charset="-122"/>
                <a:cs typeface="Montserrat" pitchFamily="34" charset="-120"/>
              </a:rPr>
              <a:t>Value Stream 3 supports no theme</a:t>
            </a:r>
            <a:endParaRPr lang="en-US" sz="1400" dirty="0"/>
          </a:p>
        </p:txBody>
      </p:sp>
      <p:sp>
        <p:nvSpPr>
          <p:cNvPr id="12" name="Text 9"/>
          <p:cNvSpPr txBox="1"/>
          <p:nvPr/>
        </p:nvSpPr>
        <p:spPr>
          <a:xfrm>
            <a:off x="8001000" y="4663440"/>
            <a:ext cx="3383280" cy="64008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Is it run-the-business work, or a candidate to sunset?</a:t>
            </a:r>
            <a:endParaRPr lang="en-US" sz="13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STEP 5 OF 7</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Set Budget and Guardrails</a:t>
            </a:r>
            <a:endParaRPr lang="en-US" sz="3200" dirty="0"/>
          </a:p>
        </p:txBody>
      </p:sp>
      <p:sp>
        <p:nvSpPr>
          <p:cNvPr id="4" name="Text 2"/>
          <p:cNvSpPr txBox="1"/>
          <p:nvPr/>
        </p:nvSpPr>
        <p:spPr>
          <a:xfrm>
            <a:off x="548640" y="1828800"/>
            <a:ext cx="6217920" cy="365760"/>
          </a:xfrm>
          <a:prstGeom prst="rect">
            <a:avLst/>
          </a:prstGeom>
          <a:noFill/>
          <a:ln/>
        </p:spPr>
        <p:txBody>
          <a:bodyPr wrap="square" lIns="0" tIns="0" rIns="0" bIns="0" rtlCol="0" anchor="t"/>
          <a:lstStyle/>
          <a:p>
            <a:pPr indent="0" marL="0">
              <a:buNone/>
            </a:pPr>
            <a:r>
              <a:rPr lang="en-US" sz="1400" b="1" dirty="0">
                <a:solidFill>
                  <a:schemeClr val="accent2"/>
                </a:solidFill>
                <a:latin typeface="Montserrat" pitchFamily="34" charset="0"/>
                <a:ea typeface="Montserrat" pitchFamily="34" charset="-122"/>
                <a:cs typeface="Montserrat" pitchFamily="34" charset="-120"/>
              </a:rPr>
              <a:t>Facilitator prompts</a:t>
            </a:r>
            <a:endParaRPr lang="en-US" sz="1400" dirty="0"/>
          </a:p>
        </p:txBody>
      </p:sp>
      <p:sp>
        <p:nvSpPr>
          <p:cNvPr id="5" name="Text 3"/>
          <p:cNvSpPr txBox="1"/>
          <p:nvPr/>
        </p:nvSpPr>
        <p:spPr>
          <a:xfrm>
            <a:off x="548640" y="2286000"/>
            <a:ext cx="6217920" cy="3566160"/>
          </a:xfrm>
          <a:prstGeom prst="rect">
            <a:avLst/>
          </a:prstGeom>
          <a:noFill/>
          <a:ln/>
        </p:spPr>
        <p:txBody>
          <a:bodyPr wrap="square" lIns="0" tIns="0" rIns="0" bIns="0" rtlCol="0" anchor="t"/>
          <a:lstStyle/>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Is the current budget allocation by value stream still right?</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What share of capacity goes to business features, enablers, and support?</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Above what threshold does an epic need portfolio approval?</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Which decisions are delegated to value streams?</a:t>
            </a:r>
            <a:endParaRPr lang="en-US" sz="1600" dirty="0"/>
          </a:p>
        </p:txBody>
      </p:sp>
      <p:sp>
        <p:nvSpPr>
          <p:cNvPr id="6" name="activity-card"/>
          <p:cNvSpPr/>
          <p:nvPr/>
        </p:nvSpPr>
        <p:spPr>
          <a:xfrm>
            <a:off x="7223760" y="1828800"/>
            <a:ext cx="4389120" cy="3931920"/>
          </a:xfrm>
          <a:prstGeom prst="rect">
            <a:avLst/>
          </a:prstGeom>
          <a:solidFill>
            <a:schemeClr val="bg2"/>
          </a:solidFill>
          <a:ln w="9525">
            <a:solidFill>
              <a:schemeClr val="accent3"/>
            </a:solidFill>
            <a:prstDash val="solid"/>
          </a:ln>
        </p:spPr>
      </p:sp>
      <p:sp>
        <p:nvSpPr>
          <p:cNvPr id="7" name="Shape 5"/>
          <p:cNvSpPr/>
          <p:nvPr/>
        </p:nvSpPr>
        <p:spPr>
          <a:xfrm>
            <a:off x="7498080" y="2103120"/>
            <a:ext cx="640080" cy="640080"/>
          </a:xfrm>
          <a:prstGeom prst="rect">
            <a:avLst/>
          </a:prstGeom>
          <a:solidFill>
            <a:schemeClr val="accent1"/>
          </a:solidFill>
          <a:ln w="12700">
            <a:solidFill>
              <a:schemeClr val="accent1"/>
            </a:solidFill>
            <a:prstDash val="solid"/>
          </a:ln>
        </p:spPr>
      </p:sp>
      <p:sp>
        <p:nvSpPr>
          <p:cNvPr id="8" name="Text 6"/>
          <p:cNvSpPr txBox="1"/>
          <p:nvPr/>
        </p:nvSpPr>
        <p:spPr>
          <a:xfrm>
            <a:off x="7498080" y="2103120"/>
            <a:ext cx="640080" cy="640080"/>
          </a:xfrm>
          <a:prstGeom prst="rect">
            <a:avLst/>
          </a:prstGeom>
          <a:noFill/>
          <a:ln/>
        </p:spPr>
        <p:txBody>
          <a:bodyPr wrap="square" lIns="0" tIns="0" rIns="0" bIns="0" rtlCol="0" anchor="ctr"/>
          <a:lstStyle/>
          <a:p>
            <a:pPr algn="ctr" indent="0" marL="0">
              <a:buNone/>
            </a:pPr>
            <a:r>
              <a:rPr lang="en-US" sz="2000" b="1" dirty="0">
                <a:solidFill>
                  <a:schemeClr val="tx2"/>
                </a:solidFill>
                <a:latin typeface="Montserrat" pitchFamily="34" charset="0"/>
                <a:ea typeface="Montserrat" pitchFamily="34" charset="-122"/>
                <a:cs typeface="Montserrat" pitchFamily="34" charset="-120"/>
              </a:rPr>
              <a:t>5</a:t>
            </a:r>
            <a:endParaRPr lang="en-US" sz="2000" dirty="0"/>
          </a:p>
        </p:txBody>
      </p:sp>
      <p:sp>
        <p:nvSpPr>
          <p:cNvPr id="9" name="Text 7"/>
          <p:cNvSpPr txBox="1"/>
          <p:nvPr/>
        </p:nvSpPr>
        <p:spPr>
          <a:xfrm>
            <a:off x="8321040" y="2103120"/>
            <a:ext cx="3017520" cy="640080"/>
          </a:xfrm>
          <a:prstGeom prst="rect">
            <a:avLst/>
          </a:prstGeom>
          <a:noFill/>
          <a:ln/>
        </p:spPr>
        <p:txBody>
          <a:bodyPr wrap="square" lIns="0" tIns="0" rIns="0" bIns="0" rtlCol="0" anchor="ctr"/>
          <a:lstStyle/>
          <a:p>
            <a:pPr indent="0" marL="0">
              <a:buNone/>
            </a:pPr>
            <a:r>
              <a:rPr lang="en-US" sz="1400" b="1" dirty="0">
                <a:solidFill>
                  <a:schemeClr val="accent2"/>
                </a:solidFill>
                <a:latin typeface="Montserrat" pitchFamily="34" charset="0"/>
                <a:ea typeface="Montserrat" pitchFamily="34" charset="-122"/>
                <a:cs typeface="Montserrat" pitchFamily="34" charset="-120"/>
              </a:rPr>
              <a:t>40 minutes</a:t>
            </a:r>
            <a:endParaRPr lang="en-US" sz="1400" dirty="0"/>
          </a:p>
        </p:txBody>
      </p:sp>
      <p:sp>
        <p:nvSpPr>
          <p:cNvPr id="10" name="Text 8"/>
          <p:cNvSpPr txBox="1"/>
          <p:nvPr/>
        </p:nvSpPr>
        <p:spPr>
          <a:xfrm>
            <a:off x="7498080" y="2971800"/>
            <a:ext cx="3840480" cy="320040"/>
          </a:xfrm>
          <a:prstGeom prst="rect">
            <a:avLst/>
          </a:prstGeom>
          <a:noFill/>
          <a:ln/>
        </p:spPr>
        <p:txBody>
          <a:bodyPr wrap="square" lIns="0" tIns="0" rIns="0" bIns="0" rtlCol="0" anchor="t"/>
          <a:lstStyle/>
          <a:p>
            <a:pPr indent="0" marL="0">
              <a:buNone/>
            </a:pPr>
            <a:r>
              <a:rPr lang="en-US" sz="1300" b="1" dirty="0">
                <a:solidFill>
                  <a:schemeClr val="tx2"/>
                </a:solidFill>
                <a:latin typeface="Montserrat" pitchFamily="34" charset="0"/>
                <a:ea typeface="Montserrat" pitchFamily="34" charset="-122"/>
                <a:cs typeface="Montserrat" pitchFamily="34" charset="-120"/>
              </a:rPr>
              <a:t>Activity</a:t>
            </a:r>
            <a:endParaRPr lang="en-US" sz="1300" dirty="0"/>
          </a:p>
        </p:txBody>
      </p:sp>
      <p:sp>
        <p:nvSpPr>
          <p:cNvPr id="11" name="Text 9"/>
          <p:cNvSpPr txBox="1"/>
          <p:nvPr/>
        </p:nvSpPr>
        <p:spPr>
          <a:xfrm>
            <a:off x="7498080" y="3291840"/>
            <a:ext cx="3840480" cy="132588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Review budget in the Scope tab, set capacity allocation targets, then draft guardrails and decision rights.</a:t>
            </a:r>
            <a:endParaRPr lang="en-US" sz="1300" dirty="0"/>
          </a:p>
        </p:txBody>
      </p:sp>
      <p:sp>
        <p:nvSpPr>
          <p:cNvPr id="12" name="Text 10"/>
          <p:cNvSpPr txBox="1"/>
          <p:nvPr/>
        </p:nvSpPr>
        <p:spPr>
          <a:xfrm>
            <a:off x="7498080" y="4663440"/>
            <a:ext cx="3840480" cy="320040"/>
          </a:xfrm>
          <a:prstGeom prst="rect">
            <a:avLst/>
          </a:prstGeom>
          <a:noFill/>
          <a:ln/>
        </p:spPr>
        <p:txBody>
          <a:bodyPr wrap="square" lIns="0" tIns="0" rIns="0" bIns="0" rtlCol="0" anchor="t"/>
          <a:lstStyle/>
          <a:p>
            <a:pPr indent="0" marL="0">
              <a:buNone/>
            </a:pPr>
            <a:r>
              <a:rPr lang="en-US" sz="1300" b="1" dirty="0">
                <a:solidFill>
                  <a:schemeClr val="tx2"/>
                </a:solidFill>
                <a:latin typeface="Montserrat" pitchFamily="34" charset="0"/>
                <a:ea typeface="Montserrat" pitchFamily="34" charset="-122"/>
                <a:cs typeface="Montserrat" pitchFamily="34" charset="-120"/>
              </a:rPr>
              <a:t>Output</a:t>
            </a:r>
            <a:endParaRPr lang="en-US" sz="1300" dirty="0"/>
          </a:p>
        </p:txBody>
      </p:sp>
      <p:sp>
        <p:nvSpPr>
          <p:cNvPr id="13" name="Text 11"/>
          <p:cNvSpPr txBox="1"/>
          <p:nvPr/>
        </p:nvSpPr>
        <p:spPr>
          <a:xfrm>
            <a:off x="7498080" y="4983480"/>
            <a:ext cx="3840480" cy="68580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Capacity allocation, spending guardrails, and decision rights</a:t>
            </a:r>
            <a:endParaRPr lang="en-US" sz="13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STEP 6 OF 7</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Agree on Governance and Measures</a:t>
            </a:r>
            <a:endParaRPr lang="en-US" sz="3200" dirty="0"/>
          </a:p>
        </p:txBody>
      </p:sp>
      <p:sp>
        <p:nvSpPr>
          <p:cNvPr id="4" name="Text 2"/>
          <p:cNvSpPr txBox="1"/>
          <p:nvPr/>
        </p:nvSpPr>
        <p:spPr>
          <a:xfrm>
            <a:off x="548640" y="1828800"/>
            <a:ext cx="6217920" cy="365760"/>
          </a:xfrm>
          <a:prstGeom prst="rect">
            <a:avLst/>
          </a:prstGeom>
          <a:noFill/>
          <a:ln/>
        </p:spPr>
        <p:txBody>
          <a:bodyPr wrap="square" lIns="0" tIns="0" rIns="0" bIns="0" rtlCol="0" anchor="t"/>
          <a:lstStyle/>
          <a:p>
            <a:pPr indent="0" marL="0">
              <a:buNone/>
            </a:pPr>
            <a:r>
              <a:rPr lang="en-US" sz="1400" b="1" dirty="0">
                <a:solidFill>
                  <a:schemeClr val="accent2"/>
                </a:solidFill>
                <a:latin typeface="Montserrat" pitchFamily="34" charset="0"/>
                <a:ea typeface="Montserrat" pitchFamily="34" charset="-122"/>
                <a:cs typeface="Montserrat" pitchFamily="34" charset="-120"/>
              </a:rPr>
              <a:t>Facilitator prompts</a:t>
            </a:r>
            <a:endParaRPr lang="en-US" sz="1400" dirty="0"/>
          </a:p>
        </p:txBody>
      </p:sp>
      <p:sp>
        <p:nvSpPr>
          <p:cNvPr id="5" name="Text 3"/>
          <p:cNvSpPr txBox="1"/>
          <p:nvPr/>
        </p:nvSpPr>
        <p:spPr>
          <a:xfrm>
            <a:off x="548640" y="2286000"/>
            <a:ext cx="6217920" cy="3566160"/>
          </a:xfrm>
          <a:prstGeom prst="rect">
            <a:avLst/>
          </a:prstGeom>
          <a:noFill/>
          <a:ln/>
        </p:spPr>
        <p:txBody>
          <a:bodyPr wrap="square" lIns="0" tIns="0" rIns="0" bIns="0" rtlCol="0" anchor="t"/>
          <a:lstStyle/>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Which forums govern this portfolio, and how often do they meet?</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Which three to five KPIs show progress on our strategic themes?</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Who owns the charter, and when will we review it?</a:t>
            </a:r>
            <a:endParaRPr lang="en-US" sz="1600" dirty="0"/>
          </a:p>
        </p:txBody>
      </p:sp>
      <p:sp>
        <p:nvSpPr>
          <p:cNvPr id="6" name="activity-card"/>
          <p:cNvSpPr/>
          <p:nvPr/>
        </p:nvSpPr>
        <p:spPr>
          <a:xfrm>
            <a:off x="7223760" y="1828800"/>
            <a:ext cx="4389120" cy="3931920"/>
          </a:xfrm>
          <a:prstGeom prst="rect">
            <a:avLst/>
          </a:prstGeom>
          <a:solidFill>
            <a:schemeClr val="bg2"/>
          </a:solidFill>
          <a:ln w="9525">
            <a:solidFill>
              <a:schemeClr val="accent3"/>
            </a:solidFill>
            <a:prstDash val="solid"/>
          </a:ln>
        </p:spPr>
      </p:sp>
      <p:sp>
        <p:nvSpPr>
          <p:cNvPr id="7" name="Shape 5"/>
          <p:cNvSpPr/>
          <p:nvPr/>
        </p:nvSpPr>
        <p:spPr>
          <a:xfrm>
            <a:off x="7498080" y="2103120"/>
            <a:ext cx="640080" cy="640080"/>
          </a:xfrm>
          <a:prstGeom prst="rect">
            <a:avLst/>
          </a:prstGeom>
          <a:solidFill>
            <a:schemeClr val="accent1"/>
          </a:solidFill>
          <a:ln w="12700">
            <a:solidFill>
              <a:schemeClr val="accent1"/>
            </a:solidFill>
            <a:prstDash val="solid"/>
          </a:ln>
        </p:spPr>
      </p:sp>
      <p:sp>
        <p:nvSpPr>
          <p:cNvPr id="8" name="Text 6"/>
          <p:cNvSpPr txBox="1"/>
          <p:nvPr/>
        </p:nvSpPr>
        <p:spPr>
          <a:xfrm>
            <a:off x="7498080" y="2103120"/>
            <a:ext cx="640080" cy="640080"/>
          </a:xfrm>
          <a:prstGeom prst="rect">
            <a:avLst/>
          </a:prstGeom>
          <a:noFill/>
          <a:ln/>
        </p:spPr>
        <p:txBody>
          <a:bodyPr wrap="square" lIns="0" tIns="0" rIns="0" bIns="0" rtlCol="0" anchor="ctr"/>
          <a:lstStyle/>
          <a:p>
            <a:pPr algn="ctr" indent="0" marL="0">
              <a:buNone/>
            </a:pPr>
            <a:r>
              <a:rPr lang="en-US" sz="2000" b="1" dirty="0">
                <a:solidFill>
                  <a:schemeClr val="tx2"/>
                </a:solidFill>
                <a:latin typeface="Montserrat" pitchFamily="34" charset="0"/>
                <a:ea typeface="Montserrat" pitchFamily="34" charset="-122"/>
                <a:cs typeface="Montserrat" pitchFamily="34" charset="-120"/>
              </a:rPr>
              <a:t>6</a:t>
            </a:r>
            <a:endParaRPr lang="en-US" sz="2000" dirty="0"/>
          </a:p>
        </p:txBody>
      </p:sp>
      <p:sp>
        <p:nvSpPr>
          <p:cNvPr id="9" name="Text 7"/>
          <p:cNvSpPr txBox="1"/>
          <p:nvPr/>
        </p:nvSpPr>
        <p:spPr>
          <a:xfrm>
            <a:off x="8321040" y="2103120"/>
            <a:ext cx="3017520" cy="640080"/>
          </a:xfrm>
          <a:prstGeom prst="rect">
            <a:avLst/>
          </a:prstGeom>
          <a:noFill/>
          <a:ln/>
        </p:spPr>
        <p:txBody>
          <a:bodyPr wrap="square" lIns="0" tIns="0" rIns="0" bIns="0" rtlCol="0" anchor="ctr"/>
          <a:lstStyle/>
          <a:p>
            <a:pPr indent="0" marL="0">
              <a:buNone/>
            </a:pPr>
            <a:r>
              <a:rPr lang="en-US" sz="1400" b="1" dirty="0">
                <a:solidFill>
                  <a:schemeClr val="accent2"/>
                </a:solidFill>
                <a:latin typeface="Montserrat" pitchFamily="34" charset="0"/>
                <a:ea typeface="Montserrat" pitchFamily="34" charset="-122"/>
                <a:cs typeface="Montserrat" pitchFamily="34" charset="-120"/>
              </a:rPr>
              <a:t>30 minutes</a:t>
            </a:r>
            <a:endParaRPr lang="en-US" sz="1400" dirty="0"/>
          </a:p>
        </p:txBody>
      </p:sp>
      <p:sp>
        <p:nvSpPr>
          <p:cNvPr id="10" name="Text 8"/>
          <p:cNvSpPr txBox="1"/>
          <p:nvPr/>
        </p:nvSpPr>
        <p:spPr>
          <a:xfrm>
            <a:off x="7498080" y="2971800"/>
            <a:ext cx="3840480" cy="320040"/>
          </a:xfrm>
          <a:prstGeom prst="rect">
            <a:avLst/>
          </a:prstGeom>
          <a:noFill/>
          <a:ln/>
        </p:spPr>
        <p:txBody>
          <a:bodyPr wrap="square" lIns="0" tIns="0" rIns="0" bIns="0" rtlCol="0" anchor="t"/>
          <a:lstStyle/>
          <a:p>
            <a:pPr indent="0" marL="0">
              <a:buNone/>
            </a:pPr>
            <a:r>
              <a:rPr lang="en-US" sz="1300" b="1" dirty="0">
                <a:solidFill>
                  <a:schemeClr val="tx2"/>
                </a:solidFill>
                <a:latin typeface="Montserrat" pitchFamily="34" charset="0"/>
                <a:ea typeface="Montserrat" pitchFamily="34" charset="-122"/>
                <a:cs typeface="Montserrat" pitchFamily="34" charset="-120"/>
              </a:rPr>
              <a:t>Activity</a:t>
            </a:r>
            <a:endParaRPr lang="en-US" sz="1300" dirty="0"/>
          </a:p>
        </p:txBody>
      </p:sp>
      <p:sp>
        <p:nvSpPr>
          <p:cNvPr id="11" name="Text 9"/>
          <p:cNvSpPr txBox="1"/>
          <p:nvPr/>
        </p:nvSpPr>
        <p:spPr>
          <a:xfrm>
            <a:off x="7498080" y="3291840"/>
            <a:ext cx="3840480" cy="132588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Draft KPIs against each strategic theme, then fill in the governance forums table.</a:t>
            </a:r>
            <a:endParaRPr lang="en-US" sz="1300" dirty="0"/>
          </a:p>
        </p:txBody>
      </p:sp>
      <p:sp>
        <p:nvSpPr>
          <p:cNvPr id="12" name="Text 10"/>
          <p:cNvSpPr txBox="1"/>
          <p:nvPr/>
        </p:nvSpPr>
        <p:spPr>
          <a:xfrm>
            <a:off x="7498080" y="4663440"/>
            <a:ext cx="3840480" cy="320040"/>
          </a:xfrm>
          <a:prstGeom prst="rect">
            <a:avLst/>
          </a:prstGeom>
          <a:noFill/>
          <a:ln/>
        </p:spPr>
        <p:txBody>
          <a:bodyPr wrap="square" lIns="0" tIns="0" rIns="0" bIns="0" rtlCol="0" anchor="t"/>
          <a:lstStyle/>
          <a:p>
            <a:pPr indent="0" marL="0">
              <a:buNone/>
            </a:pPr>
            <a:r>
              <a:rPr lang="en-US" sz="1300" b="1" dirty="0">
                <a:solidFill>
                  <a:schemeClr val="tx2"/>
                </a:solidFill>
                <a:latin typeface="Montserrat" pitchFamily="34" charset="0"/>
                <a:ea typeface="Montserrat" pitchFamily="34" charset="-122"/>
                <a:cs typeface="Montserrat" pitchFamily="34" charset="-120"/>
              </a:rPr>
              <a:t>Output</a:t>
            </a:r>
            <a:endParaRPr lang="en-US" sz="1300" dirty="0"/>
          </a:p>
        </p:txBody>
      </p:sp>
      <p:sp>
        <p:nvSpPr>
          <p:cNvPr id="13" name="Text 11"/>
          <p:cNvSpPr txBox="1"/>
          <p:nvPr/>
        </p:nvSpPr>
        <p:spPr>
          <a:xfrm>
            <a:off x="7498080" y="4983480"/>
            <a:ext cx="3840480" cy="685800"/>
          </a:xfrm>
          <a:prstGeom prst="rect">
            <a:avLst/>
          </a:prstGeom>
          <a:noFill/>
          <a:ln/>
        </p:spPr>
        <p:txBody>
          <a:bodyPr wrap="square" lIns="0" tIns="0" rIns="0" bIns="0" rtlCol="0" anchor="t"/>
          <a:lstStyle/>
          <a:p>
            <a:pPr indent="0" marL="0">
              <a:buNone/>
            </a:pPr>
            <a:r>
              <a:rPr lang="en-US" sz="1300" dirty="0">
                <a:solidFill>
                  <a:schemeClr val="tx1"/>
                </a:solidFill>
                <a:latin typeface="Montserrat" pitchFamily="34" charset="0"/>
                <a:ea typeface="Montserrat" pitchFamily="34" charset="-122"/>
                <a:cs typeface="Montserrat" pitchFamily="34" charset="-120"/>
              </a:rPr>
              <a:t>Portfolio KPIs, governance forums, charter owner, and review cadence</a:t>
            </a:r>
            <a:endParaRPr lang="en-US" sz="13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WATCH FOR THESE</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Common Anti-Patterns to Avoid</a:t>
            </a:r>
            <a:endParaRPr lang="en-US" sz="3200" dirty="0"/>
          </a:p>
        </p:txBody>
      </p:sp>
      <p:sp>
        <p:nvSpPr>
          <p:cNvPr id="4" name="anti-pattern-1"/>
          <p:cNvSpPr/>
          <p:nvPr/>
        </p:nvSpPr>
        <p:spPr>
          <a:xfrm>
            <a:off x="548640" y="1828800"/>
            <a:ext cx="5394960" cy="1691640"/>
          </a:xfrm>
          <a:prstGeom prst="rect">
            <a:avLst/>
          </a:prstGeom>
          <a:solidFill>
            <a:schemeClr val="bg1"/>
          </a:solidFill>
          <a:ln w="9525">
            <a:solidFill>
              <a:schemeClr val="accent3"/>
            </a:solidFill>
            <a:prstDash val="solid"/>
          </a:ln>
        </p:spPr>
      </p:sp>
      <p:sp>
        <p:nvSpPr>
          <p:cNvPr id="5" name="Shape 3"/>
          <p:cNvSpPr/>
          <p:nvPr/>
        </p:nvSpPr>
        <p:spPr>
          <a:xfrm>
            <a:off x="822960" y="2148840"/>
            <a:ext cx="457200" cy="457200"/>
          </a:xfrm>
          <a:prstGeom prst="ellipse">
            <a:avLst/>
          </a:prstGeom>
          <a:solidFill>
            <a:schemeClr val="accent2"/>
          </a:solidFill>
          <a:ln w="12700">
            <a:solidFill>
              <a:schemeClr val="accent2"/>
            </a:solidFill>
            <a:prstDash val="solid"/>
          </a:ln>
        </p:spPr>
      </p:sp>
      <p:sp>
        <p:nvSpPr>
          <p:cNvPr id="6" name="Text 4"/>
          <p:cNvSpPr txBox="1"/>
          <p:nvPr/>
        </p:nvSpPr>
        <p:spPr>
          <a:xfrm>
            <a:off x="822960" y="214884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latin typeface="Montserrat" pitchFamily="34" charset="0"/>
                <a:ea typeface="Montserrat" pitchFamily="34" charset="-122"/>
                <a:cs typeface="Montserrat" pitchFamily="34" charset="-120"/>
              </a:rPr>
              <a:t>!</a:t>
            </a:r>
            <a:endParaRPr lang="en-US" sz="1800" dirty="0"/>
          </a:p>
        </p:txBody>
      </p:sp>
      <p:sp>
        <p:nvSpPr>
          <p:cNvPr id="7" name="Text 5"/>
          <p:cNvSpPr txBox="1"/>
          <p:nvPr/>
        </p:nvSpPr>
        <p:spPr>
          <a:xfrm>
            <a:off x="1463040" y="2121408"/>
            <a:ext cx="4251960" cy="502920"/>
          </a:xfrm>
          <a:prstGeom prst="rect">
            <a:avLst/>
          </a:prstGeom>
          <a:noFill/>
          <a:ln/>
        </p:spPr>
        <p:txBody>
          <a:bodyPr wrap="square" lIns="0" tIns="0" rIns="0" bIns="0" rtlCol="0" anchor="t"/>
          <a:lstStyle/>
          <a:p>
            <a:pPr indent="0" marL="0">
              <a:buNone/>
            </a:pPr>
            <a:r>
              <a:rPr lang="en-US" sz="1600" b="1" dirty="0">
                <a:solidFill>
                  <a:schemeClr val="tx2"/>
                </a:solidFill>
                <a:latin typeface="Montserrat" pitchFamily="34" charset="0"/>
                <a:ea typeface="Montserrat" pitchFamily="34" charset="-122"/>
                <a:cs typeface="Montserrat" pitchFamily="34" charset="-120"/>
              </a:rPr>
              <a:t>Writing it without Business Owners</a:t>
            </a:r>
            <a:endParaRPr lang="en-US" sz="1600" dirty="0"/>
          </a:p>
        </p:txBody>
      </p:sp>
      <p:sp>
        <p:nvSpPr>
          <p:cNvPr id="8" name="Text 6"/>
          <p:cNvSpPr txBox="1"/>
          <p:nvPr/>
        </p:nvSpPr>
        <p:spPr>
          <a:xfrm>
            <a:off x="1463040" y="2651760"/>
            <a:ext cx="4251960" cy="731520"/>
          </a:xfrm>
          <a:prstGeom prst="rect">
            <a:avLst/>
          </a:prstGeom>
          <a:noFill/>
          <a:ln/>
        </p:spPr>
        <p:txBody>
          <a:bodyPr wrap="square" lIns="0" tIns="0" rIns="0" bIns="0" rtlCol="0" anchor="t"/>
          <a:lstStyle/>
          <a:p>
            <a:pPr indent="0" marL="0">
              <a:buNone/>
            </a:pPr>
            <a:r>
              <a:rPr lang="en-US" sz="1400" dirty="0">
                <a:solidFill>
                  <a:schemeClr val="tx1"/>
                </a:solidFill>
                <a:latin typeface="Montserrat" pitchFamily="34" charset="0"/>
                <a:ea typeface="Montserrat" pitchFamily="34" charset="-122"/>
                <a:cs typeface="Montserrat" pitchFamily="34" charset="-120"/>
              </a:rPr>
              <a:t>If funders do not help write it, they will not use it to decide.</a:t>
            </a:r>
            <a:endParaRPr lang="en-US" sz="1400" dirty="0"/>
          </a:p>
        </p:txBody>
      </p:sp>
      <p:sp>
        <p:nvSpPr>
          <p:cNvPr id="9" name="anti-pattern-2"/>
          <p:cNvSpPr/>
          <p:nvPr/>
        </p:nvSpPr>
        <p:spPr>
          <a:xfrm>
            <a:off x="6217920" y="1828800"/>
            <a:ext cx="5394960" cy="1691640"/>
          </a:xfrm>
          <a:prstGeom prst="rect">
            <a:avLst/>
          </a:prstGeom>
          <a:solidFill>
            <a:schemeClr val="bg1"/>
          </a:solidFill>
          <a:ln w="9525">
            <a:solidFill>
              <a:schemeClr val="accent3"/>
            </a:solidFill>
            <a:prstDash val="solid"/>
          </a:ln>
        </p:spPr>
      </p:sp>
      <p:sp>
        <p:nvSpPr>
          <p:cNvPr id="10" name="Shape 8"/>
          <p:cNvSpPr/>
          <p:nvPr/>
        </p:nvSpPr>
        <p:spPr>
          <a:xfrm>
            <a:off x="6492240" y="2148840"/>
            <a:ext cx="457200" cy="457200"/>
          </a:xfrm>
          <a:prstGeom prst="ellipse">
            <a:avLst/>
          </a:prstGeom>
          <a:solidFill>
            <a:schemeClr val="accent2"/>
          </a:solidFill>
          <a:ln w="12700">
            <a:solidFill>
              <a:schemeClr val="accent2"/>
            </a:solidFill>
            <a:prstDash val="solid"/>
          </a:ln>
        </p:spPr>
      </p:sp>
      <p:sp>
        <p:nvSpPr>
          <p:cNvPr id="11" name="Text 9"/>
          <p:cNvSpPr txBox="1"/>
          <p:nvPr/>
        </p:nvSpPr>
        <p:spPr>
          <a:xfrm>
            <a:off x="6492240" y="214884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latin typeface="Montserrat" pitchFamily="34" charset="0"/>
                <a:ea typeface="Montserrat" pitchFamily="34" charset="-122"/>
                <a:cs typeface="Montserrat" pitchFamily="34" charset="-120"/>
              </a:rPr>
              <a:t>!</a:t>
            </a:r>
            <a:endParaRPr lang="en-US" sz="1800" dirty="0"/>
          </a:p>
        </p:txBody>
      </p:sp>
      <p:sp>
        <p:nvSpPr>
          <p:cNvPr id="12" name="Text 10"/>
          <p:cNvSpPr txBox="1"/>
          <p:nvPr/>
        </p:nvSpPr>
        <p:spPr>
          <a:xfrm>
            <a:off x="7132320" y="2121408"/>
            <a:ext cx="4251960" cy="502920"/>
          </a:xfrm>
          <a:prstGeom prst="rect">
            <a:avLst/>
          </a:prstGeom>
          <a:noFill/>
          <a:ln/>
        </p:spPr>
        <p:txBody>
          <a:bodyPr wrap="square" lIns="0" tIns="0" rIns="0" bIns="0" rtlCol="0" anchor="t"/>
          <a:lstStyle/>
          <a:p>
            <a:pPr indent="0" marL="0">
              <a:buNone/>
            </a:pPr>
            <a:r>
              <a:rPr lang="en-US" sz="1600" b="1" dirty="0">
                <a:solidFill>
                  <a:schemeClr val="tx2"/>
                </a:solidFill>
                <a:latin typeface="Montserrat" pitchFamily="34" charset="0"/>
                <a:ea typeface="Montserrat" pitchFamily="34" charset="-122"/>
                <a:cs typeface="Montserrat" pitchFamily="34" charset="-120"/>
              </a:rPr>
              <a:t>Turning scope into an org chart</a:t>
            </a:r>
            <a:endParaRPr lang="en-US" sz="1600" dirty="0"/>
          </a:p>
        </p:txBody>
      </p:sp>
      <p:sp>
        <p:nvSpPr>
          <p:cNvPr id="13" name="Text 11"/>
          <p:cNvSpPr txBox="1"/>
          <p:nvPr/>
        </p:nvSpPr>
        <p:spPr>
          <a:xfrm>
            <a:off x="7132320" y="2651760"/>
            <a:ext cx="4251960" cy="731520"/>
          </a:xfrm>
          <a:prstGeom prst="rect">
            <a:avLst/>
          </a:prstGeom>
          <a:noFill/>
          <a:ln/>
        </p:spPr>
        <p:txBody>
          <a:bodyPr wrap="square" lIns="0" tIns="0" rIns="0" bIns="0" rtlCol="0" anchor="t"/>
          <a:lstStyle/>
          <a:p>
            <a:pPr indent="0" marL="0">
              <a:buNone/>
            </a:pPr>
            <a:r>
              <a:rPr lang="en-US" sz="1400" dirty="0">
                <a:solidFill>
                  <a:schemeClr val="tx1"/>
                </a:solidFill>
                <a:latin typeface="Montserrat" pitchFamily="34" charset="0"/>
                <a:ea typeface="Montserrat" pitchFamily="34" charset="-122"/>
                <a:cs typeface="Montserrat" pitchFamily="34" charset="-120"/>
              </a:rPr>
              <a:t>Define scope by value streams and customers, not reporting lines.</a:t>
            </a:r>
            <a:endParaRPr lang="en-US" sz="1400" dirty="0"/>
          </a:p>
        </p:txBody>
      </p:sp>
      <p:sp>
        <p:nvSpPr>
          <p:cNvPr id="14" name="anti-pattern-3"/>
          <p:cNvSpPr/>
          <p:nvPr/>
        </p:nvSpPr>
        <p:spPr>
          <a:xfrm>
            <a:off x="548640" y="3749040"/>
            <a:ext cx="5394960" cy="1691640"/>
          </a:xfrm>
          <a:prstGeom prst="rect">
            <a:avLst/>
          </a:prstGeom>
          <a:solidFill>
            <a:schemeClr val="bg1"/>
          </a:solidFill>
          <a:ln w="9525">
            <a:solidFill>
              <a:schemeClr val="accent3"/>
            </a:solidFill>
            <a:prstDash val="solid"/>
          </a:ln>
        </p:spPr>
      </p:sp>
      <p:sp>
        <p:nvSpPr>
          <p:cNvPr id="15" name="Shape 13"/>
          <p:cNvSpPr/>
          <p:nvPr/>
        </p:nvSpPr>
        <p:spPr>
          <a:xfrm>
            <a:off x="822960" y="4069080"/>
            <a:ext cx="457200" cy="457200"/>
          </a:xfrm>
          <a:prstGeom prst="ellipse">
            <a:avLst/>
          </a:prstGeom>
          <a:solidFill>
            <a:schemeClr val="accent2"/>
          </a:solidFill>
          <a:ln w="12700">
            <a:solidFill>
              <a:schemeClr val="accent2"/>
            </a:solidFill>
            <a:prstDash val="solid"/>
          </a:ln>
        </p:spPr>
      </p:sp>
      <p:sp>
        <p:nvSpPr>
          <p:cNvPr id="16" name="Text 14"/>
          <p:cNvSpPr txBox="1"/>
          <p:nvPr/>
        </p:nvSpPr>
        <p:spPr>
          <a:xfrm>
            <a:off x="822960" y="40690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latin typeface="Montserrat" pitchFamily="34" charset="0"/>
                <a:ea typeface="Montserrat" pitchFamily="34" charset="-122"/>
                <a:cs typeface="Montserrat" pitchFamily="34" charset="-120"/>
              </a:rPr>
              <a:t>!</a:t>
            </a:r>
            <a:endParaRPr lang="en-US" sz="1800" dirty="0"/>
          </a:p>
        </p:txBody>
      </p:sp>
      <p:sp>
        <p:nvSpPr>
          <p:cNvPr id="17" name="Text 15"/>
          <p:cNvSpPr txBox="1"/>
          <p:nvPr/>
        </p:nvSpPr>
        <p:spPr>
          <a:xfrm>
            <a:off x="1463040" y="4041648"/>
            <a:ext cx="4251960" cy="502920"/>
          </a:xfrm>
          <a:prstGeom prst="rect">
            <a:avLst/>
          </a:prstGeom>
          <a:noFill/>
          <a:ln/>
        </p:spPr>
        <p:txBody>
          <a:bodyPr wrap="square" lIns="0" tIns="0" rIns="0" bIns="0" rtlCol="0" anchor="t"/>
          <a:lstStyle/>
          <a:p>
            <a:pPr indent="0" marL="0">
              <a:buNone/>
            </a:pPr>
            <a:r>
              <a:rPr lang="en-US" sz="1600" b="1" dirty="0">
                <a:solidFill>
                  <a:schemeClr val="tx2"/>
                </a:solidFill>
                <a:latin typeface="Montserrat" pitchFamily="34" charset="0"/>
                <a:ea typeface="Montserrat" pitchFamily="34" charset="-122"/>
                <a:cs typeface="Montserrat" pitchFamily="34" charset="-120"/>
              </a:rPr>
              <a:t>Guardrails with no thresholds</a:t>
            </a:r>
            <a:endParaRPr lang="en-US" sz="1600" dirty="0"/>
          </a:p>
        </p:txBody>
      </p:sp>
      <p:sp>
        <p:nvSpPr>
          <p:cNvPr id="18" name="Text 16"/>
          <p:cNvSpPr txBox="1"/>
          <p:nvPr/>
        </p:nvSpPr>
        <p:spPr>
          <a:xfrm>
            <a:off x="1463040" y="4572000"/>
            <a:ext cx="4251960" cy="731520"/>
          </a:xfrm>
          <a:prstGeom prst="rect">
            <a:avLst/>
          </a:prstGeom>
          <a:noFill/>
          <a:ln/>
        </p:spPr>
        <p:txBody>
          <a:bodyPr wrap="square" lIns="0" tIns="0" rIns="0" bIns="0" rtlCol="0" anchor="t"/>
          <a:lstStyle/>
          <a:p>
            <a:pPr indent="0" marL="0">
              <a:buNone/>
            </a:pPr>
            <a:r>
              <a:rPr lang="en-US" sz="1400" dirty="0">
                <a:solidFill>
                  <a:schemeClr val="tx1"/>
                </a:solidFill>
                <a:latin typeface="Montserrat" pitchFamily="34" charset="0"/>
                <a:ea typeface="Montserrat" pitchFamily="34" charset="-122"/>
                <a:cs typeface="Montserrat" pitchFamily="34" charset="-120"/>
              </a:rPr>
              <a:t>Every guardrail names a number, a threshold, or a decision owner.</a:t>
            </a:r>
            <a:endParaRPr lang="en-US" sz="1400" dirty="0"/>
          </a:p>
        </p:txBody>
      </p:sp>
      <p:sp>
        <p:nvSpPr>
          <p:cNvPr id="19" name="anti-pattern-4"/>
          <p:cNvSpPr/>
          <p:nvPr/>
        </p:nvSpPr>
        <p:spPr>
          <a:xfrm>
            <a:off x="6217920" y="3749040"/>
            <a:ext cx="5394960" cy="1691640"/>
          </a:xfrm>
          <a:prstGeom prst="rect">
            <a:avLst/>
          </a:prstGeom>
          <a:solidFill>
            <a:schemeClr val="bg1"/>
          </a:solidFill>
          <a:ln w="9525">
            <a:solidFill>
              <a:schemeClr val="accent3"/>
            </a:solidFill>
            <a:prstDash val="solid"/>
          </a:ln>
        </p:spPr>
      </p:sp>
      <p:sp>
        <p:nvSpPr>
          <p:cNvPr id="20" name="Shape 18"/>
          <p:cNvSpPr/>
          <p:nvPr/>
        </p:nvSpPr>
        <p:spPr>
          <a:xfrm>
            <a:off x="6492240" y="4069080"/>
            <a:ext cx="457200" cy="457200"/>
          </a:xfrm>
          <a:prstGeom prst="ellipse">
            <a:avLst/>
          </a:prstGeom>
          <a:solidFill>
            <a:schemeClr val="accent2"/>
          </a:solidFill>
          <a:ln w="12700">
            <a:solidFill>
              <a:schemeClr val="accent2"/>
            </a:solidFill>
            <a:prstDash val="solid"/>
          </a:ln>
        </p:spPr>
      </p:sp>
      <p:sp>
        <p:nvSpPr>
          <p:cNvPr id="21" name="Text 19"/>
          <p:cNvSpPr txBox="1"/>
          <p:nvPr/>
        </p:nvSpPr>
        <p:spPr>
          <a:xfrm>
            <a:off x="6492240" y="40690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latin typeface="Montserrat" pitchFamily="34" charset="0"/>
                <a:ea typeface="Montserrat" pitchFamily="34" charset="-122"/>
                <a:cs typeface="Montserrat" pitchFamily="34" charset="-120"/>
              </a:rPr>
              <a:t>!</a:t>
            </a:r>
            <a:endParaRPr lang="en-US" sz="1800" dirty="0"/>
          </a:p>
        </p:txBody>
      </p:sp>
      <p:sp>
        <p:nvSpPr>
          <p:cNvPr id="22" name="Text 20"/>
          <p:cNvSpPr txBox="1"/>
          <p:nvPr/>
        </p:nvSpPr>
        <p:spPr>
          <a:xfrm>
            <a:off x="7132320" y="4041648"/>
            <a:ext cx="4251960" cy="502920"/>
          </a:xfrm>
          <a:prstGeom prst="rect">
            <a:avLst/>
          </a:prstGeom>
          <a:noFill/>
          <a:ln/>
        </p:spPr>
        <p:txBody>
          <a:bodyPr wrap="square" lIns="0" tIns="0" rIns="0" bIns="0" rtlCol="0" anchor="t"/>
          <a:lstStyle/>
          <a:p>
            <a:pPr indent="0" marL="0">
              <a:buNone/>
            </a:pPr>
            <a:r>
              <a:rPr lang="en-US" sz="1600" b="1" dirty="0">
                <a:solidFill>
                  <a:schemeClr val="tx2"/>
                </a:solidFill>
                <a:latin typeface="Montserrat" pitchFamily="34" charset="0"/>
                <a:ea typeface="Montserrat" pitchFamily="34" charset="-122"/>
                <a:cs typeface="Montserrat" pitchFamily="34" charset="-120"/>
              </a:rPr>
              <a:t>A one-time artifact</a:t>
            </a:r>
            <a:endParaRPr lang="en-US" sz="1600" dirty="0"/>
          </a:p>
        </p:txBody>
      </p:sp>
      <p:sp>
        <p:nvSpPr>
          <p:cNvPr id="23" name="Text 21"/>
          <p:cNvSpPr txBox="1"/>
          <p:nvPr/>
        </p:nvSpPr>
        <p:spPr>
          <a:xfrm>
            <a:off x="7132320" y="4572000"/>
            <a:ext cx="4251960" cy="731520"/>
          </a:xfrm>
          <a:prstGeom prst="rect">
            <a:avLst/>
          </a:prstGeom>
          <a:noFill/>
          <a:ln/>
        </p:spPr>
        <p:txBody>
          <a:bodyPr wrap="square" lIns="0" tIns="0" rIns="0" bIns="0" rtlCol="0" anchor="t"/>
          <a:lstStyle/>
          <a:p>
            <a:pPr indent="0" marL="0">
              <a:buNone/>
            </a:pPr>
            <a:r>
              <a:rPr lang="en-US" sz="1400" dirty="0">
                <a:solidFill>
                  <a:schemeClr val="tx1"/>
                </a:solidFill>
                <a:latin typeface="Montserrat" pitchFamily="34" charset="0"/>
                <a:ea typeface="Montserrat" pitchFamily="34" charset="-122"/>
                <a:cs typeface="Montserrat" pitchFamily="34" charset="-120"/>
              </a:rPr>
              <a:t>Review at least annually and whenever strategy or structure changes.</a:t>
            </a:r>
            <a:endParaRPr lang="en-US" sz="14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eyebrow"/>
          <p:cNvSpPr txBox="1"/>
          <p:nvPr/>
        </p:nvSpPr>
        <p:spPr>
          <a:xfrm>
            <a:off x="548640" y="411480"/>
            <a:ext cx="9144000" cy="320040"/>
          </a:xfrm>
          <a:prstGeom prst="rect">
            <a:avLst/>
          </a:prstGeom>
          <a:noFill/>
          <a:ln/>
        </p:spPr>
        <p:txBody>
          <a:bodyPr wrap="square" lIns="0" tIns="0" rIns="0" bIns="0" rtlCol="0" anchor="ctr"/>
          <a:lstStyle/>
          <a:p>
            <a:pPr indent="0" marL="0">
              <a:buNone/>
            </a:pPr>
            <a:r>
              <a:rPr lang="en-US" sz="1100" b="1" spc="200" kern="0" dirty="0">
                <a:solidFill>
                  <a:schemeClr val="accent2"/>
                </a:solidFill>
                <a:latin typeface="Montserrat" pitchFamily="34" charset="0"/>
                <a:ea typeface="Montserrat" pitchFamily="34" charset="-122"/>
                <a:cs typeface="Montserrat" pitchFamily="34" charset="-120"/>
              </a:rPr>
              <a:t>STEP 7 OF 7</a:t>
            </a:r>
            <a:endParaRPr lang="en-US" sz="1100" dirty="0"/>
          </a:p>
        </p:txBody>
      </p:sp>
      <p:sp>
        <p:nvSpPr>
          <p:cNvPr id="3" name="title"/>
          <p:cNvSpPr txBox="1"/>
          <p:nvPr/>
        </p:nvSpPr>
        <p:spPr>
          <a:xfrm>
            <a:off x="548640" y="731520"/>
            <a:ext cx="11064240" cy="822960"/>
          </a:xfrm>
          <a:prstGeom prst="rect">
            <a:avLst/>
          </a:prstGeom>
          <a:noFill/>
          <a:ln/>
        </p:spPr>
        <p:txBody>
          <a:bodyPr wrap="square" lIns="0" tIns="0" rIns="0" bIns="0" rtlCol="0" anchor="t"/>
          <a:lstStyle/>
          <a:p>
            <a:pPr indent="0" marL="0">
              <a:buNone/>
            </a:pPr>
            <a:r>
              <a:rPr lang="en-US" sz="3200" b="1" dirty="0">
                <a:solidFill>
                  <a:schemeClr val="tx2"/>
                </a:solidFill>
                <a:latin typeface="Montserrat" pitchFamily="34" charset="0"/>
                <a:ea typeface="Montserrat" pitchFamily="34" charset="-122"/>
                <a:cs typeface="Montserrat" pitchFamily="34" charset="-120"/>
              </a:rPr>
              <a:t>Confirm Next Steps</a:t>
            </a:r>
            <a:endParaRPr lang="en-US" sz="3200" dirty="0"/>
          </a:p>
        </p:txBody>
      </p:sp>
      <p:sp>
        <p:nvSpPr>
          <p:cNvPr id="4" name="Text 2"/>
          <p:cNvSpPr txBox="1"/>
          <p:nvPr/>
        </p:nvSpPr>
        <p:spPr>
          <a:xfrm>
            <a:off x="548640" y="1828800"/>
            <a:ext cx="5120640" cy="365760"/>
          </a:xfrm>
          <a:prstGeom prst="rect">
            <a:avLst/>
          </a:prstGeom>
          <a:noFill/>
          <a:ln/>
        </p:spPr>
        <p:txBody>
          <a:bodyPr wrap="square" lIns="0" tIns="0" rIns="0" bIns="0" rtlCol="0" anchor="t"/>
          <a:lstStyle/>
          <a:p>
            <a:pPr indent="0" marL="0">
              <a:buNone/>
            </a:pPr>
            <a:r>
              <a:rPr lang="en-US" sz="1400" b="1" dirty="0">
                <a:solidFill>
                  <a:schemeClr val="accent2"/>
                </a:solidFill>
                <a:latin typeface="Montserrat" pitchFamily="34" charset="0"/>
                <a:ea typeface="Montserrat" pitchFamily="34" charset="-122"/>
                <a:cs typeface="Montserrat" pitchFamily="34" charset="-120"/>
              </a:rPr>
              <a:t>Before we leave the room</a:t>
            </a:r>
            <a:endParaRPr lang="en-US" sz="1400" dirty="0"/>
          </a:p>
        </p:txBody>
      </p:sp>
      <p:sp>
        <p:nvSpPr>
          <p:cNvPr id="5" name="Text 3"/>
          <p:cNvSpPr txBox="1"/>
          <p:nvPr/>
        </p:nvSpPr>
        <p:spPr>
          <a:xfrm>
            <a:off x="548640" y="2286000"/>
            <a:ext cx="5120640" cy="3200400"/>
          </a:xfrm>
          <a:prstGeom prst="rect">
            <a:avLst/>
          </a:prstGeom>
          <a:noFill/>
          <a:ln/>
        </p:spPr>
        <p:txBody>
          <a:bodyPr wrap="square" lIns="0" tIns="0" rIns="0" bIns="0" rtlCol="0" anchor="t"/>
          <a:lstStyle/>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Read back the draft charter, section by section</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Confirm every open question has an owner and due date</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Schedule the sign-off review</a:t>
            </a:r>
            <a:endParaRPr lang="en-US" sz="1600" dirty="0"/>
          </a:p>
          <a:p>
            <a:pPr marL="342900" indent="-342900">
              <a:spcAft>
                <a:spcPts val="1200"/>
              </a:spcAft>
              <a:buSzPct val="100000"/>
              <a:buChar char="•"/>
            </a:pPr>
            <a:r>
              <a:rPr lang="en-US" sz="1600" dirty="0">
                <a:solidFill>
                  <a:schemeClr val="tx1"/>
                </a:solidFill>
                <a:latin typeface="Montserrat" pitchFamily="34" charset="0"/>
                <a:ea typeface="Montserrat" pitchFamily="34" charset="-122"/>
                <a:cs typeface="Montserrat" pitchFamily="34" charset="-120"/>
              </a:rPr>
              <a:t>Agree where the charter will be published</a:t>
            </a:r>
            <a:endParaRPr lang="en-US" sz="1600" dirty="0"/>
          </a:p>
        </p:txBody>
      </p:sp>
      <p:sp>
        <p:nvSpPr>
          <p:cNvPr id="6" name="next-1"/>
          <p:cNvSpPr/>
          <p:nvPr/>
        </p:nvSpPr>
        <p:spPr>
          <a:xfrm>
            <a:off x="6217920" y="1828800"/>
            <a:ext cx="5394960" cy="841248"/>
          </a:xfrm>
          <a:prstGeom prst="rect">
            <a:avLst/>
          </a:prstGeom>
          <a:solidFill>
            <a:schemeClr val="tx2"/>
          </a:solidFill>
          <a:ln w="9525">
            <a:solidFill>
              <a:schemeClr val="accent3"/>
            </a:solidFill>
            <a:prstDash val="solid"/>
          </a:ln>
        </p:spPr>
      </p:sp>
      <p:sp>
        <p:nvSpPr>
          <p:cNvPr id="7" name="Text 5"/>
          <p:cNvSpPr txBox="1"/>
          <p:nvPr/>
        </p:nvSpPr>
        <p:spPr>
          <a:xfrm>
            <a:off x="6446520" y="1938528"/>
            <a:ext cx="1737360" cy="621792"/>
          </a:xfrm>
          <a:prstGeom prst="rect">
            <a:avLst/>
          </a:prstGeom>
          <a:noFill/>
          <a:ln/>
        </p:spPr>
        <p:txBody>
          <a:bodyPr wrap="square" lIns="0" tIns="0" rIns="0" bIns="0" rtlCol="0" anchor="ctr"/>
          <a:lstStyle/>
          <a:p>
            <a:pPr indent="0" marL="0">
              <a:buNone/>
            </a:pPr>
            <a:r>
              <a:rPr lang="en-US" sz="1300" b="1" dirty="0">
                <a:solidFill>
                  <a:schemeClr val="accent1"/>
                </a:solidFill>
                <a:latin typeface="Montserrat" pitchFamily="34" charset="0"/>
                <a:ea typeface="Montserrat" pitchFamily="34" charset="-122"/>
                <a:cs typeface="Montserrat" pitchFamily="34" charset="-120"/>
              </a:rPr>
              <a:t>Within 48 hours</a:t>
            </a:r>
            <a:endParaRPr lang="en-US" sz="1300" dirty="0"/>
          </a:p>
        </p:txBody>
      </p:sp>
      <p:sp>
        <p:nvSpPr>
          <p:cNvPr id="8" name="Text 6"/>
          <p:cNvSpPr txBox="1"/>
          <p:nvPr/>
        </p:nvSpPr>
        <p:spPr>
          <a:xfrm>
            <a:off x="8229600" y="1938528"/>
            <a:ext cx="3200400" cy="621792"/>
          </a:xfrm>
          <a:prstGeom prst="rect">
            <a:avLst/>
          </a:prstGeom>
          <a:noFill/>
          <a:ln/>
        </p:spPr>
        <p:txBody>
          <a:bodyPr wrap="square" lIns="0" tIns="0" rIns="0" bIns="0" rtlCol="0" anchor="ctr"/>
          <a:lstStyle/>
          <a:p>
            <a:pPr indent="0" marL="0">
              <a:buNone/>
            </a:pPr>
            <a:r>
              <a:rPr lang="en-US" sz="1200" dirty="0">
                <a:solidFill>
                  <a:schemeClr val="bg1"/>
                </a:solidFill>
                <a:latin typeface="Montserrat" pitchFamily="34" charset="0"/>
                <a:ea typeface="Montserrat" pitchFamily="34" charset="-122"/>
                <a:cs typeface="Montserrat" pitchFamily="34" charset="-120"/>
              </a:rPr>
              <a:t>Share the draft charter, completed template, and open questions</a:t>
            </a:r>
            <a:endParaRPr lang="en-US" sz="1200" dirty="0"/>
          </a:p>
        </p:txBody>
      </p:sp>
      <p:sp>
        <p:nvSpPr>
          <p:cNvPr id="9" name="next-2"/>
          <p:cNvSpPr/>
          <p:nvPr/>
        </p:nvSpPr>
        <p:spPr>
          <a:xfrm>
            <a:off x="6217920" y="2816352"/>
            <a:ext cx="5394960" cy="841248"/>
          </a:xfrm>
          <a:prstGeom prst="rect">
            <a:avLst/>
          </a:prstGeom>
          <a:solidFill>
            <a:schemeClr val="bg2"/>
          </a:solidFill>
          <a:ln w="9525">
            <a:solidFill>
              <a:schemeClr val="accent3"/>
            </a:solidFill>
            <a:prstDash val="solid"/>
          </a:ln>
        </p:spPr>
      </p:sp>
      <p:sp>
        <p:nvSpPr>
          <p:cNvPr id="10" name="Text 8"/>
          <p:cNvSpPr txBox="1"/>
          <p:nvPr/>
        </p:nvSpPr>
        <p:spPr>
          <a:xfrm>
            <a:off x="6446520" y="2926080"/>
            <a:ext cx="1737360" cy="621792"/>
          </a:xfrm>
          <a:prstGeom prst="rect">
            <a:avLst/>
          </a:prstGeom>
          <a:noFill/>
          <a:ln/>
        </p:spPr>
        <p:txBody>
          <a:bodyPr wrap="square" lIns="0" tIns="0" rIns="0" bIns="0" rtlCol="0" anchor="ctr"/>
          <a:lstStyle/>
          <a:p>
            <a:pPr indent="0" marL="0">
              <a:buNone/>
            </a:pPr>
            <a:r>
              <a:rPr lang="en-US" sz="1300" b="1" dirty="0">
                <a:solidFill>
                  <a:schemeClr val="accent2"/>
                </a:solidFill>
                <a:latin typeface="Montserrat" pitchFamily="34" charset="0"/>
                <a:ea typeface="Montserrat" pitchFamily="34" charset="-122"/>
                <a:cs typeface="Montserrat" pitchFamily="34" charset="-120"/>
              </a:rPr>
              <a:t>Within 1 to 2 weeks</a:t>
            </a:r>
            <a:endParaRPr lang="en-US" sz="1300" dirty="0"/>
          </a:p>
        </p:txBody>
      </p:sp>
      <p:sp>
        <p:nvSpPr>
          <p:cNvPr id="11" name="Text 9"/>
          <p:cNvSpPr txBox="1"/>
          <p:nvPr/>
        </p:nvSpPr>
        <p:spPr>
          <a:xfrm>
            <a:off x="8229600" y="2926080"/>
            <a:ext cx="3200400" cy="621792"/>
          </a:xfrm>
          <a:prstGeom prst="rect">
            <a:avLst/>
          </a:prstGeom>
          <a:noFill/>
          <a:ln/>
        </p:spPr>
        <p:txBody>
          <a:bodyPr wrap="square" lIns="0" tIns="0" rIns="0" bIns="0" rtlCol="0" anchor="ctr"/>
          <a:lstStyle/>
          <a:p>
            <a:pPr indent="0" marL="0">
              <a:buNone/>
            </a:pPr>
            <a:r>
              <a:rPr lang="en-US" sz="1200" dirty="0">
                <a:solidFill>
                  <a:schemeClr val="tx1"/>
                </a:solidFill>
                <a:latin typeface="Montserrat" pitchFamily="34" charset="0"/>
                <a:ea typeface="Montserrat" pitchFamily="34" charset="-122"/>
                <a:cs typeface="Montserrat" pitchFamily="34" charset="-120"/>
              </a:rPr>
              <a:t>Resolve open questions and hold the sign-off review</a:t>
            </a:r>
            <a:endParaRPr lang="en-US" sz="1200" dirty="0"/>
          </a:p>
        </p:txBody>
      </p:sp>
      <p:sp>
        <p:nvSpPr>
          <p:cNvPr id="12" name="next-3"/>
          <p:cNvSpPr/>
          <p:nvPr/>
        </p:nvSpPr>
        <p:spPr>
          <a:xfrm>
            <a:off x="6217920" y="3803904"/>
            <a:ext cx="5394960" cy="841248"/>
          </a:xfrm>
          <a:prstGeom prst="rect">
            <a:avLst/>
          </a:prstGeom>
          <a:solidFill>
            <a:schemeClr val="bg2"/>
          </a:solidFill>
          <a:ln w="9525">
            <a:solidFill>
              <a:schemeClr val="accent3"/>
            </a:solidFill>
            <a:prstDash val="solid"/>
          </a:ln>
        </p:spPr>
      </p:sp>
      <p:sp>
        <p:nvSpPr>
          <p:cNvPr id="13" name="Text 11"/>
          <p:cNvSpPr txBox="1"/>
          <p:nvPr/>
        </p:nvSpPr>
        <p:spPr>
          <a:xfrm>
            <a:off x="6446520" y="3913632"/>
            <a:ext cx="1737360" cy="621792"/>
          </a:xfrm>
          <a:prstGeom prst="rect">
            <a:avLst/>
          </a:prstGeom>
          <a:noFill/>
          <a:ln/>
        </p:spPr>
        <p:txBody>
          <a:bodyPr wrap="square" lIns="0" tIns="0" rIns="0" bIns="0" rtlCol="0" anchor="ctr"/>
          <a:lstStyle/>
          <a:p>
            <a:pPr indent="0" marL="0">
              <a:buNone/>
            </a:pPr>
            <a:r>
              <a:rPr lang="en-US" sz="1300" b="1" dirty="0">
                <a:solidFill>
                  <a:schemeClr val="accent2"/>
                </a:solidFill>
                <a:latin typeface="Montserrat" pitchFamily="34" charset="0"/>
                <a:ea typeface="Montserrat" pitchFamily="34" charset="-122"/>
                <a:cs typeface="Montserrat" pitchFamily="34" charset="-120"/>
              </a:rPr>
              <a:t>After sign-off</a:t>
            </a:r>
            <a:endParaRPr lang="en-US" sz="1300" dirty="0"/>
          </a:p>
        </p:txBody>
      </p:sp>
      <p:sp>
        <p:nvSpPr>
          <p:cNvPr id="14" name="Text 12"/>
          <p:cNvSpPr txBox="1"/>
          <p:nvPr/>
        </p:nvSpPr>
        <p:spPr>
          <a:xfrm>
            <a:off x="8229600" y="3913632"/>
            <a:ext cx="3200400" cy="621792"/>
          </a:xfrm>
          <a:prstGeom prst="rect">
            <a:avLst/>
          </a:prstGeom>
          <a:noFill/>
          <a:ln/>
        </p:spPr>
        <p:txBody>
          <a:bodyPr wrap="square" lIns="0" tIns="0" rIns="0" bIns="0" rtlCol="0" anchor="ctr"/>
          <a:lstStyle/>
          <a:p>
            <a:pPr indent="0" marL="0">
              <a:buNone/>
            </a:pPr>
            <a:r>
              <a:rPr lang="en-US" sz="1200" dirty="0">
                <a:solidFill>
                  <a:schemeClr val="tx1"/>
                </a:solidFill>
                <a:latin typeface="Montserrat" pitchFamily="34" charset="0"/>
                <a:ea typeface="Montserrat" pitchFamily="34" charset="-122"/>
                <a:cs typeface="Montserrat" pitchFamily="34" charset="-120"/>
              </a:rPr>
              <a:t>Publish the charter and use it to set up Portfolio Kanban, intake, and budget reviews</a:t>
            </a:r>
            <a:endParaRPr lang="en-US" sz="1200" dirty="0"/>
          </a:p>
        </p:txBody>
      </p:sp>
      <p:sp>
        <p:nvSpPr>
          <p:cNvPr id="15" name="next-4"/>
          <p:cNvSpPr/>
          <p:nvPr/>
        </p:nvSpPr>
        <p:spPr>
          <a:xfrm>
            <a:off x="6217920" y="4791456"/>
            <a:ext cx="5394960" cy="841248"/>
          </a:xfrm>
          <a:prstGeom prst="rect">
            <a:avLst/>
          </a:prstGeom>
          <a:solidFill>
            <a:schemeClr val="bg2"/>
          </a:solidFill>
          <a:ln w="9525">
            <a:solidFill>
              <a:schemeClr val="accent3"/>
            </a:solidFill>
            <a:prstDash val="solid"/>
          </a:ln>
        </p:spPr>
      </p:sp>
      <p:sp>
        <p:nvSpPr>
          <p:cNvPr id="16" name="Text 14"/>
          <p:cNvSpPr txBox="1"/>
          <p:nvPr/>
        </p:nvSpPr>
        <p:spPr>
          <a:xfrm>
            <a:off x="6446520" y="4901184"/>
            <a:ext cx="1737360" cy="621792"/>
          </a:xfrm>
          <a:prstGeom prst="rect">
            <a:avLst/>
          </a:prstGeom>
          <a:noFill/>
          <a:ln/>
        </p:spPr>
        <p:txBody>
          <a:bodyPr wrap="square" lIns="0" tIns="0" rIns="0" bIns="0" rtlCol="0" anchor="ctr"/>
          <a:lstStyle/>
          <a:p>
            <a:pPr indent="0" marL="0">
              <a:buNone/>
            </a:pPr>
            <a:r>
              <a:rPr lang="en-US" sz="1300" b="1" dirty="0">
                <a:solidFill>
                  <a:schemeClr val="accent2"/>
                </a:solidFill>
                <a:latin typeface="Montserrat" pitchFamily="34" charset="0"/>
                <a:ea typeface="Montserrat" pitchFamily="34" charset="-122"/>
                <a:cs typeface="Montserrat" pitchFamily="34" charset="-120"/>
              </a:rPr>
              <a:t>At least annually</a:t>
            </a:r>
            <a:endParaRPr lang="en-US" sz="1300" dirty="0"/>
          </a:p>
        </p:txBody>
      </p:sp>
      <p:sp>
        <p:nvSpPr>
          <p:cNvPr id="17" name="Text 15"/>
          <p:cNvSpPr txBox="1"/>
          <p:nvPr/>
        </p:nvSpPr>
        <p:spPr>
          <a:xfrm>
            <a:off x="8229600" y="4901184"/>
            <a:ext cx="3200400" cy="621792"/>
          </a:xfrm>
          <a:prstGeom prst="rect">
            <a:avLst/>
          </a:prstGeom>
          <a:noFill/>
          <a:ln/>
        </p:spPr>
        <p:txBody>
          <a:bodyPr wrap="square" lIns="0" tIns="0" rIns="0" bIns="0" rtlCol="0" anchor="ctr"/>
          <a:lstStyle/>
          <a:p>
            <a:pPr indent="0" marL="0">
              <a:buNone/>
            </a:pPr>
            <a:r>
              <a:rPr lang="en-US" sz="1200" dirty="0">
                <a:solidFill>
                  <a:schemeClr val="tx1"/>
                </a:solidFill>
                <a:latin typeface="Montserrat" pitchFamily="34" charset="0"/>
                <a:ea typeface="Montserrat" pitchFamily="34" charset="-122"/>
                <a:cs typeface="Montserrat" pitchFamily="34" charset="-120"/>
              </a:rPr>
              <a:t>Review and update the charter</a:t>
            </a:r>
            <a:endParaRPr lang="en-US" sz="1200" dirty="0"/>
          </a:p>
        </p:txBody>
      </p:sp>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822960"/>
            <a:ext cx="9144000" cy="320040"/>
          </a:xfrm>
          <a:prstGeom prst="rect">
            <a:avLst/>
          </a:prstGeom>
          <a:noFill/>
          <a:ln/>
        </p:spPr>
        <p:txBody>
          <a:bodyPr wrap="square" lIns="0" tIns="0" rIns="0" bIns="0" rtlCol="0" anchor="ctr"/>
          <a:lstStyle/>
          <a:p>
            <a:pPr indent="0" marL="0">
              <a:buNone/>
            </a:pPr>
            <a:r>
              <a:rPr lang="en-US" sz="1200" b="1" spc="300" kern="0" dirty="0">
                <a:solidFill>
                  <a:schemeClr val="accent1"/>
                </a:solidFill>
                <a:latin typeface="Montserrat" pitchFamily="34" charset="0"/>
                <a:ea typeface="Montserrat" pitchFamily="34" charset="-122"/>
                <a:cs typeface="Montserrat" pitchFamily="34" charset="-120"/>
              </a:rPr>
              <a:t>THANK YOU</a:t>
            </a:r>
            <a:endParaRPr lang="en-US" sz="1200" dirty="0"/>
          </a:p>
        </p:txBody>
      </p:sp>
      <p:sp>
        <p:nvSpPr>
          <p:cNvPr id="3" name="Text 1"/>
          <p:cNvSpPr txBox="1"/>
          <p:nvPr/>
        </p:nvSpPr>
        <p:spPr>
          <a:xfrm>
            <a:off x="548640" y="1188720"/>
            <a:ext cx="10972800" cy="822960"/>
          </a:xfrm>
          <a:prstGeom prst="rect">
            <a:avLst/>
          </a:prstGeom>
          <a:noFill/>
          <a:ln/>
        </p:spPr>
        <p:txBody>
          <a:bodyPr wrap="square" lIns="0" tIns="0" rIns="0" bIns="0" rtlCol="0" anchor="ctr"/>
          <a:lstStyle/>
          <a:p>
            <a:pPr indent="0" marL="0">
              <a:buNone/>
            </a:pPr>
            <a:r>
              <a:rPr lang="en-US" sz="3600" b="1" dirty="0">
                <a:solidFill>
                  <a:schemeClr val="bg1"/>
                </a:solidFill>
                <a:latin typeface="Montserrat" pitchFamily="34" charset="0"/>
                <a:ea typeface="Montserrat" pitchFamily="34" charset="-122"/>
                <a:cs typeface="Montserrat" pitchFamily="34" charset="-120"/>
              </a:rPr>
              <a:t>Capital In. Value Out.</a:t>
            </a:r>
            <a:endParaRPr lang="en-US" sz="3600" dirty="0"/>
          </a:p>
        </p:txBody>
      </p:sp>
      <p:sp>
        <p:nvSpPr>
          <p:cNvPr id="4" name="Text 2"/>
          <p:cNvSpPr txBox="1"/>
          <p:nvPr/>
        </p:nvSpPr>
        <p:spPr>
          <a:xfrm>
            <a:off x="548640" y="2194560"/>
            <a:ext cx="7315200" cy="822960"/>
          </a:xfrm>
          <a:prstGeom prst="rect">
            <a:avLst/>
          </a:prstGeom>
          <a:noFill/>
          <a:ln/>
        </p:spPr>
        <p:txBody>
          <a:bodyPr wrap="square" lIns="0" tIns="0" rIns="0" bIns="0" rtlCol="0" anchor="t"/>
          <a:lstStyle/>
          <a:p>
            <a:pPr indent="0" marL="0">
              <a:buNone/>
            </a:pPr>
            <a:r>
              <a:rPr lang="en-US" sz="1800" dirty="0">
                <a:solidFill>
                  <a:schemeClr val="accent3"/>
                </a:solidFill>
                <a:latin typeface="Montserrat" pitchFamily="34" charset="0"/>
                <a:ea typeface="Montserrat" pitchFamily="34" charset="-122"/>
                <a:cs typeface="Montserrat" pitchFamily="34" charset="-120"/>
              </a:rPr>
              <a:t>Questions about running your Portfolio Charter Workshop, or want SIG to facilitate it?</a:t>
            </a:r>
            <a:endParaRPr lang="en-US" sz="1800" dirty="0"/>
          </a:p>
        </p:txBody>
      </p:sp>
      <p:sp>
        <p:nvSpPr>
          <p:cNvPr id="5" name="Text 3"/>
          <p:cNvSpPr txBox="1"/>
          <p:nvPr/>
        </p:nvSpPr>
        <p:spPr>
          <a:xfrm>
            <a:off x="548640" y="3291840"/>
            <a:ext cx="5486400" cy="1280160"/>
          </a:xfrm>
          <a:prstGeom prst="rect">
            <a:avLst/>
          </a:prstGeom>
          <a:noFill/>
          <a:ln/>
        </p:spPr>
        <p:txBody>
          <a:bodyPr wrap="square" lIns="0" tIns="0" rIns="0" bIns="0" rtlCol="0" anchor="t"/>
          <a:lstStyle/>
          <a:p>
            <a:pPr indent="0" marL="0">
              <a:spcAft>
                <a:spcPts val="600"/>
              </a:spcAft>
              <a:buNone/>
            </a:pPr>
            <a:r>
              <a:rPr lang="en-US" sz="1600" b="1" dirty="0">
                <a:solidFill>
                  <a:schemeClr val="accent1"/>
                </a:solidFill>
                <a:latin typeface="Montserrat" pitchFamily="34" charset="0"/>
                <a:ea typeface="Montserrat" pitchFamily="34" charset="-122"/>
                <a:cs typeface="Montserrat" pitchFamily="34" charset="-120"/>
              </a:rPr>
              <a:t>stephensinsightgroup.com</a:t>
            </a:r>
            <a:endParaRPr lang="en-US" sz="1600" dirty="0"/>
          </a:p>
          <a:p>
            <a:pPr indent="0" marL="0">
              <a:spcAft>
                <a:spcPts val="600"/>
              </a:spcAft>
              <a:buNone/>
            </a:pPr>
            <a:r>
              <a:rPr lang="en-US" sz="1600" b="1" dirty="0">
                <a:solidFill>
                  <a:schemeClr val="accent1"/>
                </a:solidFill>
                <a:latin typeface="Montserrat" pitchFamily="34" charset="0"/>
                <a:ea typeface="Montserrat" pitchFamily="34" charset="-122"/>
                <a:cs typeface="Montserrat" pitchFamily="34" charset="-120"/>
              </a:rPr>
              <a:t>info@stephensinsightgroup.com</a:t>
            </a:r>
            <a:endParaRPr lang="en-US" sz="1600" dirty="0"/>
          </a:p>
          <a:p>
            <a:pPr indent="0" marL="0">
              <a:spcAft>
                <a:spcPts val="600"/>
              </a:spcAft>
              <a:buNone/>
            </a:pPr>
            <a:r>
              <a:rPr lang="en-US" sz="1600" b="1" dirty="0">
                <a:solidFill>
                  <a:schemeClr val="accent1"/>
                </a:solidFill>
                <a:latin typeface="Montserrat" pitchFamily="34" charset="0"/>
                <a:ea typeface="Montserrat" pitchFamily="34" charset="-122"/>
                <a:cs typeface="Montserrat" pitchFamily="34" charset="-120"/>
              </a:rPr>
              <a:t>(616) 724-0297</a:t>
            </a:r>
            <a:endParaRPr lang="en-US" sz="1600" dirty="0"/>
          </a:p>
        </p:txBody>
      </p:sp>
      <p:pic>
        <p:nvPicPr>
          <p:cNvPr id="6" name="Image 0" descr="sig-logo-a1-reversed-transparent.png">    </p:cNvPr>
          <p:cNvPicPr>
            <a:picLocks noChangeAspect="1"/>
          </p:cNvPicPr>
          <p:nvPr/>
        </p:nvPicPr>
        <p:blipFill>
          <a:blip r:embed="rId1"/>
          <a:stretch>
            <a:fillRect/>
          </a:stretch>
        </p:blipFill>
        <p:spPr>
          <a:xfrm>
            <a:off x="548640" y="5394960"/>
            <a:ext cx="2560320" cy="548640"/>
          </a:xfrm>
          <a:prstGeom prst="rect">
            <a:avLst/>
          </a:prstGeom>
        </p:spPr>
      </p:pic>
      <p:sp>
        <p:nvSpPr>
          <p:cNvPr id="25" name="Slide Number Placeholder 0"/>
          <p:cNvSpPr>
            <a:spLocks noGrp="1"/>
          </p:cNvSpPr>
          <p:nvPr>
            <p:ph type="sldNum" sz="quarter" idx="4294967295"/>
          </p:nvPr>
        </p:nvSpPr>
        <p:spPr>
          <a:xfrm>
            <a:off x="10698480" y="6263640"/>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CBD1D7"/>
                </a:solidFill>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SIG">
  <a:themeElements>
    <a:clrScheme name="SIG">
      <a:dk1>
        <a:srgbClr val="1F2937"/>
      </a:dk1>
      <a:lt1>
        <a:srgbClr val="FFFFFF"/>
      </a:lt1>
      <a:dk2>
        <a:srgbClr val="0D2849"/>
      </a:dk2>
      <a:lt2>
        <a:srgbClr val="F4F5F7"/>
      </a:lt2>
      <a:accent1>
        <a:srgbClr val="F6C882"/>
      </a:accent1>
      <a:accent2>
        <a:srgbClr val="996220"/>
      </a:accent2>
      <a:accent3>
        <a:srgbClr val="CBD1D7"/>
      </a:accent3>
      <a:accent4>
        <a:srgbClr val="0D2849"/>
      </a:accent4>
      <a:accent5>
        <a:srgbClr val="6B7280"/>
      </a:accent5>
      <a:accent6>
        <a:srgbClr val="B45309"/>
      </a:accent6>
      <a:hlink>
        <a:srgbClr val="996220"/>
      </a:hlink>
      <a:folHlink>
        <a:srgbClr val="6B7280"/>
      </a:folHlink>
    </a:clrScheme>
    <a:fontScheme name="SIG">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Stephens Insight Group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Portfolio Charter Workshop: Facilitator Presentation</dc:title>
  <dc:subject>PptxGenJS Presentation</dc:subject>
  <dc:creator>Stephens Insight Group</dc:creator>
  <cp:lastModifiedBy>Stephens Insight Group</cp:lastModifiedBy>
  <cp:revision>1</cp:revision>
  <dcterms:created xsi:type="dcterms:W3CDTF">2026-10-15T11:27:21Z</dcterms:created>
  <dcterms:modified xsi:type="dcterms:W3CDTF">2026-10-15T11:27:21Z</dcterms:modified>
</cp:coreProperties>
</file>