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group. Frame the session: today we will design teams around the work, not around the org chart. Confirm that everyone has the People and Skills tab of the Team Organization worksheet open or visible on the shared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group: think about the last piece of work that stalled. How many teams did it pass through before it reached a customer? Use two or three answers as a bridge into the design criteria. Team size guidance comes from the Scrum Guide ("typically 10 or fewer people") and SAFe ("typically ten or fewer individuals"). Cognitive load comes from Team Topologies.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time is 180 minutes. For a single group of two to four teams, three hours is usually enough. Larger scopes may need a second session for Steps 4 and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minimum team size in the worksheet starts at 3. That number is an editable assumption for the group to confirm, not a published standard. Confirm both the maximum and minimum with the group and enter them in the yellow cells on the Team Design tab.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of 7: Set the Stage, 15 min. Frame the purpose, agree working norms, and confirm what is in and out of scope today. Name the anxiety early. People worry about where they will land. Say plainly that today produces a draft design for leadership review, not final assignments.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of 7: Confirm Scope and Flow of Work, 20 min. Agree on the products, services, or work streams the teams will own. If the group cannot agree on the work streams, stop and resolve that first. Teams designed against an unclear scope will be redesigned within a quarter.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of 7: Inventory People and Skills, 30 min. Make every person, skill, and allocation visible before anyone draws a team. Ask each person to confirm their own skills. Managers often under-report secondary skills that make a team far more resilient.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of 7: Draft Team Options, 45 min. Group people into candidate teams, each aligned to a flow of work. Keep the four team types visible on the wall or Miro board. When someone proposes a hybrid, ask which of the four types it really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of 7: Test Against Design Criteria, 30 min. Check every draft team against size, skills, and load. Let the worksheet do the arguing. When the Size Check or coverage cells turn red, the group adjusts the design, not the facilitator.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 of 7: Map Remaining Dependencies, 20 min. Make the dependencies you could not design away explicit. A long dependency list is a signal that team boundaries are in the wrong place. Return to Step 4 if more than a third can be designed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7 of 7: Confirm Teams and Next Steps, 20 min. Read back the draft design and agree on what happens next. Close with the next workshop in the sequence: each new team runs a Team Charter session before its first sprint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Confirm each output exists in the worksheet before closing. Share the workbook with all participants within 24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naming the review date and the owner of the communication plan. Team design is never done; it should evolve as the work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84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457200"/>
            <a:ext cx="2194560" cy="466344"/>
          </a:xfrm>
          <a:prstGeom prst="rect">
            <a:avLst/>
          </a:prstGeom>
        </p:spPr>
      </p:pic>
      <p:sp>
        <p:nvSpPr>
          <p:cNvPr id="3" name="Text 0"/>
          <p:cNvSpPr txBox="1"/>
          <p:nvPr/>
        </p:nvSpPr>
        <p:spPr>
          <a:xfrm>
            <a:off x="548640" y="2331720"/>
            <a:ext cx="7315200" cy="365760"/>
          </a:xfrm>
          <a:prstGeom prst="rect">
            <a:avLst/>
          </a:prstGeom>
          <a:noFill/>
          <a:ln/>
        </p:spPr>
        <p:txBody>
          <a:bodyPr wrap="square" lIns="0" tIns="0" rIns="0" bIns="0" rtlCol="0" anchor="t"/>
          <a:lstStyle/>
          <a:p>
            <a:pPr indent="0" marL="0">
              <a:buNone/>
            </a:pPr>
            <a:r>
              <a:rPr lang="en-US" sz="1300" b="1" spc="300" kern="0" dirty="0">
                <a:solidFill>
                  <a:srgbClr val="F6C882"/>
                </a:solidFill>
                <a:latin typeface="Calibri" pitchFamily="34" charset="0"/>
                <a:ea typeface="Calibri" pitchFamily="34" charset="-122"/>
                <a:cs typeface="Calibri" pitchFamily="34" charset="-120"/>
              </a:rPr>
              <a:t>WORKSHOP GUIDE</a:t>
            </a:r>
            <a:endParaRPr lang="en-US" sz="1300" dirty="0"/>
          </a:p>
        </p:txBody>
      </p:sp>
      <p:sp>
        <p:nvSpPr>
          <p:cNvPr id="4" name="Text 1"/>
          <p:cNvSpPr txBox="1"/>
          <p:nvPr/>
        </p:nvSpPr>
        <p:spPr>
          <a:xfrm>
            <a:off x="548640" y="2697480"/>
            <a:ext cx="10972800" cy="1097280"/>
          </a:xfrm>
          <a:prstGeom prst="rect">
            <a:avLst/>
          </a:prstGeom>
          <a:noFill/>
          <a:ln/>
        </p:spPr>
        <p:txBody>
          <a:bodyPr wrap="square" lIns="0" tIns="0" rIns="0" bIns="0" rtlCol="0" anchor="t"/>
          <a:lstStyle/>
          <a:p>
            <a:pPr indent="0" marL="0">
              <a:buNone/>
            </a:pPr>
            <a:r>
              <a:rPr lang="en-US" sz="5400" b="1" dirty="0">
                <a:solidFill>
                  <a:srgbClr val="FFFFFF"/>
                </a:solidFill>
                <a:latin typeface="Calibri" pitchFamily="34" charset="0"/>
                <a:ea typeface="Calibri" pitchFamily="34" charset="-122"/>
                <a:cs typeface="Calibri" pitchFamily="34" charset="-120"/>
              </a:rPr>
              <a:t>Team Organization</a:t>
            </a:r>
            <a:endParaRPr lang="en-US" sz="5400" dirty="0"/>
          </a:p>
        </p:txBody>
      </p:sp>
      <p:sp>
        <p:nvSpPr>
          <p:cNvPr id="5" name="Text 2"/>
          <p:cNvSpPr txBox="1"/>
          <p:nvPr/>
        </p:nvSpPr>
        <p:spPr>
          <a:xfrm>
            <a:off x="548640" y="3794760"/>
            <a:ext cx="8686800" cy="868680"/>
          </a:xfrm>
          <a:prstGeom prst="rect">
            <a:avLst/>
          </a:prstGeom>
          <a:noFill/>
          <a:ln/>
        </p:spPr>
        <p:txBody>
          <a:bodyPr wrap="square" lIns="0" tIns="0" rIns="0" bIns="0" rtlCol="0" anchor="t"/>
          <a:lstStyle/>
          <a:p>
            <a:pPr indent="0" marL="0">
              <a:buNone/>
            </a:pPr>
            <a:r>
              <a:rPr lang="en-US" sz="1600" dirty="0">
                <a:solidFill>
                  <a:srgbClr val="CBD1D7"/>
                </a:solidFill>
                <a:latin typeface="Calibri" pitchFamily="34" charset="0"/>
                <a:ea typeface="Calibri" pitchFamily="34" charset="-122"/>
                <a:cs typeface="Calibri" pitchFamily="34" charset="-120"/>
              </a:rPr>
              <a:t>A facilitator's guide to turning a group of people into stable, cross-functional teams that can deliver value without waiting on each other.</a:t>
            </a:r>
            <a:endParaRPr lang="en-US" sz="1600" dirty="0"/>
          </a:p>
        </p:txBody>
      </p:sp>
      <p:sp>
        <p:nvSpPr>
          <p:cNvPr id="6" name="Shape 3"/>
          <p:cNvSpPr/>
          <p:nvPr/>
        </p:nvSpPr>
        <p:spPr>
          <a:xfrm>
            <a:off x="548640" y="4828032"/>
            <a:ext cx="4206240" cy="27432"/>
          </a:xfrm>
          <a:prstGeom prst="rect">
            <a:avLst/>
          </a:prstGeom>
          <a:solidFill>
            <a:srgbClr val="F6C882"/>
          </a:solidFill>
          <a:ln w="12700">
            <a:solidFill>
              <a:srgbClr val="F6C882"/>
            </a:solidFill>
            <a:prstDash val="solid"/>
          </a:ln>
        </p:spPr>
      </p:sp>
      <p:sp>
        <p:nvSpPr>
          <p:cNvPr id="7" name="Text 4"/>
          <p:cNvSpPr txBox="1"/>
          <p:nvPr/>
        </p:nvSpPr>
        <p:spPr>
          <a:xfrm>
            <a:off x="548640" y="6217920"/>
            <a:ext cx="7315200" cy="320040"/>
          </a:xfrm>
          <a:prstGeom prst="rect">
            <a:avLst/>
          </a:prstGeom>
          <a:noFill/>
          <a:ln/>
        </p:spPr>
        <p:txBody>
          <a:bodyPr wrap="square" lIns="0" tIns="0" rIns="0" bIns="0" rtlCol="0" anchor="t"/>
          <a:lstStyle/>
          <a:p>
            <a:pPr indent="0" marL="0">
              <a:buNone/>
            </a:pPr>
            <a:r>
              <a:rPr lang="en-US" sz="1100" dirty="0">
                <a:solidFill>
                  <a:srgbClr val="9FB3C8"/>
                </a:solidFill>
                <a:latin typeface="Calibri" pitchFamily="34" charset="0"/>
                <a:ea typeface="Calibri" pitchFamily="34" charset="-122"/>
                <a:cs typeface="Calibri" pitchFamily="34" charset="-120"/>
              </a:rPr>
              <a:t>Stephens Insight Group  |  Facilitator Presentation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1"/>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01  /  WHY THIS MATTERS</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Teams built around the org chart wait on each other</a:t>
            </a:r>
            <a:endParaRPr lang="en-US" sz="2800" dirty="0"/>
          </a:p>
        </p:txBody>
      </p:sp>
      <p:sp>
        <p:nvSpPr>
          <p:cNvPr id="4" name="Text 2"/>
          <p:cNvSpPr txBox="1"/>
          <p:nvPr/>
        </p:nvSpPr>
        <p:spPr>
          <a:xfrm>
            <a:off x="548640" y="1600200"/>
            <a:ext cx="11091672" cy="64008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When the skills needed to finish work are spread across departments, every item queues for a handoff. Designing teams around the work removes the wait.</a:t>
            </a:r>
            <a:endParaRPr lang="en-US" sz="1400" dirty="0"/>
          </a:p>
        </p:txBody>
      </p:sp>
      <p:sp>
        <p:nvSpPr>
          <p:cNvPr id="5" name="Shape 3"/>
          <p:cNvSpPr/>
          <p:nvPr/>
        </p:nvSpPr>
        <p:spPr>
          <a:xfrm>
            <a:off x="548640" y="2423160"/>
            <a:ext cx="3575304" cy="3566160"/>
          </a:xfrm>
          <a:prstGeom prst="rect">
            <a:avLst/>
          </a:prstGeom>
          <a:solidFill>
            <a:srgbClr val="FFFFFF"/>
          </a:solidFill>
          <a:ln w="12700">
            <a:solidFill>
              <a:srgbClr val="CBD1D7"/>
            </a:solidFill>
            <a:prstDash val="solid"/>
          </a:ln>
        </p:spPr>
      </p:sp>
      <p:sp>
        <p:nvSpPr>
          <p:cNvPr id="6" name="Shape 4"/>
          <p:cNvSpPr/>
          <p:nvPr/>
        </p:nvSpPr>
        <p:spPr>
          <a:xfrm>
            <a:off x="804672" y="2679192"/>
            <a:ext cx="457200" cy="457200"/>
          </a:xfrm>
          <a:prstGeom prst="rect">
            <a:avLst/>
          </a:prstGeom>
          <a:solidFill>
            <a:srgbClr val="F6C882"/>
          </a:solidFill>
          <a:ln w="12700">
            <a:solidFill>
              <a:srgbClr val="F6C882"/>
            </a:solidFill>
            <a:prstDash val="solid"/>
          </a:ln>
        </p:spPr>
      </p:sp>
      <p:sp>
        <p:nvSpPr>
          <p:cNvPr id="7" name="Text 5"/>
          <p:cNvSpPr txBox="1"/>
          <p:nvPr/>
        </p:nvSpPr>
        <p:spPr>
          <a:xfrm>
            <a:off x="804672" y="2679192"/>
            <a:ext cx="457200" cy="457200"/>
          </a:xfrm>
          <a:prstGeom prst="rect">
            <a:avLst/>
          </a:prstGeom>
          <a:noFill/>
          <a:ln/>
        </p:spPr>
        <p:txBody>
          <a:bodyPr wrap="square" lIns="0" tIns="0" rIns="0" bIns="0" rtlCol="0" anchor="ctr"/>
          <a:lstStyle/>
          <a:p>
            <a:pPr algn="ctr" indent="0" marL="0">
              <a:buNone/>
            </a:pPr>
            <a:r>
              <a:rPr lang="en-US" sz="1000" b="1" dirty="0">
                <a:solidFill>
                  <a:srgbClr val="0D2849"/>
                </a:solidFill>
                <a:latin typeface="Calibri" pitchFamily="34" charset="0"/>
                <a:ea typeface="Calibri" pitchFamily="34" charset="-122"/>
                <a:cs typeface="Calibri" pitchFamily="34" charset="-120"/>
              </a:rPr>
              <a:t>1</a:t>
            </a:r>
            <a:endParaRPr lang="en-US" sz="1000" dirty="0"/>
          </a:p>
        </p:txBody>
      </p:sp>
      <p:sp>
        <p:nvSpPr>
          <p:cNvPr id="8" name="Text 6"/>
          <p:cNvSpPr txBox="1"/>
          <p:nvPr/>
        </p:nvSpPr>
        <p:spPr>
          <a:xfrm>
            <a:off x="804672" y="3273552"/>
            <a:ext cx="3136392" cy="411480"/>
          </a:xfrm>
          <a:prstGeom prst="rect">
            <a:avLst/>
          </a:prstGeom>
          <a:noFill/>
          <a:ln/>
        </p:spPr>
        <p:txBody>
          <a:bodyPr wrap="square" lIns="0" tIns="0" rIns="0" bIns="0" rtlCol="0" anchor="t"/>
          <a:lstStyle/>
          <a:p>
            <a:pPr indent="0" marL="0">
              <a:buNone/>
            </a:pPr>
            <a:r>
              <a:rPr lang="en-US" sz="1400" b="1" dirty="0">
                <a:solidFill>
                  <a:srgbClr val="0D2849"/>
                </a:solidFill>
                <a:latin typeface="Calibri" pitchFamily="34" charset="0"/>
                <a:ea typeface="Calibri" pitchFamily="34" charset="-122"/>
                <a:cs typeface="Calibri" pitchFamily="34" charset="-120"/>
              </a:rPr>
              <a:t>Fewer Handoffs</a:t>
            </a:r>
            <a:endParaRPr lang="en-US" sz="1400" dirty="0"/>
          </a:p>
        </p:txBody>
      </p:sp>
      <p:sp>
        <p:nvSpPr>
          <p:cNvPr id="9" name="Text 7"/>
          <p:cNvSpPr txBox="1"/>
          <p:nvPr/>
        </p:nvSpPr>
        <p:spPr>
          <a:xfrm>
            <a:off x="804672" y="3703320"/>
            <a:ext cx="3136392" cy="210312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A team that holds the skills to define, build, test, and deliver can finish work without waiting in another team's queue.</a:t>
            </a:r>
            <a:endParaRPr lang="en-US" sz="1300" dirty="0"/>
          </a:p>
        </p:txBody>
      </p:sp>
      <p:sp>
        <p:nvSpPr>
          <p:cNvPr id="10" name="Shape 8"/>
          <p:cNvSpPr/>
          <p:nvPr/>
        </p:nvSpPr>
        <p:spPr>
          <a:xfrm>
            <a:off x="4306824" y="2423160"/>
            <a:ext cx="3575304" cy="3566160"/>
          </a:xfrm>
          <a:prstGeom prst="rect">
            <a:avLst/>
          </a:prstGeom>
          <a:solidFill>
            <a:srgbClr val="FFFFFF"/>
          </a:solidFill>
          <a:ln w="12700">
            <a:solidFill>
              <a:srgbClr val="CBD1D7"/>
            </a:solidFill>
            <a:prstDash val="solid"/>
          </a:ln>
        </p:spPr>
      </p:sp>
      <p:sp>
        <p:nvSpPr>
          <p:cNvPr id="11" name="Shape 9"/>
          <p:cNvSpPr/>
          <p:nvPr/>
        </p:nvSpPr>
        <p:spPr>
          <a:xfrm>
            <a:off x="4562856" y="2679192"/>
            <a:ext cx="457200" cy="457200"/>
          </a:xfrm>
          <a:prstGeom prst="rect">
            <a:avLst/>
          </a:prstGeom>
          <a:solidFill>
            <a:srgbClr val="F6C882"/>
          </a:solidFill>
          <a:ln w="12700">
            <a:solidFill>
              <a:srgbClr val="F6C882"/>
            </a:solidFill>
            <a:prstDash val="solid"/>
          </a:ln>
        </p:spPr>
      </p:sp>
      <p:sp>
        <p:nvSpPr>
          <p:cNvPr id="12" name="Text 10"/>
          <p:cNvSpPr txBox="1"/>
          <p:nvPr/>
        </p:nvSpPr>
        <p:spPr>
          <a:xfrm>
            <a:off x="4562856" y="2679192"/>
            <a:ext cx="457200" cy="457200"/>
          </a:xfrm>
          <a:prstGeom prst="rect">
            <a:avLst/>
          </a:prstGeom>
          <a:noFill/>
          <a:ln/>
        </p:spPr>
        <p:txBody>
          <a:bodyPr wrap="square" lIns="0" tIns="0" rIns="0" bIns="0" rtlCol="0" anchor="ctr"/>
          <a:lstStyle/>
          <a:p>
            <a:pPr algn="ctr" indent="0" marL="0">
              <a:buNone/>
            </a:pPr>
            <a:r>
              <a:rPr lang="en-US" sz="1000" b="1" dirty="0">
                <a:solidFill>
                  <a:srgbClr val="0D2849"/>
                </a:solidFill>
                <a:latin typeface="Calibri" pitchFamily="34" charset="0"/>
                <a:ea typeface="Calibri" pitchFamily="34" charset="-122"/>
                <a:cs typeface="Calibri" pitchFamily="34" charset="-120"/>
              </a:rPr>
              <a:t>2</a:t>
            </a:r>
            <a:endParaRPr lang="en-US" sz="1000" dirty="0"/>
          </a:p>
        </p:txBody>
      </p:sp>
      <p:sp>
        <p:nvSpPr>
          <p:cNvPr id="13" name="Text 11"/>
          <p:cNvSpPr txBox="1"/>
          <p:nvPr/>
        </p:nvSpPr>
        <p:spPr>
          <a:xfrm>
            <a:off x="4562856" y="3273552"/>
            <a:ext cx="3136392" cy="411480"/>
          </a:xfrm>
          <a:prstGeom prst="rect">
            <a:avLst/>
          </a:prstGeom>
          <a:noFill/>
          <a:ln/>
        </p:spPr>
        <p:txBody>
          <a:bodyPr wrap="square" lIns="0" tIns="0" rIns="0" bIns="0" rtlCol="0" anchor="t"/>
          <a:lstStyle/>
          <a:p>
            <a:pPr indent="0" marL="0">
              <a:buNone/>
            </a:pPr>
            <a:r>
              <a:rPr lang="en-US" sz="1400" b="1" dirty="0">
                <a:solidFill>
                  <a:srgbClr val="0D2849"/>
                </a:solidFill>
                <a:latin typeface="Calibri" pitchFamily="34" charset="0"/>
                <a:ea typeface="Calibri" pitchFamily="34" charset="-122"/>
                <a:cs typeface="Calibri" pitchFamily="34" charset="-120"/>
              </a:rPr>
              <a:t>Right-Sized Teams</a:t>
            </a:r>
            <a:endParaRPr lang="en-US" sz="1400" dirty="0"/>
          </a:p>
        </p:txBody>
      </p:sp>
      <p:sp>
        <p:nvSpPr>
          <p:cNvPr id="14" name="Text 12"/>
          <p:cNvSpPr txBox="1"/>
          <p:nvPr/>
        </p:nvSpPr>
        <p:spPr>
          <a:xfrm>
            <a:off x="4562856" y="3703320"/>
            <a:ext cx="3136392" cy="210312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Teams of typically ten or fewer people communicate better and stay nimble. Larger groups should split into cohesive teams that share a goal.</a:t>
            </a:r>
            <a:endParaRPr lang="en-US" sz="1300" dirty="0"/>
          </a:p>
        </p:txBody>
      </p:sp>
      <p:sp>
        <p:nvSpPr>
          <p:cNvPr id="15" name="Shape 13"/>
          <p:cNvSpPr/>
          <p:nvPr/>
        </p:nvSpPr>
        <p:spPr>
          <a:xfrm>
            <a:off x="8065008" y="2423160"/>
            <a:ext cx="3575304" cy="3566160"/>
          </a:xfrm>
          <a:prstGeom prst="rect">
            <a:avLst/>
          </a:prstGeom>
          <a:solidFill>
            <a:srgbClr val="FFFFFF"/>
          </a:solidFill>
          <a:ln w="12700">
            <a:solidFill>
              <a:srgbClr val="CBD1D7"/>
            </a:solidFill>
            <a:prstDash val="solid"/>
          </a:ln>
        </p:spPr>
      </p:sp>
      <p:sp>
        <p:nvSpPr>
          <p:cNvPr id="16" name="Shape 14"/>
          <p:cNvSpPr/>
          <p:nvPr/>
        </p:nvSpPr>
        <p:spPr>
          <a:xfrm>
            <a:off x="8321040" y="2679192"/>
            <a:ext cx="457200" cy="457200"/>
          </a:xfrm>
          <a:prstGeom prst="rect">
            <a:avLst/>
          </a:prstGeom>
          <a:solidFill>
            <a:srgbClr val="F6C882"/>
          </a:solidFill>
          <a:ln w="12700">
            <a:solidFill>
              <a:srgbClr val="F6C882"/>
            </a:solidFill>
            <a:prstDash val="solid"/>
          </a:ln>
        </p:spPr>
      </p:sp>
      <p:sp>
        <p:nvSpPr>
          <p:cNvPr id="17" name="Text 15"/>
          <p:cNvSpPr txBox="1"/>
          <p:nvPr/>
        </p:nvSpPr>
        <p:spPr>
          <a:xfrm>
            <a:off x="8321040" y="2679192"/>
            <a:ext cx="457200" cy="457200"/>
          </a:xfrm>
          <a:prstGeom prst="rect">
            <a:avLst/>
          </a:prstGeom>
          <a:noFill/>
          <a:ln/>
        </p:spPr>
        <p:txBody>
          <a:bodyPr wrap="square" lIns="0" tIns="0" rIns="0" bIns="0" rtlCol="0" anchor="ctr"/>
          <a:lstStyle/>
          <a:p>
            <a:pPr algn="ctr" indent="0" marL="0">
              <a:buNone/>
            </a:pPr>
            <a:r>
              <a:rPr lang="en-US" sz="1000" b="1" dirty="0">
                <a:solidFill>
                  <a:srgbClr val="0D2849"/>
                </a:solidFill>
                <a:latin typeface="Calibri" pitchFamily="34" charset="0"/>
                <a:ea typeface="Calibri" pitchFamily="34" charset="-122"/>
                <a:cs typeface="Calibri" pitchFamily="34" charset="-120"/>
              </a:rPr>
              <a:t>3</a:t>
            </a:r>
            <a:endParaRPr lang="en-US" sz="1000" dirty="0"/>
          </a:p>
        </p:txBody>
      </p:sp>
      <p:sp>
        <p:nvSpPr>
          <p:cNvPr id="18" name="Text 16"/>
          <p:cNvSpPr txBox="1"/>
          <p:nvPr/>
        </p:nvSpPr>
        <p:spPr>
          <a:xfrm>
            <a:off x="8321040" y="3273552"/>
            <a:ext cx="3136392" cy="411480"/>
          </a:xfrm>
          <a:prstGeom prst="rect">
            <a:avLst/>
          </a:prstGeom>
          <a:noFill/>
          <a:ln/>
        </p:spPr>
        <p:txBody>
          <a:bodyPr wrap="square" lIns="0" tIns="0" rIns="0" bIns="0" rtlCol="0" anchor="t"/>
          <a:lstStyle/>
          <a:p>
            <a:pPr indent="0" marL="0">
              <a:buNone/>
            </a:pPr>
            <a:r>
              <a:rPr lang="en-US" sz="1400" b="1" dirty="0">
                <a:solidFill>
                  <a:srgbClr val="0D2849"/>
                </a:solidFill>
                <a:latin typeface="Calibri" pitchFamily="34" charset="0"/>
                <a:ea typeface="Calibri" pitchFamily="34" charset="-122"/>
                <a:cs typeface="Calibri" pitchFamily="34" charset="-120"/>
              </a:rPr>
              <a:t>Sustainable Load</a:t>
            </a:r>
            <a:endParaRPr lang="en-US" sz="1400" dirty="0"/>
          </a:p>
        </p:txBody>
      </p:sp>
      <p:sp>
        <p:nvSpPr>
          <p:cNvPr id="19" name="Text 17"/>
          <p:cNvSpPr txBox="1"/>
          <p:nvPr/>
        </p:nvSpPr>
        <p:spPr>
          <a:xfrm>
            <a:off x="8321040" y="3703320"/>
            <a:ext cx="3136392" cy="210312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Every product, tool, and domain a team owns adds cognitive load. Designing boundaries on purpose keeps teams effective instead of overloaded.</a:t>
            </a:r>
            <a:endParaRPr lang="en-US" sz="1300" dirty="0"/>
          </a:p>
        </p:txBody>
      </p:sp>
      <p:sp>
        <p:nvSpPr>
          <p:cNvPr id="20" name="Text 18"/>
          <p:cNvSpPr txBox="1"/>
          <p:nvPr/>
        </p:nvSpPr>
        <p:spPr>
          <a:xfrm>
            <a:off x="548640" y="6053328"/>
            <a:ext cx="10972800" cy="274320"/>
          </a:xfrm>
          <a:prstGeom prst="rect">
            <a:avLst/>
          </a:prstGeom>
          <a:noFill/>
          <a:ln/>
        </p:spPr>
        <p:txBody>
          <a:bodyPr wrap="square" lIns="0" tIns="0" rIns="0" bIns="0" rtlCol="0" anchor="t"/>
          <a:lstStyle/>
          <a:p>
            <a:pPr indent="0" marL="0">
              <a:buNone/>
            </a:pPr>
            <a:r>
              <a:rPr lang="en-US" sz="900" i="1" dirty="0">
                <a:solidFill>
                  <a:srgbClr val="5B6672"/>
                </a:solidFill>
                <a:latin typeface="Calibri" pitchFamily="34" charset="0"/>
                <a:ea typeface="Calibri" pitchFamily="34" charset="-122"/>
                <a:cs typeface="Calibri" pitchFamily="34" charset="-120"/>
              </a:rPr>
              <a:t>Sources: The Scrum Guide (2020); SAFe, Agile Teams; Team Topologies, Key Concepts.</a:t>
            </a:r>
            <a:endParaRPr lang="en-US" sz="900" dirty="0"/>
          </a:p>
        </p:txBody>
      </p:sp>
      <p:sp>
        <p:nvSpPr>
          <p:cNvPr id="21" name="Text 19"/>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22"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1"/>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02  /  SESSION AGENDA</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Seven steps from a list of people to a team design</a:t>
            </a:r>
            <a:endParaRPr lang="en-US" sz="2800" dirty="0"/>
          </a:p>
        </p:txBody>
      </p:sp>
      <p:sp>
        <p:nvSpPr>
          <p:cNvPr id="4" name="Text 2"/>
          <p:cNvSpPr txBox="1"/>
          <p:nvPr/>
        </p:nvSpPr>
        <p:spPr>
          <a:xfrm>
            <a:off x="548640" y="1600200"/>
            <a:ext cx="11091672" cy="64008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Work in order. Each step's output feeds the next. Plan for about three hours.</a:t>
            </a:r>
            <a:endParaRPr lang="en-US" sz="1400" dirty="0"/>
          </a:p>
        </p:txBody>
      </p:sp>
      <p:sp>
        <p:nvSpPr>
          <p:cNvPr id="5" name="Shape 3"/>
          <p:cNvSpPr/>
          <p:nvPr/>
        </p:nvSpPr>
        <p:spPr>
          <a:xfrm>
            <a:off x="548640" y="2267712"/>
            <a:ext cx="11091672" cy="512064"/>
          </a:xfrm>
          <a:prstGeom prst="rect">
            <a:avLst/>
          </a:prstGeom>
          <a:solidFill>
            <a:srgbClr val="FFFFFF"/>
          </a:solidFill>
          <a:ln w="12700">
            <a:solidFill>
              <a:srgbClr val="CBD1D7"/>
            </a:solidFill>
            <a:prstDash val="solid"/>
          </a:ln>
        </p:spPr>
      </p:sp>
      <p:sp>
        <p:nvSpPr>
          <p:cNvPr id="6" name="Shape 4"/>
          <p:cNvSpPr/>
          <p:nvPr/>
        </p:nvSpPr>
        <p:spPr>
          <a:xfrm>
            <a:off x="713232" y="2359152"/>
            <a:ext cx="329184" cy="329184"/>
          </a:xfrm>
          <a:prstGeom prst="rect">
            <a:avLst/>
          </a:prstGeom>
          <a:solidFill>
            <a:srgbClr val="F6C882"/>
          </a:solidFill>
          <a:ln w="12700">
            <a:solidFill>
              <a:srgbClr val="F6C882"/>
            </a:solidFill>
            <a:prstDash val="solid"/>
          </a:ln>
        </p:spPr>
      </p:sp>
      <p:sp>
        <p:nvSpPr>
          <p:cNvPr id="7" name="Text 5"/>
          <p:cNvSpPr txBox="1"/>
          <p:nvPr/>
        </p:nvSpPr>
        <p:spPr>
          <a:xfrm>
            <a:off x="713232" y="2359152"/>
            <a:ext cx="329184" cy="329184"/>
          </a:xfrm>
          <a:prstGeom prst="rect">
            <a:avLst/>
          </a:prstGeom>
          <a:noFill/>
          <a:ln/>
        </p:spPr>
        <p:txBody>
          <a:bodyPr wrap="square" lIns="0" tIns="0" rIns="0" bIns="0" rtlCol="0" anchor="ctr"/>
          <a:lstStyle/>
          <a:p>
            <a:pPr algn="ctr" indent="0" marL="0">
              <a:buNone/>
            </a:pPr>
            <a:r>
              <a:rPr lang="en-US" sz="900" b="1" dirty="0">
                <a:solidFill>
                  <a:srgbClr val="0D2849"/>
                </a:solidFill>
                <a:latin typeface="Calibri" pitchFamily="34" charset="0"/>
                <a:ea typeface="Calibri" pitchFamily="34" charset="-122"/>
                <a:cs typeface="Calibri" pitchFamily="34" charset="-120"/>
              </a:rPr>
              <a:t>1</a:t>
            </a:r>
            <a:endParaRPr lang="en-US" sz="900" dirty="0"/>
          </a:p>
        </p:txBody>
      </p:sp>
      <p:sp>
        <p:nvSpPr>
          <p:cNvPr id="8" name="Text 6"/>
          <p:cNvSpPr txBox="1"/>
          <p:nvPr/>
        </p:nvSpPr>
        <p:spPr>
          <a:xfrm>
            <a:off x="1216152" y="2267712"/>
            <a:ext cx="8961120" cy="512064"/>
          </a:xfrm>
          <a:prstGeom prst="rect">
            <a:avLst/>
          </a:prstGeom>
          <a:noFill/>
          <a:ln/>
        </p:spPr>
        <p:txBody>
          <a:bodyPr wrap="square" lIns="0" tIns="0" rIns="0" bIns="0" rtlCol="0" anchor="ctr"/>
          <a:lstStyle/>
          <a:p>
            <a:pPr indent="0" marL="0">
              <a:buNone/>
            </a:pPr>
            <a:r>
              <a:rPr lang="en-US" sz="1500" b="1" dirty="0">
                <a:solidFill>
                  <a:srgbClr val="0D2849"/>
                </a:solidFill>
                <a:latin typeface="Calibri" pitchFamily="34" charset="0"/>
                <a:ea typeface="Calibri" pitchFamily="34" charset="-122"/>
                <a:cs typeface="Calibri" pitchFamily="34" charset="-120"/>
              </a:rPr>
              <a:t>Set the Stage</a:t>
            </a:r>
            <a:endParaRPr lang="en-US" sz="1500" dirty="0"/>
          </a:p>
        </p:txBody>
      </p:sp>
      <p:sp>
        <p:nvSpPr>
          <p:cNvPr id="9" name="Text 7"/>
          <p:cNvSpPr txBox="1"/>
          <p:nvPr/>
        </p:nvSpPr>
        <p:spPr>
          <a:xfrm>
            <a:off x="10177272" y="2267712"/>
            <a:ext cx="1280160" cy="512064"/>
          </a:xfrm>
          <a:prstGeom prst="rect">
            <a:avLst/>
          </a:prstGeom>
          <a:noFill/>
          <a:ln/>
        </p:spPr>
        <p:txBody>
          <a:bodyPr wrap="square" lIns="0" tIns="0" rIns="0" bIns="0" rtlCol="0" anchor="ctr"/>
          <a:lstStyle/>
          <a:p>
            <a:pPr algn="r" indent="0" marL="0">
              <a:buNone/>
            </a:pPr>
            <a:r>
              <a:rPr lang="en-US" sz="1300" b="1" dirty="0">
                <a:solidFill>
                  <a:srgbClr val="996220"/>
                </a:solidFill>
                <a:latin typeface="Calibri" pitchFamily="34" charset="0"/>
                <a:ea typeface="Calibri" pitchFamily="34" charset="-122"/>
                <a:cs typeface="Calibri" pitchFamily="34" charset="-120"/>
              </a:rPr>
              <a:t>15 min</a:t>
            </a:r>
            <a:endParaRPr lang="en-US" sz="1300" dirty="0"/>
          </a:p>
        </p:txBody>
      </p:sp>
      <p:sp>
        <p:nvSpPr>
          <p:cNvPr id="10" name="Shape 8"/>
          <p:cNvSpPr/>
          <p:nvPr/>
        </p:nvSpPr>
        <p:spPr>
          <a:xfrm>
            <a:off x="548640" y="2852928"/>
            <a:ext cx="11091672" cy="512064"/>
          </a:xfrm>
          <a:prstGeom prst="rect">
            <a:avLst/>
          </a:prstGeom>
          <a:solidFill>
            <a:srgbClr val="FFFFFF"/>
          </a:solidFill>
          <a:ln w="12700">
            <a:solidFill>
              <a:srgbClr val="CBD1D7"/>
            </a:solidFill>
            <a:prstDash val="solid"/>
          </a:ln>
        </p:spPr>
      </p:sp>
      <p:sp>
        <p:nvSpPr>
          <p:cNvPr id="11" name="Shape 9"/>
          <p:cNvSpPr/>
          <p:nvPr/>
        </p:nvSpPr>
        <p:spPr>
          <a:xfrm>
            <a:off x="713232" y="2944368"/>
            <a:ext cx="329184" cy="329184"/>
          </a:xfrm>
          <a:prstGeom prst="rect">
            <a:avLst/>
          </a:prstGeom>
          <a:solidFill>
            <a:srgbClr val="F6C882"/>
          </a:solidFill>
          <a:ln w="12700">
            <a:solidFill>
              <a:srgbClr val="F6C882"/>
            </a:solidFill>
            <a:prstDash val="solid"/>
          </a:ln>
        </p:spPr>
      </p:sp>
      <p:sp>
        <p:nvSpPr>
          <p:cNvPr id="12" name="Text 10"/>
          <p:cNvSpPr txBox="1"/>
          <p:nvPr/>
        </p:nvSpPr>
        <p:spPr>
          <a:xfrm>
            <a:off x="713232" y="2944368"/>
            <a:ext cx="329184" cy="329184"/>
          </a:xfrm>
          <a:prstGeom prst="rect">
            <a:avLst/>
          </a:prstGeom>
          <a:noFill/>
          <a:ln/>
        </p:spPr>
        <p:txBody>
          <a:bodyPr wrap="square" lIns="0" tIns="0" rIns="0" bIns="0" rtlCol="0" anchor="ctr"/>
          <a:lstStyle/>
          <a:p>
            <a:pPr algn="ctr" indent="0" marL="0">
              <a:buNone/>
            </a:pPr>
            <a:r>
              <a:rPr lang="en-US" sz="900" b="1" dirty="0">
                <a:solidFill>
                  <a:srgbClr val="0D2849"/>
                </a:solidFill>
                <a:latin typeface="Calibri" pitchFamily="34" charset="0"/>
                <a:ea typeface="Calibri" pitchFamily="34" charset="-122"/>
                <a:cs typeface="Calibri" pitchFamily="34" charset="-120"/>
              </a:rPr>
              <a:t>2</a:t>
            </a:r>
            <a:endParaRPr lang="en-US" sz="900" dirty="0"/>
          </a:p>
        </p:txBody>
      </p:sp>
      <p:sp>
        <p:nvSpPr>
          <p:cNvPr id="13" name="Text 11"/>
          <p:cNvSpPr txBox="1"/>
          <p:nvPr/>
        </p:nvSpPr>
        <p:spPr>
          <a:xfrm>
            <a:off x="1216152" y="2852928"/>
            <a:ext cx="8961120" cy="512064"/>
          </a:xfrm>
          <a:prstGeom prst="rect">
            <a:avLst/>
          </a:prstGeom>
          <a:noFill/>
          <a:ln/>
        </p:spPr>
        <p:txBody>
          <a:bodyPr wrap="square" lIns="0" tIns="0" rIns="0" bIns="0" rtlCol="0" anchor="ctr"/>
          <a:lstStyle/>
          <a:p>
            <a:pPr indent="0" marL="0">
              <a:buNone/>
            </a:pPr>
            <a:r>
              <a:rPr lang="en-US" sz="1500" b="1" dirty="0">
                <a:solidFill>
                  <a:srgbClr val="0D2849"/>
                </a:solidFill>
                <a:latin typeface="Calibri" pitchFamily="34" charset="0"/>
                <a:ea typeface="Calibri" pitchFamily="34" charset="-122"/>
                <a:cs typeface="Calibri" pitchFamily="34" charset="-120"/>
              </a:rPr>
              <a:t>Confirm Scope and Flow of Work</a:t>
            </a:r>
            <a:endParaRPr lang="en-US" sz="1500" dirty="0"/>
          </a:p>
        </p:txBody>
      </p:sp>
      <p:sp>
        <p:nvSpPr>
          <p:cNvPr id="14" name="Text 12"/>
          <p:cNvSpPr txBox="1"/>
          <p:nvPr/>
        </p:nvSpPr>
        <p:spPr>
          <a:xfrm>
            <a:off x="10177272" y="2852928"/>
            <a:ext cx="1280160" cy="512064"/>
          </a:xfrm>
          <a:prstGeom prst="rect">
            <a:avLst/>
          </a:prstGeom>
          <a:noFill/>
          <a:ln/>
        </p:spPr>
        <p:txBody>
          <a:bodyPr wrap="square" lIns="0" tIns="0" rIns="0" bIns="0" rtlCol="0" anchor="ctr"/>
          <a:lstStyle/>
          <a:p>
            <a:pPr algn="r" indent="0" marL="0">
              <a:buNone/>
            </a:pPr>
            <a:r>
              <a:rPr lang="en-US" sz="1300" b="1" dirty="0">
                <a:solidFill>
                  <a:srgbClr val="996220"/>
                </a:solidFill>
                <a:latin typeface="Calibri" pitchFamily="34" charset="0"/>
                <a:ea typeface="Calibri" pitchFamily="34" charset="-122"/>
                <a:cs typeface="Calibri" pitchFamily="34" charset="-120"/>
              </a:rPr>
              <a:t>20 min</a:t>
            </a:r>
            <a:endParaRPr lang="en-US" sz="1300" dirty="0"/>
          </a:p>
        </p:txBody>
      </p:sp>
      <p:sp>
        <p:nvSpPr>
          <p:cNvPr id="15" name="Shape 13"/>
          <p:cNvSpPr/>
          <p:nvPr/>
        </p:nvSpPr>
        <p:spPr>
          <a:xfrm>
            <a:off x="548640" y="3438144"/>
            <a:ext cx="11091672" cy="512064"/>
          </a:xfrm>
          <a:prstGeom prst="rect">
            <a:avLst/>
          </a:prstGeom>
          <a:solidFill>
            <a:srgbClr val="FFFFFF"/>
          </a:solidFill>
          <a:ln w="12700">
            <a:solidFill>
              <a:srgbClr val="CBD1D7"/>
            </a:solidFill>
            <a:prstDash val="solid"/>
          </a:ln>
        </p:spPr>
      </p:sp>
      <p:sp>
        <p:nvSpPr>
          <p:cNvPr id="16" name="Shape 14"/>
          <p:cNvSpPr/>
          <p:nvPr/>
        </p:nvSpPr>
        <p:spPr>
          <a:xfrm>
            <a:off x="713232" y="3529584"/>
            <a:ext cx="329184" cy="329184"/>
          </a:xfrm>
          <a:prstGeom prst="rect">
            <a:avLst/>
          </a:prstGeom>
          <a:solidFill>
            <a:srgbClr val="F6C882"/>
          </a:solidFill>
          <a:ln w="12700">
            <a:solidFill>
              <a:srgbClr val="F6C882"/>
            </a:solidFill>
            <a:prstDash val="solid"/>
          </a:ln>
        </p:spPr>
      </p:sp>
      <p:sp>
        <p:nvSpPr>
          <p:cNvPr id="17" name="Text 15"/>
          <p:cNvSpPr txBox="1"/>
          <p:nvPr/>
        </p:nvSpPr>
        <p:spPr>
          <a:xfrm>
            <a:off x="713232" y="3529584"/>
            <a:ext cx="329184" cy="329184"/>
          </a:xfrm>
          <a:prstGeom prst="rect">
            <a:avLst/>
          </a:prstGeom>
          <a:noFill/>
          <a:ln/>
        </p:spPr>
        <p:txBody>
          <a:bodyPr wrap="square" lIns="0" tIns="0" rIns="0" bIns="0" rtlCol="0" anchor="ctr"/>
          <a:lstStyle/>
          <a:p>
            <a:pPr algn="ctr" indent="0" marL="0">
              <a:buNone/>
            </a:pPr>
            <a:r>
              <a:rPr lang="en-US" sz="900" b="1" dirty="0">
                <a:solidFill>
                  <a:srgbClr val="0D2849"/>
                </a:solidFill>
                <a:latin typeface="Calibri" pitchFamily="34" charset="0"/>
                <a:ea typeface="Calibri" pitchFamily="34" charset="-122"/>
                <a:cs typeface="Calibri" pitchFamily="34" charset="-120"/>
              </a:rPr>
              <a:t>3</a:t>
            </a:r>
            <a:endParaRPr lang="en-US" sz="900" dirty="0"/>
          </a:p>
        </p:txBody>
      </p:sp>
      <p:sp>
        <p:nvSpPr>
          <p:cNvPr id="18" name="Text 16"/>
          <p:cNvSpPr txBox="1"/>
          <p:nvPr/>
        </p:nvSpPr>
        <p:spPr>
          <a:xfrm>
            <a:off x="1216152" y="3438144"/>
            <a:ext cx="8961120" cy="512064"/>
          </a:xfrm>
          <a:prstGeom prst="rect">
            <a:avLst/>
          </a:prstGeom>
          <a:noFill/>
          <a:ln/>
        </p:spPr>
        <p:txBody>
          <a:bodyPr wrap="square" lIns="0" tIns="0" rIns="0" bIns="0" rtlCol="0" anchor="ctr"/>
          <a:lstStyle/>
          <a:p>
            <a:pPr indent="0" marL="0">
              <a:buNone/>
            </a:pPr>
            <a:r>
              <a:rPr lang="en-US" sz="1500" b="1" dirty="0">
                <a:solidFill>
                  <a:srgbClr val="0D2849"/>
                </a:solidFill>
                <a:latin typeface="Calibri" pitchFamily="34" charset="0"/>
                <a:ea typeface="Calibri" pitchFamily="34" charset="-122"/>
                <a:cs typeface="Calibri" pitchFamily="34" charset="-120"/>
              </a:rPr>
              <a:t>Inventory People and Skills</a:t>
            </a:r>
            <a:endParaRPr lang="en-US" sz="1500" dirty="0"/>
          </a:p>
        </p:txBody>
      </p:sp>
      <p:sp>
        <p:nvSpPr>
          <p:cNvPr id="19" name="Text 17"/>
          <p:cNvSpPr txBox="1"/>
          <p:nvPr/>
        </p:nvSpPr>
        <p:spPr>
          <a:xfrm>
            <a:off x="10177272" y="3438144"/>
            <a:ext cx="1280160" cy="512064"/>
          </a:xfrm>
          <a:prstGeom prst="rect">
            <a:avLst/>
          </a:prstGeom>
          <a:noFill/>
          <a:ln/>
        </p:spPr>
        <p:txBody>
          <a:bodyPr wrap="square" lIns="0" tIns="0" rIns="0" bIns="0" rtlCol="0" anchor="ctr"/>
          <a:lstStyle/>
          <a:p>
            <a:pPr algn="r" indent="0" marL="0">
              <a:buNone/>
            </a:pPr>
            <a:r>
              <a:rPr lang="en-US" sz="1300" b="1" dirty="0">
                <a:solidFill>
                  <a:srgbClr val="996220"/>
                </a:solidFill>
                <a:latin typeface="Calibri" pitchFamily="34" charset="0"/>
                <a:ea typeface="Calibri" pitchFamily="34" charset="-122"/>
                <a:cs typeface="Calibri" pitchFamily="34" charset="-120"/>
              </a:rPr>
              <a:t>30 min</a:t>
            </a:r>
            <a:endParaRPr lang="en-US" sz="1300" dirty="0"/>
          </a:p>
        </p:txBody>
      </p:sp>
      <p:sp>
        <p:nvSpPr>
          <p:cNvPr id="20" name="Shape 18"/>
          <p:cNvSpPr/>
          <p:nvPr/>
        </p:nvSpPr>
        <p:spPr>
          <a:xfrm>
            <a:off x="548640" y="4023360"/>
            <a:ext cx="11091672" cy="512064"/>
          </a:xfrm>
          <a:prstGeom prst="rect">
            <a:avLst/>
          </a:prstGeom>
          <a:solidFill>
            <a:srgbClr val="FFFFFF"/>
          </a:solidFill>
          <a:ln w="12700">
            <a:solidFill>
              <a:srgbClr val="CBD1D7"/>
            </a:solidFill>
            <a:prstDash val="solid"/>
          </a:ln>
        </p:spPr>
      </p:sp>
      <p:sp>
        <p:nvSpPr>
          <p:cNvPr id="21" name="Shape 19"/>
          <p:cNvSpPr/>
          <p:nvPr/>
        </p:nvSpPr>
        <p:spPr>
          <a:xfrm>
            <a:off x="713232" y="4114800"/>
            <a:ext cx="329184" cy="329184"/>
          </a:xfrm>
          <a:prstGeom prst="rect">
            <a:avLst/>
          </a:prstGeom>
          <a:solidFill>
            <a:srgbClr val="F6C882"/>
          </a:solidFill>
          <a:ln w="12700">
            <a:solidFill>
              <a:srgbClr val="F6C882"/>
            </a:solidFill>
            <a:prstDash val="solid"/>
          </a:ln>
        </p:spPr>
      </p:sp>
      <p:sp>
        <p:nvSpPr>
          <p:cNvPr id="22" name="Text 20"/>
          <p:cNvSpPr txBox="1"/>
          <p:nvPr/>
        </p:nvSpPr>
        <p:spPr>
          <a:xfrm>
            <a:off x="713232" y="4114800"/>
            <a:ext cx="329184" cy="329184"/>
          </a:xfrm>
          <a:prstGeom prst="rect">
            <a:avLst/>
          </a:prstGeom>
          <a:noFill/>
          <a:ln/>
        </p:spPr>
        <p:txBody>
          <a:bodyPr wrap="square" lIns="0" tIns="0" rIns="0" bIns="0" rtlCol="0" anchor="ctr"/>
          <a:lstStyle/>
          <a:p>
            <a:pPr algn="ctr" indent="0" marL="0">
              <a:buNone/>
            </a:pPr>
            <a:r>
              <a:rPr lang="en-US" sz="900" b="1" dirty="0">
                <a:solidFill>
                  <a:srgbClr val="0D2849"/>
                </a:solidFill>
                <a:latin typeface="Calibri" pitchFamily="34" charset="0"/>
                <a:ea typeface="Calibri" pitchFamily="34" charset="-122"/>
                <a:cs typeface="Calibri" pitchFamily="34" charset="-120"/>
              </a:rPr>
              <a:t>4</a:t>
            </a:r>
            <a:endParaRPr lang="en-US" sz="900" dirty="0"/>
          </a:p>
        </p:txBody>
      </p:sp>
      <p:sp>
        <p:nvSpPr>
          <p:cNvPr id="23" name="Text 21"/>
          <p:cNvSpPr txBox="1"/>
          <p:nvPr/>
        </p:nvSpPr>
        <p:spPr>
          <a:xfrm>
            <a:off x="1216152" y="4023360"/>
            <a:ext cx="8961120" cy="512064"/>
          </a:xfrm>
          <a:prstGeom prst="rect">
            <a:avLst/>
          </a:prstGeom>
          <a:noFill/>
          <a:ln/>
        </p:spPr>
        <p:txBody>
          <a:bodyPr wrap="square" lIns="0" tIns="0" rIns="0" bIns="0" rtlCol="0" anchor="ctr"/>
          <a:lstStyle/>
          <a:p>
            <a:pPr indent="0" marL="0">
              <a:buNone/>
            </a:pPr>
            <a:r>
              <a:rPr lang="en-US" sz="1500" b="1" dirty="0">
                <a:solidFill>
                  <a:srgbClr val="0D2849"/>
                </a:solidFill>
                <a:latin typeface="Calibri" pitchFamily="34" charset="0"/>
                <a:ea typeface="Calibri" pitchFamily="34" charset="-122"/>
                <a:cs typeface="Calibri" pitchFamily="34" charset="-120"/>
              </a:rPr>
              <a:t>Draft Team Options</a:t>
            </a:r>
            <a:endParaRPr lang="en-US" sz="1500" dirty="0"/>
          </a:p>
        </p:txBody>
      </p:sp>
      <p:sp>
        <p:nvSpPr>
          <p:cNvPr id="24" name="Text 22"/>
          <p:cNvSpPr txBox="1"/>
          <p:nvPr/>
        </p:nvSpPr>
        <p:spPr>
          <a:xfrm>
            <a:off x="10177272" y="4023360"/>
            <a:ext cx="1280160" cy="512064"/>
          </a:xfrm>
          <a:prstGeom prst="rect">
            <a:avLst/>
          </a:prstGeom>
          <a:noFill/>
          <a:ln/>
        </p:spPr>
        <p:txBody>
          <a:bodyPr wrap="square" lIns="0" tIns="0" rIns="0" bIns="0" rtlCol="0" anchor="ctr"/>
          <a:lstStyle/>
          <a:p>
            <a:pPr algn="r" indent="0" marL="0">
              <a:buNone/>
            </a:pPr>
            <a:r>
              <a:rPr lang="en-US" sz="1300" b="1" dirty="0">
                <a:solidFill>
                  <a:srgbClr val="996220"/>
                </a:solidFill>
                <a:latin typeface="Calibri" pitchFamily="34" charset="0"/>
                <a:ea typeface="Calibri" pitchFamily="34" charset="-122"/>
                <a:cs typeface="Calibri" pitchFamily="34" charset="-120"/>
              </a:rPr>
              <a:t>45 min</a:t>
            </a:r>
            <a:endParaRPr lang="en-US" sz="1300" dirty="0"/>
          </a:p>
        </p:txBody>
      </p:sp>
      <p:sp>
        <p:nvSpPr>
          <p:cNvPr id="25" name="Shape 23"/>
          <p:cNvSpPr/>
          <p:nvPr/>
        </p:nvSpPr>
        <p:spPr>
          <a:xfrm>
            <a:off x="548640" y="4608576"/>
            <a:ext cx="11091672" cy="512064"/>
          </a:xfrm>
          <a:prstGeom prst="rect">
            <a:avLst/>
          </a:prstGeom>
          <a:solidFill>
            <a:srgbClr val="FFFFFF"/>
          </a:solidFill>
          <a:ln w="12700">
            <a:solidFill>
              <a:srgbClr val="CBD1D7"/>
            </a:solidFill>
            <a:prstDash val="solid"/>
          </a:ln>
        </p:spPr>
      </p:sp>
      <p:sp>
        <p:nvSpPr>
          <p:cNvPr id="26" name="Shape 24"/>
          <p:cNvSpPr/>
          <p:nvPr/>
        </p:nvSpPr>
        <p:spPr>
          <a:xfrm>
            <a:off x="713232" y="4700016"/>
            <a:ext cx="329184" cy="329184"/>
          </a:xfrm>
          <a:prstGeom prst="rect">
            <a:avLst/>
          </a:prstGeom>
          <a:solidFill>
            <a:srgbClr val="F6C882"/>
          </a:solidFill>
          <a:ln w="12700">
            <a:solidFill>
              <a:srgbClr val="F6C882"/>
            </a:solidFill>
            <a:prstDash val="solid"/>
          </a:ln>
        </p:spPr>
      </p:sp>
      <p:sp>
        <p:nvSpPr>
          <p:cNvPr id="27" name="Text 25"/>
          <p:cNvSpPr txBox="1"/>
          <p:nvPr/>
        </p:nvSpPr>
        <p:spPr>
          <a:xfrm>
            <a:off x="713232" y="4700016"/>
            <a:ext cx="329184" cy="329184"/>
          </a:xfrm>
          <a:prstGeom prst="rect">
            <a:avLst/>
          </a:prstGeom>
          <a:noFill/>
          <a:ln/>
        </p:spPr>
        <p:txBody>
          <a:bodyPr wrap="square" lIns="0" tIns="0" rIns="0" bIns="0" rtlCol="0" anchor="ctr"/>
          <a:lstStyle/>
          <a:p>
            <a:pPr algn="ctr" indent="0" marL="0">
              <a:buNone/>
            </a:pPr>
            <a:r>
              <a:rPr lang="en-US" sz="900" b="1" dirty="0">
                <a:solidFill>
                  <a:srgbClr val="0D2849"/>
                </a:solidFill>
                <a:latin typeface="Calibri" pitchFamily="34" charset="0"/>
                <a:ea typeface="Calibri" pitchFamily="34" charset="-122"/>
                <a:cs typeface="Calibri" pitchFamily="34" charset="-120"/>
              </a:rPr>
              <a:t>5</a:t>
            </a:r>
            <a:endParaRPr lang="en-US" sz="900" dirty="0"/>
          </a:p>
        </p:txBody>
      </p:sp>
      <p:sp>
        <p:nvSpPr>
          <p:cNvPr id="28" name="Text 26"/>
          <p:cNvSpPr txBox="1"/>
          <p:nvPr/>
        </p:nvSpPr>
        <p:spPr>
          <a:xfrm>
            <a:off x="1216152" y="4608576"/>
            <a:ext cx="8961120" cy="512064"/>
          </a:xfrm>
          <a:prstGeom prst="rect">
            <a:avLst/>
          </a:prstGeom>
          <a:noFill/>
          <a:ln/>
        </p:spPr>
        <p:txBody>
          <a:bodyPr wrap="square" lIns="0" tIns="0" rIns="0" bIns="0" rtlCol="0" anchor="ctr"/>
          <a:lstStyle/>
          <a:p>
            <a:pPr indent="0" marL="0">
              <a:buNone/>
            </a:pPr>
            <a:r>
              <a:rPr lang="en-US" sz="1500" b="1" dirty="0">
                <a:solidFill>
                  <a:srgbClr val="0D2849"/>
                </a:solidFill>
                <a:latin typeface="Calibri" pitchFamily="34" charset="0"/>
                <a:ea typeface="Calibri" pitchFamily="34" charset="-122"/>
                <a:cs typeface="Calibri" pitchFamily="34" charset="-120"/>
              </a:rPr>
              <a:t>Test Against Design Criteria</a:t>
            </a:r>
            <a:endParaRPr lang="en-US" sz="1500" dirty="0"/>
          </a:p>
        </p:txBody>
      </p:sp>
      <p:sp>
        <p:nvSpPr>
          <p:cNvPr id="29" name="Text 27"/>
          <p:cNvSpPr txBox="1"/>
          <p:nvPr/>
        </p:nvSpPr>
        <p:spPr>
          <a:xfrm>
            <a:off x="10177272" y="4608576"/>
            <a:ext cx="1280160" cy="512064"/>
          </a:xfrm>
          <a:prstGeom prst="rect">
            <a:avLst/>
          </a:prstGeom>
          <a:noFill/>
          <a:ln/>
        </p:spPr>
        <p:txBody>
          <a:bodyPr wrap="square" lIns="0" tIns="0" rIns="0" bIns="0" rtlCol="0" anchor="ctr"/>
          <a:lstStyle/>
          <a:p>
            <a:pPr algn="r" indent="0" marL="0">
              <a:buNone/>
            </a:pPr>
            <a:r>
              <a:rPr lang="en-US" sz="1300" b="1" dirty="0">
                <a:solidFill>
                  <a:srgbClr val="996220"/>
                </a:solidFill>
                <a:latin typeface="Calibri" pitchFamily="34" charset="0"/>
                <a:ea typeface="Calibri" pitchFamily="34" charset="-122"/>
                <a:cs typeface="Calibri" pitchFamily="34" charset="-120"/>
              </a:rPr>
              <a:t>30 min</a:t>
            </a:r>
            <a:endParaRPr lang="en-US" sz="1300" dirty="0"/>
          </a:p>
        </p:txBody>
      </p:sp>
      <p:sp>
        <p:nvSpPr>
          <p:cNvPr id="30" name="Shape 28"/>
          <p:cNvSpPr/>
          <p:nvPr/>
        </p:nvSpPr>
        <p:spPr>
          <a:xfrm>
            <a:off x="548640" y="5193792"/>
            <a:ext cx="11091672" cy="512064"/>
          </a:xfrm>
          <a:prstGeom prst="rect">
            <a:avLst/>
          </a:prstGeom>
          <a:solidFill>
            <a:srgbClr val="FFFFFF"/>
          </a:solidFill>
          <a:ln w="12700">
            <a:solidFill>
              <a:srgbClr val="CBD1D7"/>
            </a:solidFill>
            <a:prstDash val="solid"/>
          </a:ln>
        </p:spPr>
      </p:sp>
      <p:sp>
        <p:nvSpPr>
          <p:cNvPr id="31" name="Shape 29"/>
          <p:cNvSpPr/>
          <p:nvPr/>
        </p:nvSpPr>
        <p:spPr>
          <a:xfrm>
            <a:off x="713232" y="5285232"/>
            <a:ext cx="329184" cy="329184"/>
          </a:xfrm>
          <a:prstGeom prst="rect">
            <a:avLst/>
          </a:prstGeom>
          <a:solidFill>
            <a:srgbClr val="F6C882"/>
          </a:solidFill>
          <a:ln w="12700">
            <a:solidFill>
              <a:srgbClr val="F6C882"/>
            </a:solidFill>
            <a:prstDash val="solid"/>
          </a:ln>
        </p:spPr>
      </p:sp>
      <p:sp>
        <p:nvSpPr>
          <p:cNvPr id="32" name="Text 30"/>
          <p:cNvSpPr txBox="1"/>
          <p:nvPr/>
        </p:nvSpPr>
        <p:spPr>
          <a:xfrm>
            <a:off x="713232" y="5285232"/>
            <a:ext cx="329184" cy="329184"/>
          </a:xfrm>
          <a:prstGeom prst="rect">
            <a:avLst/>
          </a:prstGeom>
          <a:noFill/>
          <a:ln/>
        </p:spPr>
        <p:txBody>
          <a:bodyPr wrap="square" lIns="0" tIns="0" rIns="0" bIns="0" rtlCol="0" anchor="ctr"/>
          <a:lstStyle/>
          <a:p>
            <a:pPr algn="ctr" indent="0" marL="0">
              <a:buNone/>
            </a:pPr>
            <a:r>
              <a:rPr lang="en-US" sz="900" b="1" dirty="0">
                <a:solidFill>
                  <a:srgbClr val="0D2849"/>
                </a:solidFill>
                <a:latin typeface="Calibri" pitchFamily="34" charset="0"/>
                <a:ea typeface="Calibri" pitchFamily="34" charset="-122"/>
                <a:cs typeface="Calibri" pitchFamily="34" charset="-120"/>
              </a:rPr>
              <a:t>6</a:t>
            </a:r>
            <a:endParaRPr lang="en-US" sz="900" dirty="0"/>
          </a:p>
        </p:txBody>
      </p:sp>
      <p:sp>
        <p:nvSpPr>
          <p:cNvPr id="33" name="Text 31"/>
          <p:cNvSpPr txBox="1"/>
          <p:nvPr/>
        </p:nvSpPr>
        <p:spPr>
          <a:xfrm>
            <a:off x="1216152" y="5193792"/>
            <a:ext cx="8961120" cy="512064"/>
          </a:xfrm>
          <a:prstGeom prst="rect">
            <a:avLst/>
          </a:prstGeom>
          <a:noFill/>
          <a:ln/>
        </p:spPr>
        <p:txBody>
          <a:bodyPr wrap="square" lIns="0" tIns="0" rIns="0" bIns="0" rtlCol="0" anchor="ctr"/>
          <a:lstStyle/>
          <a:p>
            <a:pPr indent="0" marL="0">
              <a:buNone/>
            </a:pPr>
            <a:r>
              <a:rPr lang="en-US" sz="1500" b="1" dirty="0">
                <a:solidFill>
                  <a:srgbClr val="0D2849"/>
                </a:solidFill>
                <a:latin typeface="Calibri" pitchFamily="34" charset="0"/>
                <a:ea typeface="Calibri" pitchFamily="34" charset="-122"/>
                <a:cs typeface="Calibri" pitchFamily="34" charset="-120"/>
              </a:rPr>
              <a:t>Map Remaining Dependencies</a:t>
            </a:r>
            <a:endParaRPr lang="en-US" sz="1500" dirty="0"/>
          </a:p>
        </p:txBody>
      </p:sp>
      <p:sp>
        <p:nvSpPr>
          <p:cNvPr id="34" name="Text 32"/>
          <p:cNvSpPr txBox="1"/>
          <p:nvPr/>
        </p:nvSpPr>
        <p:spPr>
          <a:xfrm>
            <a:off x="10177272" y="5193792"/>
            <a:ext cx="1280160" cy="512064"/>
          </a:xfrm>
          <a:prstGeom prst="rect">
            <a:avLst/>
          </a:prstGeom>
          <a:noFill/>
          <a:ln/>
        </p:spPr>
        <p:txBody>
          <a:bodyPr wrap="square" lIns="0" tIns="0" rIns="0" bIns="0" rtlCol="0" anchor="ctr"/>
          <a:lstStyle/>
          <a:p>
            <a:pPr algn="r" indent="0" marL="0">
              <a:buNone/>
            </a:pPr>
            <a:r>
              <a:rPr lang="en-US" sz="1300" b="1" dirty="0">
                <a:solidFill>
                  <a:srgbClr val="996220"/>
                </a:solidFill>
                <a:latin typeface="Calibri" pitchFamily="34" charset="0"/>
                <a:ea typeface="Calibri" pitchFamily="34" charset="-122"/>
                <a:cs typeface="Calibri" pitchFamily="34" charset="-120"/>
              </a:rPr>
              <a:t>20 min</a:t>
            </a:r>
            <a:endParaRPr lang="en-US" sz="1300" dirty="0"/>
          </a:p>
        </p:txBody>
      </p:sp>
      <p:sp>
        <p:nvSpPr>
          <p:cNvPr id="35" name="Shape 33"/>
          <p:cNvSpPr/>
          <p:nvPr/>
        </p:nvSpPr>
        <p:spPr>
          <a:xfrm>
            <a:off x="548640" y="5779008"/>
            <a:ext cx="11091672" cy="512064"/>
          </a:xfrm>
          <a:prstGeom prst="rect">
            <a:avLst/>
          </a:prstGeom>
          <a:solidFill>
            <a:srgbClr val="FFFFFF"/>
          </a:solidFill>
          <a:ln w="12700">
            <a:solidFill>
              <a:srgbClr val="CBD1D7"/>
            </a:solidFill>
            <a:prstDash val="solid"/>
          </a:ln>
        </p:spPr>
      </p:sp>
      <p:sp>
        <p:nvSpPr>
          <p:cNvPr id="36" name="Shape 34"/>
          <p:cNvSpPr/>
          <p:nvPr/>
        </p:nvSpPr>
        <p:spPr>
          <a:xfrm>
            <a:off x="713232" y="5870448"/>
            <a:ext cx="329184" cy="329184"/>
          </a:xfrm>
          <a:prstGeom prst="rect">
            <a:avLst/>
          </a:prstGeom>
          <a:solidFill>
            <a:srgbClr val="F6C882"/>
          </a:solidFill>
          <a:ln w="12700">
            <a:solidFill>
              <a:srgbClr val="F6C882"/>
            </a:solidFill>
            <a:prstDash val="solid"/>
          </a:ln>
        </p:spPr>
      </p:sp>
      <p:sp>
        <p:nvSpPr>
          <p:cNvPr id="37" name="Text 35"/>
          <p:cNvSpPr txBox="1"/>
          <p:nvPr/>
        </p:nvSpPr>
        <p:spPr>
          <a:xfrm>
            <a:off x="713232" y="5870448"/>
            <a:ext cx="329184" cy="329184"/>
          </a:xfrm>
          <a:prstGeom prst="rect">
            <a:avLst/>
          </a:prstGeom>
          <a:noFill/>
          <a:ln/>
        </p:spPr>
        <p:txBody>
          <a:bodyPr wrap="square" lIns="0" tIns="0" rIns="0" bIns="0" rtlCol="0" anchor="ctr"/>
          <a:lstStyle/>
          <a:p>
            <a:pPr algn="ctr" indent="0" marL="0">
              <a:buNone/>
            </a:pPr>
            <a:r>
              <a:rPr lang="en-US" sz="900" b="1" dirty="0">
                <a:solidFill>
                  <a:srgbClr val="0D2849"/>
                </a:solidFill>
                <a:latin typeface="Calibri" pitchFamily="34" charset="0"/>
                <a:ea typeface="Calibri" pitchFamily="34" charset="-122"/>
                <a:cs typeface="Calibri" pitchFamily="34" charset="-120"/>
              </a:rPr>
              <a:t>7</a:t>
            </a:r>
            <a:endParaRPr lang="en-US" sz="900" dirty="0"/>
          </a:p>
        </p:txBody>
      </p:sp>
      <p:sp>
        <p:nvSpPr>
          <p:cNvPr id="38" name="Text 36"/>
          <p:cNvSpPr txBox="1"/>
          <p:nvPr/>
        </p:nvSpPr>
        <p:spPr>
          <a:xfrm>
            <a:off x="1216152" y="5779008"/>
            <a:ext cx="8961120" cy="512064"/>
          </a:xfrm>
          <a:prstGeom prst="rect">
            <a:avLst/>
          </a:prstGeom>
          <a:noFill/>
          <a:ln/>
        </p:spPr>
        <p:txBody>
          <a:bodyPr wrap="square" lIns="0" tIns="0" rIns="0" bIns="0" rtlCol="0" anchor="ctr"/>
          <a:lstStyle/>
          <a:p>
            <a:pPr indent="0" marL="0">
              <a:buNone/>
            </a:pPr>
            <a:r>
              <a:rPr lang="en-US" sz="1500" b="1" dirty="0">
                <a:solidFill>
                  <a:srgbClr val="0D2849"/>
                </a:solidFill>
                <a:latin typeface="Calibri" pitchFamily="34" charset="0"/>
                <a:ea typeface="Calibri" pitchFamily="34" charset="-122"/>
                <a:cs typeface="Calibri" pitchFamily="34" charset="-120"/>
              </a:rPr>
              <a:t>Confirm Teams and Next Steps</a:t>
            </a:r>
            <a:endParaRPr lang="en-US" sz="1500" dirty="0"/>
          </a:p>
        </p:txBody>
      </p:sp>
      <p:sp>
        <p:nvSpPr>
          <p:cNvPr id="39" name="Text 37"/>
          <p:cNvSpPr txBox="1"/>
          <p:nvPr/>
        </p:nvSpPr>
        <p:spPr>
          <a:xfrm>
            <a:off x="10177272" y="5779008"/>
            <a:ext cx="1280160" cy="512064"/>
          </a:xfrm>
          <a:prstGeom prst="rect">
            <a:avLst/>
          </a:prstGeom>
          <a:noFill/>
          <a:ln/>
        </p:spPr>
        <p:txBody>
          <a:bodyPr wrap="square" lIns="0" tIns="0" rIns="0" bIns="0" rtlCol="0" anchor="ctr"/>
          <a:lstStyle/>
          <a:p>
            <a:pPr algn="r" indent="0" marL="0">
              <a:buNone/>
            </a:pPr>
            <a:r>
              <a:rPr lang="en-US" sz="1300" b="1" dirty="0">
                <a:solidFill>
                  <a:srgbClr val="996220"/>
                </a:solidFill>
                <a:latin typeface="Calibri" pitchFamily="34" charset="0"/>
                <a:ea typeface="Calibri" pitchFamily="34" charset="-122"/>
                <a:cs typeface="Calibri" pitchFamily="34" charset="-120"/>
              </a:rPr>
              <a:t>20 min</a:t>
            </a:r>
            <a:endParaRPr lang="en-US" sz="1300" dirty="0"/>
          </a:p>
        </p:txBody>
      </p:sp>
      <p:sp>
        <p:nvSpPr>
          <p:cNvPr id="40" name="Text 38"/>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41"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02  /  DESIGN CRITERIA</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What a well-organized team looks like</a:t>
            </a:r>
            <a:endParaRPr lang="en-US" sz="2800" dirty="0"/>
          </a:p>
        </p:txBody>
      </p:sp>
      <p:sp>
        <p:nvSpPr>
          <p:cNvPr id="4" name="Text 2"/>
          <p:cNvSpPr txBox="1"/>
          <p:nvPr/>
        </p:nvSpPr>
        <p:spPr>
          <a:xfrm>
            <a:off x="548640" y="1600200"/>
            <a:ext cx="11091672" cy="64008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Agree on these criteria before drafting any teams. They become the test in Step 5.</a:t>
            </a:r>
            <a:endParaRPr lang="en-US" sz="1400" dirty="0"/>
          </a:p>
        </p:txBody>
      </p:sp>
      <p:sp>
        <p:nvSpPr>
          <p:cNvPr id="5" name="Shape 3"/>
          <p:cNvSpPr/>
          <p:nvPr/>
        </p:nvSpPr>
        <p:spPr>
          <a:xfrm>
            <a:off x="548640" y="2377440"/>
            <a:ext cx="54864" cy="640080"/>
          </a:xfrm>
          <a:prstGeom prst="rect">
            <a:avLst/>
          </a:prstGeom>
          <a:solidFill>
            <a:srgbClr val="F6C882"/>
          </a:solidFill>
          <a:ln w="12700">
            <a:solidFill>
              <a:srgbClr val="F6C882"/>
            </a:solidFill>
            <a:prstDash val="solid"/>
          </a:ln>
        </p:spPr>
      </p:sp>
      <p:sp>
        <p:nvSpPr>
          <p:cNvPr id="6" name="Text 4"/>
          <p:cNvSpPr txBox="1"/>
          <p:nvPr/>
        </p:nvSpPr>
        <p:spPr>
          <a:xfrm>
            <a:off x="777240" y="2377440"/>
            <a:ext cx="2926080" cy="640080"/>
          </a:xfrm>
          <a:prstGeom prst="rect">
            <a:avLst/>
          </a:prstGeom>
          <a:noFill/>
          <a:ln/>
        </p:spPr>
        <p:txBody>
          <a:bodyPr wrap="square" lIns="0" tIns="0" rIns="0" bIns="0" rtlCol="0" anchor="ctr"/>
          <a:lstStyle/>
          <a:p>
            <a:pPr indent="0" marL="0">
              <a:buNone/>
            </a:pPr>
            <a:r>
              <a:rPr lang="en-US" sz="1600" b="1" dirty="0">
                <a:solidFill>
                  <a:srgbClr val="0D2849"/>
                </a:solidFill>
                <a:latin typeface="Calibri" pitchFamily="34" charset="0"/>
                <a:ea typeface="Calibri" pitchFamily="34" charset="-122"/>
                <a:cs typeface="Calibri" pitchFamily="34" charset="-120"/>
              </a:rPr>
              <a:t>Small</a:t>
            </a:r>
            <a:endParaRPr lang="en-US" sz="1600" dirty="0"/>
          </a:p>
        </p:txBody>
      </p:sp>
      <p:sp>
        <p:nvSpPr>
          <p:cNvPr id="7" name="Text 5"/>
          <p:cNvSpPr txBox="1"/>
          <p:nvPr/>
        </p:nvSpPr>
        <p:spPr>
          <a:xfrm>
            <a:off x="3749040" y="2377440"/>
            <a:ext cx="7863840" cy="640080"/>
          </a:xfrm>
          <a:prstGeom prst="rect">
            <a:avLst/>
          </a:prstGeom>
          <a:noFill/>
          <a:ln/>
        </p:spPr>
        <p:txBody>
          <a:bodyPr wrap="square" lIns="0" tIns="0" rIns="0" bIns="0" rtlCol="0" anchor="ctr"/>
          <a:lstStyle/>
          <a:p>
            <a:pPr indent="0" marL="0">
              <a:buNone/>
            </a:pPr>
            <a:r>
              <a:rPr lang="en-US" sz="1400" dirty="0">
                <a:solidFill>
                  <a:srgbClr val="5B6672"/>
                </a:solidFill>
                <a:latin typeface="Calibri" pitchFamily="34" charset="0"/>
                <a:ea typeface="Calibri" pitchFamily="34" charset="-122"/>
                <a:cs typeface="Calibri" pitchFamily="34" charset="-120"/>
              </a:rPr>
              <a:t>Typically ten or fewer people (Scrum Guide; SAFe Agile Teams).</a:t>
            </a:r>
            <a:endParaRPr lang="en-US" sz="1400" dirty="0"/>
          </a:p>
        </p:txBody>
      </p:sp>
      <p:sp>
        <p:nvSpPr>
          <p:cNvPr id="8" name="Shape 6"/>
          <p:cNvSpPr/>
          <p:nvPr/>
        </p:nvSpPr>
        <p:spPr>
          <a:xfrm>
            <a:off x="548640" y="3163824"/>
            <a:ext cx="54864" cy="640080"/>
          </a:xfrm>
          <a:prstGeom prst="rect">
            <a:avLst/>
          </a:prstGeom>
          <a:solidFill>
            <a:srgbClr val="F6C882"/>
          </a:solidFill>
          <a:ln w="12700">
            <a:solidFill>
              <a:srgbClr val="F6C882"/>
            </a:solidFill>
            <a:prstDash val="solid"/>
          </a:ln>
        </p:spPr>
      </p:sp>
      <p:sp>
        <p:nvSpPr>
          <p:cNvPr id="9" name="Text 7"/>
          <p:cNvSpPr txBox="1"/>
          <p:nvPr/>
        </p:nvSpPr>
        <p:spPr>
          <a:xfrm>
            <a:off x="777240" y="3163824"/>
            <a:ext cx="2926080" cy="640080"/>
          </a:xfrm>
          <a:prstGeom prst="rect">
            <a:avLst/>
          </a:prstGeom>
          <a:noFill/>
          <a:ln/>
        </p:spPr>
        <p:txBody>
          <a:bodyPr wrap="square" lIns="0" tIns="0" rIns="0" bIns="0" rtlCol="0" anchor="ctr"/>
          <a:lstStyle/>
          <a:p>
            <a:pPr indent="0" marL="0">
              <a:buNone/>
            </a:pPr>
            <a:r>
              <a:rPr lang="en-US" sz="1600" b="1" dirty="0">
                <a:solidFill>
                  <a:srgbClr val="0D2849"/>
                </a:solidFill>
                <a:latin typeface="Calibri" pitchFamily="34" charset="0"/>
                <a:ea typeface="Calibri" pitchFamily="34" charset="-122"/>
                <a:cs typeface="Calibri" pitchFamily="34" charset="-120"/>
              </a:rPr>
              <a:t>Cross-Functional</a:t>
            </a:r>
            <a:endParaRPr lang="en-US" sz="1600" dirty="0"/>
          </a:p>
        </p:txBody>
      </p:sp>
      <p:sp>
        <p:nvSpPr>
          <p:cNvPr id="10" name="Text 8"/>
          <p:cNvSpPr txBox="1"/>
          <p:nvPr/>
        </p:nvSpPr>
        <p:spPr>
          <a:xfrm>
            <a:off x="3749040" y="3163824"/>
            <a:ext cx="7863840" cy="640080"/>
          </a:xfrm>
          <a:prstGeom prst="rect">
            <a:avLst/>
          </a:prstGeom>
          <a:noFill/>
          <a:ln/>
        </p:spPr>
        <p:txBody>
          <a:bodyPr wrap="square" lIns="0" tIns="0" rIns="0" bIns="0" rtlCol="0" anchor="ctr"/>
          <a:lstStyle/>
          <a:p>
            <a:pPr indent="0" marL="0">
              <a:buNone/>
            </a:pPr>
            <a:r>
              <a:rPr lang="en-US" sz="1400" dirty="0">
                <a:solidFill>
                  <a:srgbClr val="5B6672"/>
                </a:solidFill>
                <a:latin typeface="Calibri" pitchFamily="34" charset="0"/>
                <a:ea typeface="Calibri" pitchFamily="34" charset="-122"/>
                <a:cs typeface="Calibri" pitchFamily="34" charset="-120"/>
              </a:rPr>
              <a:t>Holds the skills to define, build, test, and deliver value (SAFe Agile Teams).</a:t>
            </a:r>
            <a:endParaRPr lang="en-US" sz="1400" dirty="0"/>
          </a:p>
        </p:txBody>
      </p:sp>
      <p:sp>
        <p:nvSpPr>
          <p:cNvPr id="11" name="Shape 9"/>
          <p:cNvSpPr/>
          <p:nvPr/>
        </p:nvSpPr>
        <p:spPr>
          <a:xfrm>
            <a:off x="548640" y="3950208"/>
            <a:ext cx="54864" cy="640080"/>
          </a:xfrm>
          <a:prstGeom prst="rect">
            <a:avLst/>
          </a:prstGeom>
          <a:solidFill>
            <a:srgbClr val="F6C882"/>
          </a:solidFill>
          <a:ln w="12700">
            <a:solidFill>
              <a:srgbClr val="F6C882"/>
            </a:solidFill>
            <a:prstDash val="solid"/>
          </a:ln>
        </p:spPr>
      </p:sp>
      <p:sp>
        <p:nvSpPr>
          <p:cNvPr id="12" name="Text 10"/>
          <p:cNvSpPr txBox="1"/>
          <p:nvPr/>
        </p:nvSpPr>
        <p:spPr>
          <a:xfrm>
            <a:off x="777240" y="3950208"/>
            <a:ext cx="2926080" cy="640080"/>
          </a:xfrm>
          <a:prstGeom prst="rect">
            <a:avLst/>
          </a:prstGeom>
          <a:noFill/>
          <a:ln/>
        </p:spPr>
        <p:txBody>
          <a:bodyPr wrap="square" lIns="0" tIns="0" rIns="0" bIns="0" rtlCol="0" anchor="ctr"/>
          <a:lstStyle/>
          <a:p>
            <a:pPr indent="0" marL="0">
              <a:buNone/>
            </a:pPr>
            <a:r>
              <a:rPr lang="en-US" sz="1600" b="1" dirty="0">
                <a:solidFill>
                  <a:srgbClr val="0D2849"/>
                </a:solidFill>
                <a:latin typeface="Calibri" pitchFamily="34" charset="0"/>
                <a:ea typeface="Calibri" pitchFamily="34" charset="-122"/>
                <a:cs typeface="Calibri" pitchFamily="34" charset="-120"/>
              </a:rPr>
              <a:t>Dedicated and Stable</a:t>
            </a:r>
            <a:endParaRPr lang="en-US" sz="1600" dirty="0"/>
          </a:p>
        </p:txBody>
      </p:sp>
      <p:sp>
        <p:nvSpPr>
          <p:cNvPr id="13" name="Text 11"/>
          <p:cNvSpPr txBox="1"/>
          <p:nvPr/>
        </p:nvSpPr>
        <p:spPr>
          <a:xfrm>
            <a:off x="3749040" y="3950208"/>
            <a:ext cx="7863840" cy="640080"/>
          </a:xfrm>
          <a:prstGeom prst="rect">
            <a:avLst/>
          </a:prstGeom>
          <a:noFill/>
          <a:ln/>
        </p:spPr>
        <p:txBody>
          <a:bodyPr wrap="square" lIns="0" tIns="0" rIns="0" bIns="0" rtlCol="0" anchor="ctr"/>
          <a:lstStyle/>
          <a:p>
            <a:pPr indent="0" marL="0">
              <a:buNone/>
            </a:pPr>
            <a:r>
              <a:rPr lang="en-US" sz="1400" dirty="0">
                <a:solidFill>
                  <a:srgbClr val="5B6672"/>
                </a:solidFill>
                <a:latin typeface="Calibri" pitchFamily="34" charset="0"/>
                <a:ea typeface="Calibri" pitchFamily="34" charset="-122"/>
                <a:cs typeface="Calibri" pitchFamily="34" charset="-120"/>
              </a:rPr>
              <a:t>Members typically belong to one team, and the team stays together over time.</a:t>
            </a:r>
            <a:endParaRPr lang="en-US" sz="1400" dirty="0"/>
          </a:p>
        </p:txBody>
      </p:sp>
      <p:sp>
        <p:nvSpPr>
          <p:cNvPr id="14" name="Shape 12"/>
          <p:cNvSpPr/>
          <p:nvPr/>
        </p:nvSpPr>
        <p:spPr>
          <a:xfrm>
            <a:off x="548640" y="4736592"/>
            <a:ext cx="54864" cy="640080"/>
          </a:xfrm>
          <a:prstGeom prst="rect">
            <a:avLst/>
          </a:prstGeom>
          <a:solidFill>
            <a:srgbClr val="F6C882"/>
          </a:solidFill>
          <a:ln w="12700">
            <a:solidFill>
              <a:srgbClr val="F6C882"/>
            </a:solidFill>
            <a:prstDash val="solid"/>
          </a:ln>
        </p:spPr>
      </p:sp>
      <p:sp>
        <p:nvSpPr>
          <p:cNvPr id="15" name="Text 13"/>
          <p:cNvSpPr txBox="1"/>
          <p:nvPr/>
        </p:nvSpPr>
        <p:spPr>
          <a:xfrm>
            <a:off x="777240" y="4736592"/>
            <a:ext cx="2926080" cy="640080"/>
          </a:xfrm>
          <a:prstGeom prst="rect">
            <a:avLst/>
          </a:prstGeom>
          <a:noFill/>
          <a:ln/>
        </p:spPr>
        <p:txBody>
          <a:bodyPr wrap="square" lIns="0" tIns="0" rIns="0" bIns="0" rtlCol="0" anchor="ctr"/>
          <a:lstStyle/>
          <a:p>
            <a:pPr indent="0" marL="0">
              <a:buNone/>
            </a:pPr>
            <a:r>
              <a:rPr lang="en-US" sz="1600" b="1" dirty="0">
                <a:solidFill>
                  <a:srgbClr val="0D2849"/>
                </a:solidFill>
                <a:latin typeface="Calibri" pitchFamily="34" charset="0"/>
                <a:ea typeface="Calibri" pitchFamily="34" charset="-122"/>
                <a:cs typeface="Calibri" pitchFamily="34" charset="-120"/>
              </a:rPr>
              <a:t>Clear Team Type</a:t>
            </a:r>
            <a:endParaRPr lang="en-US" sz="1600" dirty="0"/>
          </a:p>
        </p:txBody>
      </p:sp>
      <p:sp>
        <p:nvSpPr>
          <p:cNvPr id="16" name="Text 14"/>
          <p:cNvSpPr txBox="1"/>
          <p:nvPr/>
        </p:nvSpPr>
        <p:spPr>
          <a:xfrm>
            <a:off x="3749040" y="4736592"/>
            <a:ext cx="7863840" cy="640080"/>
          </a:xfrm>
          <a:prstGeom prst="rect">
            <a:avLst/>
          </a:prstGeom>
          <a:noFill/>
          <a:ln/>
        </p:spPr>
        <p:txBody>
          <a:bodyPr wrap="square" lIns="0" tIns="0" rIns="0" bIns="0" rtlCol="0" anchor="ctr"/>
          <a:lstStyle/>
          <a:p>
            <a:pPr indent="0" marL="0">
              <a:buNone/>
            </a:pPr>
            <a:r>
              <a:rPr lang="en-US" sz="1400" dirty="0">
                <a:solidFill>
                  <a:srgbClr val="5B6672"/>
                </a:solidFill>
                <a:latin typeface="Calibri" pitchFamily="34" charset="0"/>
                <a:ea typeface="Calibri" pitchFamily="34" charset="-122"/>
                <a:cs typeface="Calibri" pitchFamily="34" charset="-120"/>
              </a:rPr>
              <a:t>Stream-aligned, platform, enabling, or complicated subsystem (Team Topologies).</a:t>
            </a:r>
            <a:endParaRPr lang="en-US" sz="1400" dirty="0"/>
          </a:p>
        </p:txBody>
      </p:sp>
      <p:sp>
        <p:nvSpPr>
          <p:cNvPr id="17" name="Shape 15"/>
          <p:cNvSpPr/>
          <p:nvPr/>
        </p:nvSpPr>
        <p:spPr>
          <a:xfrm>
            <a:off x="548640" y="5522976"/>
            <a:ext cx="54864" cy="640080"/>
          </a:xfrm>
          <a:prstGeom prst="rect">
            <a:avLst/>
          </a:prstGeom>
          <a:solidFill>
            <a:srgbClr val="F6C882"/>
          </a:solidFill>
          <a:ln w="12700">
            <a:solidFill>
              <a:srgbClr val="F6C882"/>
            </a:solidFill>
            <a:prstDash val="solid"/>
          </a:ln>
        </p:spPr>
      </p:sp>
      <p:sp>
        <p:nvSpPr>
          <p:cNvPr id="18" name="Text 16"/>
          <p:cNvSpPr txBox="1"/>
          <p:nvPr/>
        </p:nvSpPr>
        <p:spPr>
          <a:xfrm>
            <a:off x="777240" y="5522976"/>
            <a:ext cx="2926080" cy="640080"/>
          </a:xfrm>
          <a:prstGeom prst="rect">
            <a:avLst/>
          </a:prstGeom>
          <a:noFill/>
          <a:ln/>
        </p:spPr>
        <p:txBody>
          <a:bodyPr wrap="square" lIns="0" tIns="0" rIns="0" bIns="0" rtlCol="0" anchor="ctr"/>
          <a:lstStyle/>
          <a:p>
            <a:pPr indent="0" marL="0">
              <a:buNone/>
            </a:pPr>
            <a:r>
              <a:rPr lang="en-US" sz="1600" b="1" dirty="0">
                <a:solidFill>
                  <a:srgbClr val="0D2849"/>
                </a:solidFill>
                <a:latin typeface="Calibri" pitchFamily="34" charset="0"/>
                <a:ea typeface="Calibri" pitchFamily="34" charset="-122"/>
                <a:cs typeface="Calibri" pitchFamily="34" charset="-120"/>
              </a:rPr>
              <a:t>Manageable Load</a:t>
            </a:r>
            <a:endParaRPr lang="en-US" sz="1600" dirty="0"/>
          </a:p>
        </p:txBody>
      </p:sp>
      <p:sp>
        <p:nvSpPr>
          <p:cNvPr id="19" name="Text 17"/>
          <p:cNvSpPr txBox="1"/>
          <p:nvPr/>
        </p:nvSpPr>
        <p:spPr>
          <a:xfrm>
            <a:off x="3749040" y="5522976"/>
            <a:ext cx="7863840" cy="640080"/>
          </a:xfrm>
          <a:prstGeom prst="rect">
            <a:avLst/>
          </a:prstGeom>
          <a:noFill/>
          <a:ln/>
        </p:spPr>
        <p:txBody>
          <a:bodyPr wrap="square" lIns="0" tIns="0" rIns="0" bIns="0" rtlCol="0" anchor="ctr"/>
          <a:lstStyle/>
          <a:p>
            <a:pPr indent="0" marL="0">
              <a:buNone/>
            </a:pPr>
            <a:r>
              <a:rPr lang="en-US" sz="1400" dirty="0">
                <a:solidFill>
                  <a:srgbClr val="5B6672"/>
                </a:solidFill>
                <a:latin typeface="Calibri" pitchFamily="34" charset="0"/>
                <a:ea typeface="Calibri" pitchFamily="34" charset="-122"/>
                <a:cs typeface="Calibri" pitchFamily="34" charset="-120"/>
              </a:rPr>
              <a:t>Owns a scope of work the team can hold in its head (Team Topologies, cognitive load).</a:t>
            </a:r>
            <a:endParaRPr lang="en-US" sz="1400" dirty="0"/>
          </a:p>
        </p:txBody>
      </p:sp>
      <p:sp>
        <p:nvSpPr>
          <p:cNvPr id="20" name="Text 18"/>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21"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03  /  FACILITATION: STEP 1 OF 7</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Set the Stage  (15 min)</a:t>
            </a:r>
            <a:endParaRPr lang="en-US" sz="2800" dirty="0"/>
          </a:p>
        </p:txBody>
      </p:sp>
      <p:sp>
        <p:nvSpPr>
          <p:cNvPr id="4" name="Text 2"/>
          <p:cNvSpPr txBox="1"/>
          <p:nvPr/>
        </p:nvSpPr>
        <p:spPr>
          <a:xfrm>
            <a:off x="548640" y="1600200"/>
            <a:ext cx="6492240" cy="82296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Frame the purpose, agree working norms, and confirm what is in and out of scope today.</a:t>
            </a:r>
            <a:endParaRPr lang="en-US" sz="1400" dirty="0"/>
          </a:p>
        </p:txBody>
      </p:sp>
      <p:sp>
        <p:nvSpPr>
          <p:cNvPr id="5" name="Text 3"/>
          <p:cNvSpPr txBox="1"/>
          <p:nvPr/>
        </p:nvSpPr>
        <p:spPr>
          <a:xfrm>
            <a:off x="548640" y="2606040"/>
            <a:ext cx="6492240" cy="347472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Open with the purpose: design teams around the flow of work so they can deliver without constant handoffs.</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Agree on the working norm: we design around skills and work, not around individual preferences or titles.</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Confirm that reporting-line and hiring decisions are out of scope for the room. They go to the Decisions log.</a:t>
            </a:r>
            <a:endParaRPr lang="en-US" sz="1400" dirty="0"/>
          </a:p>
        </p:txBody>
      </p:sp>
      <p:sp>
        <p:nvSpPr>
          <p:cNvPr id="6" name="Shape 4"/>
          <p:cNvSpPr/>
          <p:nvPr/>
        </p:nvSpPr>
        <p:spPr>
          <a:xfrm>
            <a:off x="7360920" y="1600200"/>
            <a:ext cx="4507992" cy="4572000"/>
          </a:xfrm>
          <a:prstGeom prst="rect">
            <a:avLst/>
          </a:prstGeom>
          <a:solidFill>
            <a:srgbClr val="0D2849"/>
          </a:solidFill>
          <a:ln w="12700">
            <a:solidFill>
              <a:srgbClr val="0D2849"/>
            </a:solidFill>
            <a:prstDash val="solid"/>
          </a:ln>
        </p:spPr>
      </p:sp>
      <p:sp>
        <p:nvSpPr>
          <p:cNvPr id="7" name="Text 5"/>
          <p:cNvSpPr txBox="1"/>
          <p:nvPr/>
        </p:nvSpPr>
        <p:spPr>
          <a:xfrm>
            <a:off x="7680960" y="1874520"/>
            <a:ext cx="4050792" cy="320040"/>
          </a:xfrm>
          <a:prstGeom prst="rect">
            <a:avLst/>
          </a:prstGeom>
          <a:noFill/>
          <a:ln/>
        </p:spPr>
        <p:txBody>
          <a:bodyPr wrap="square" lIns="0" tIns="0" rIns="0" bIns="0" rtlCol="0" anchor="t"/>
          <a:lstStyle/>
          <a:p>
            <a:pPr indent="0" marL="0">
              <a:buNone/>
            </a:pPr>
            <a:r>
              <a:rPr lang="en-US" sz="1100" b="1" spc="200" kern="0" dirty="0">
                <a:solidFill>
                  <a:srgbClr val="F6C882"/>
                </a:solidFill>
                <a:latin typeface="Calibri" pitchFamily="34" charset="0"/>
                <a:ea typeface="Calibri" pitchFamily="34" charset="-122"/>
                <a:cs typeface="Calibri" pitchFamily="34" charset="-120"/>
              </a:rPr>
              <a:t>FACILITATOR TIP</a:t>
            </a:r>
            <a:endParaRPr lang="en-US" sz="1100" dirty="0"/>
          </a:p>
        </p:txBody>
      </p:sp>
      <p:sp>
        <p:nvSpPr>
          <p:cNvPr id="8" name="Text 6"/>
          <p:cNvSpPr txBox="1"/>
          <p:nvPr/>
        </p:nvSpPr>
        <p:spPr>
          <a:xfrm>
            <a:off x="7680960" y="2286000"/>
            <a:ext cx="3867912" cy="36576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Name the anxiety early. People worry about where they will land. Say plainly that today produces a draft design for leadership review, not final assignments.</a:t>
            </a:r>
            <a:endParaRPr lang="en-US" sz="1400" dirty="0"/>
          </a:p>
        </p:txBody>
      </p:sp>
      <p:sp>
        <p:nvSpPr>
          <p:cNvPr id="9" name="Text 7"/>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10"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03  /  FACILITATION: STEP 2 OF 7</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Confirm Scope and Flow of Work  (20 min)</a:t>
            </a:r>
            <a:endParaRPr lang="en-US" sz="2800" dirty="0"/>
          </a:p>
        </p:txBody>
      </p:sp>
      <p:sp>
        <p:nvSpPr>
          <p:cNvPr id="4" name="Text 2"/>
          <p:cNvSpPr txBox="1"/>
          <p:nvPr/>
        </p:nvSpPr>
        <p:spPr>
          <a:xfrm>
            <a:off x="548640" y="1600200"/>
            <a:ext cx="6492240" cy="82296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Agree on the products, services, or work streams the teams will own.</a:t>
            </a:r>
            <a:endParaRPr lang="en-US" sz="1400" dirty="0"/>
          </a:p>
        </p:txBody>
      </p:sp>
      <p:sp>
        <p:nvSpPr>
          <p:cNvPr id="5" name="Text 3"/>
          <p:cNvSpPr txBox="1"/>
          <p:nvPr/>
        </p:nvSpPr>
        <p:spPr>
          <a:xfrm>
            <a:off x="548640" y="2606040"/>
            <a:ext cx="6492240" cy="347472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Review the value streams, products, or backlog areas in scope for this group.</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List the distinct flows of work that a team could own end to end.</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Note any specialist areas (complex components, shared platforms) that may need a different team type.</a:t>
            </a:r>
            <a:endParaRPr lang="en-US" sz="1400" dirty="0"/>
          </a:p>
        </p:txBody>
      </p:sp>
      <p:sp>
        <p:nvSpPr>
          <p:cNvPr id="6" name="Shape 4"/>
          <p:cNvSpPr/>
          <p:nvPr/>
        </p:nvSpPr>
        <p:spPr>
          <a:xfrm>
            <a:off x="7360920" y="1600200"/>
            <a:ext cx="4507992" cy="4572000"/>
          </a:xfrm>
          <a:prstGeom prst="rect">
            <a:avLst/>
          </a:prstGeom>
          <a:solidFill>
            <a:srgbClr val="0D2849"/>
          </a:solidFill>
          <a:ln w="12700">
            <a:solidFill>
              <a:srgbClr val="0D2849"/>
            </a:solidFill>
            <a:prstDash val="solid"/>
          </a:ln>
        </p:spPr>
      </p:sp>
      <p:sp>
        <p:nvSpPr>
          <p:cNvPr id="7" name="Text 5"/>
          <p:cNvSpPr txBox="1"/>
          <p:nvPr/>
        </p:nvSpPr>
        <p:spPr>
          <a:xfrm>
            <a:off x="7680960" y="1874520"/>
            <a:ext cx="4050792" cy="320040"/>
          </a:xfrm>
          <a:prstGeom prst="rect">
            <a:avLst/>
          </a:prstGeom>
          <a:noFill/>
          <a:ln/>
        </p:spPr>
        <p:txBody>
          <a:bodyPr wrap="square" lIns="0" tIns="0" rIns="0" bIns="0" rtlCol="0" anchor="t"/>
          <a:lstStyle/>
          <a:p>
            <a:pPr indent="0" marL="0">
              <a:buNone/>
            </a:pPr>
            <a:r>
              <a:rPr lang="en-US" sz="1100" b="1" spc="200" kern="0" dirty="0">
                <a:solidFill>
                  <a:srgbClr val="F6C882"/>
                </a:solidFill>
                <a:latin typeface="Calibri" pitchFamily="34" charset="0"/>
                <a:ea typeface="Calibri" pitchFamily="34" charset="-122"/>
                <a:cs typeface="Calibri" pitchFamily="34" charset="-120"/>
              </a:rPr>
              <a:t>FACILITATOR TIP</a:t>
            </a:r>
            <a:endParaRPr lang="en-US" sz="1100" dirty="0"/>
          </a:p>
        </p:txBody>
      </p:sp>
      <p:sp>
        <p:nvSpPr>
          <p:cNvPr id="8" name="Text 6"/>
          <p:cNvSpPr txBox="1"/>
          <p:nvPr/>
        </p:nvSpPr>
        <p:spPr>
          <a:xfrm>
            <a:off x="7680960" y="2286000"/>
            <a:ext cx="3867912" cy="36576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If the group cannot agree on the work streams, stop and resolve that first. Teams designed against an unclear scope will be redesigned within a quarter.</a:t>
            </a:r>
            <a:endParaRPr lang="en-US" sz="1400" dirty="0"/>
          </a:p>
        </p:txBody>
      </p:sp>
      <p:sp>
        <p:nvSpPr>
          <p:cNvPr id="9" name="Text 7"/>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10"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03  /  FACILITATION: STEP 3 OF 7</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Inventory People and Skills  (30 min)</a:t>
            </a:r>
            <a:endParaRPr lang="en-US" sz="2800" dirty="0"/>
          </a:p>
        </p:txBody>
      </p:sp>
      <p:sp>
        <p:nvSpPr>
          <p:cNvPr id="4" name="Text 2"/>
          <p:cNvSpPr txBox="1"/>
          <p:nvPr/>
        </p:nvSpPr>
        <p:spPr>
          <a:xfrm>
            <a:off x="548640" y="1600200"/>
            <a:ext cx="6492240" cy="82296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Make every person, skill, and allocation visible before anyone draws a team.</a:t>
            </a:r>
            <a:endParaRPr lang="en-US" sz="1400" dirty="0"/>
          </a:p>
        </p:txBody>
      </p:sp>
      <p:sp>
        <p:nvSpPr>
          <p:cNvPr id="5" name="Text 3"/>
          <p:cNvSpPr txBox="1"/>
          <p:nvPr/>
        </p:nvSpPr>
        <p:spPr>
          <a:xfrm>
            <a:off x="548640" y="2606040"/>
            <a:ext cx="6492240" cy="347472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Walk the People and Skills tab: role, primary and secondary skills, location, and current allocation.</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Flag anyone allocated to more than one team today, and anyone with a skill no one else holds.</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Capture constraints (time zones, contract end dates, planned leave) in the notes column.</a:t>
            </a:r>
            <a:endParaRPr lang="en-US" sz="1400" dirty="0"/>
          </a:p>
        </p:txBody>
      </p:sp>
      <p:sp>
        <p:nvSpPr>
          <p:cNvPr id="6" name="Shape 4"/>
          <p:cNvSpPr/>
          <p:nvPr/>
        </p:nvSpPr>
        <p:spPr>
          <a:xfrm>
            <a:off x="7360920" y="1600200"/>
            <a:ext cx="4507992" cy="4572000"/>
          </a:xfrm>
          <a:prstGeom prst="rect">
            <a:avLst/>
          </a:prstGeom>
          <a:solidFill>
            <a:srgbClr val="0D2849"/>
          </a:solidFill>
          <a:ln w="12700">
            <a:solidFill>
              <a:srgbClr val="0D2849"/>
            </a:solidFill>
            <a:prstDash val="solid"/>
          </a:ln>
        </p:spPr>
      </p:sp>
      <p:sp>
        <p:nvSpPr>
          <p:cNvPr id="7" name="Text 5"/>
          <p:cNvSpPr txBox="1"/>
          <p:nvPr/>
        </p:nvSpPr>
        <p:spPr>
          <a:xfrm>
            <a:off x="7680960" y="1874520"/>
            <a:ext cx="4050792" cy="320040"/>
          </a:xfrm>
          <a:prstGeom prst="rect">
            <a:avLst/>
          </a:prstGeom>
          <a:noFill/>
          <a:ln/>
        </p:spPr>
        <p:txBody>
          <a:bodyPr wrap="square" lIns="0" tIns="0" rIns="0" bIns="0" rtlCol="0" anchor="t"/>
          <a:lstStyle/>
          <a:p>
            <a:pPr indent="0" marL="0">
              <a:buNone/>
            </a:pPr>
            <a:r>
              <a:rPr lang="en-US" sz="1100" b="1" spc="200" kern="0" dirty="0">
                <a:solidFill>
                  <a:srgbClr val="F6C882"/>
                </a:solidFill>
                <a:latin typeface="Calibri" pitchFamily="34" charset="0"/>
                <a:ea typeface="Calibri" pitchFamily="34" charset="-122"/>
                <a:cs typeface="Calibri" pitchFamily="34" charset="-120"/>
              </a:rPr>
              <a:t>FACILITATOR TIP</a:t>
            </a:r>
            <a:endParaRPr lang="en-US" sz="1100" dirty="0"/>
          </a:p>
        </p:txBody>
      </p:sp>
      <p:sp>
        <p:nvSpPr>
          <p:cNvPr id="8" name="Text 6"/>
          <p:cNvSpPr txBox="1"/>
          <p:nvPr/>
        </p:nvSpPr>
        <p:spPr>
          <a:xfrm>
            <a:off x="7680960" y="2286000"/>
            <a:ext cx="3867912" cy="36576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Ask each person to confirm their own skills. Managers often under-report secondary skills that make a team far more resilient.</a:t>
            </a:r>
            <a:endParaRPr lang="en-US" sz="1400" dirty="0"/>
          </a:p>
        </p:txBody>
      </p:sp>
      <p:sp>
        <p:nvSpPr>
          <p:cNvPr id="9" name="Text 7"/>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10"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03  /  FACILITATION: STEP 4 OF 7</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Draft Team Options  (45 min)</a:t>
            </a:r>
            <a:endParaRPr lang="en-US" sz="2800" dirty="0"/>
          </a:p>
        </p:txBody>
      </p:sp>
      <p:sp>
        <p:nvSpPr>
          <p:cNvPr id="4" name="Text 2"/>
          <p:cNvSpPr txBox="1"/>
          <p:nvPr/>
        </p:nvSpPr>
        <p:spPr>
          <a:xfrm>
            <a:off x="548640" y="1600200"/>
            <a:ext cx="6492240" cy="82296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Group people into candidate teams, each aligned to a flow of work.</a:t>
            </a:r>
            <a:endParaRPr lang="en-US" sz="1400" dirty="0"/>
          </a:p>
        </p:txBody>
      </p:sp>
      <p:sp>
        <p:nvSpPr>
          <p:cNvPr id="5" name="Text 3"/>
          <p:cNvSpPr txBox="1"/>
          <p:nvPr/>
        </p:nvSpPr>
        <p:spPr>
          <a:xfrm>
            <a:off x="548640" y="2606040"/>
            <a:ext cx="6492240" cy="347472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Start with stream-aligned teams that own a flow of work end to end. Add platform, enabling, or complicated subsystem teams only where needed.</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Assign each person a Proposed Team in the worksheet. Aim for dedicated membership on one team.</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Sketch two options if the group is split, rather than forcing a single answer too early.</a:t>
            </a:r>
            <a:endParaRPr lang="en-US" sz="1400" dirty="0"/>
          </a:p>
        </p:txBody>
      </p:sp>
      <p:sp>
        <p:nvSpPr>
          <p:cNvPr id="6" name="Shape 4"/>
          <p:cNvSpPr/>
          <p:nvPr/>
        </p:nvSpPr>
        <p:spPr>
          <a:xfrm>
            <a:off x="7360920" y="1600200"/>
            <a:ext cx="4507992" cy="4572000"/>
          </a:xfrm>
          <a:prstGeom prst="rect">
            <a:avLst/>
          </a:prstGeom>
          <a:solidFill>
            <a:srgbClr val="0D2849"/>
          </a:solidFill>
          <a:ln w="12700">
            <a:solidFill>
              <a:srgbClr val="0D2849"/>
            </a:solidFill>
            <a:prstDash val="solid"/>
          </a:ln>
        </p:spPr>
      </p:sp>
      <p:sp>
        <p:nvSpPr>
          <p:cNvPr id="7" name="Text 5"/>
          <p:cNvSpPr txBox="1"/>
          <p:nvPr/>
        </p:nvSpPr>
        <p:spPr>
          <a:xfrm>
            <a:off x="7680960" y="1874520"/>
            <a:ext cx="4050792" cy="320040"/>
          </a:xfrm>
          <a:prstGeom prst="rect">
            <a:avLst/>
          </a:prstGeom>
          <a:noFill/>
          <a:ln/>
        </p:spPr>
        <p:txBody>
          <a:bodyPr wrap="square" lIns="0" tIns="0" rIns="0" bIns="0" rtlCol="0" anchor="t"/>
          <a:lstStyle/>
          <a:p>
            <a:pPr indent="0" marL="0">
              <a:buNone/>
            </a:pPr>
            <a:r>
              <a:rPr lang="en-US" sz="1100" b="1" spc="200" kern="0" dirty="0">
                <a:solidFill>
                  <a:srgbClr val="F6C882"/>
                </a:solidFill>
                <a:latin typeface="Calibri" pitchFamily="34" charset="0"/>
                <a:ea typeface="Calibri" pitchFamily="34" charset="-122"/>
                <a:cs typeface="Calibri" pitchFamily="34" charset="-120"/>
              </a:rPr>
              <a:t>FACILITATOR TIP</a:t>
            </a:r>
            <a:endParaRPr lang="en-US" sz="1100" dirty="0"/>
          </a:p>
        </p:txBody>
      </p:sp>
      <p:sp>
        <p:nvSpPr>
          <p:cNvPr id="8" name="Text 6"/>
          <p:cNvSpPr txBox="1"/>
          <p:nvPr/>
        </p:nvSpPr>
        <p:spPr>
          <a:xfrm>
            <a:off x="7680960" y="2286000"/>
            <a:ext cx="3867912" cy="36576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Keep the four team types visible on the wall or Miro board. When someone proposes a hybrid, ask which of the four types it really is.</a:t>
            </a:r>
            <a:endParaRPr lang="en-US" sz="1400" dirty="0"/>
          </a:p>
        </p:txBody>
      </p:sp>
      <p:sp>
        <p:nvSpPr>
          <p:cNvPr id="9" name="Text 7"/>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10"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03  /  FACILITATION: STEP 5 OF 7</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Test Against Design Criteria  (30 min)</a:t>
            </a:r>
            <a:endParaRPr lang="en-US" sz="2800" dirty="0"/>
          </a:p>
        </p:txBody>
      </p:sp>
      <p:sp>
        <p:nvSpPr>
          <p:cNvPr id="4" name="Text 2"/>
          <p:cNvSpPr txBox="1"/>
          <p:nvPr/>
        </p:nvSpPr>
        <p:spPr>
          <a:xfrm>
            <a:off x="548640" y="1600200"/>
            <a:ext cx="6492240" cy="82296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Check every draft team against size, skills, and load.</a:t>
            </a:r>
            <a:endParaRPr lang="en-US" sz="1400" dirty="0"/>
          </a:p>
        </p:txBody>
      </p:sp>
      <p:sp>
        <p:nvSpPr>
          <p:cNvPr id="5" name="Text 3"/>
          <p:cNvSpPr txBox="1"/>
          <p:nvPr/>
        </p:nvSpPr>
        <p:spPr>
          <a:xfrm>
            <a:off x="548640" y="2606040"/>
            <a:ext cx="6492240" cy="347472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Size: is each team within the agreed range (typically ten or fewer)?</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Skills: does the Skills Coverage tab show any red gaps or single points of failure?</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Load: rate each team's cognitive load from 1 to 5 and rebalance any team rated 4 or 5.</a:t>
            </a:r>
            <a:endParaRPr lang="en-US" sz="1400" dirty="0"/>
          </a:p>
        </p:txBody>
      </p:sp>
      <p:sp>
        <p:nvSpPr>
          <p:cNvPr id="6" name="Shape 4"/>
          <p:cNvSpPr/>
          <p:nvPr/>
        </p:nvSpPr>
        <p:spPr>
          <a:xfrm>
            <a:off x="7360920" y="1600200"/>
            <a:ext cx="4507992" cy="4572000"/>
          </a:xfrm>
          <a:prstGeom prst="rect">
            <a:avLst/>
          </a:prstGeom>
          <a:solidFill>
            <a:srgbClr val="0D2849"/>
          </a:solidFill>
          <a:ln w="12700">
            <a:solidFill>
              <a:srgbClr val="0D2849"/>
            </a:solidFill>
            <a:prstDash val="solid"/>
          </a:ln>
        </p:spPr>
      </p:sp>
      <p:sp>
        <p:nvSpPr>
          <p:cNvPr id="7" name="Text 5"/>
          <p:cNvSpPr txBox="1"/>
          <p:nvPr/>
        </p:nvSpPr>
        <p:spPr>
          <a:xfrm>
            <a:off x="7680960" y="1874520"/>
            <a:ext cx="4050792" cy="320040"/>
          </a:xfrm>
          <a:prstGeom prst="rect">
            <a:avLst/>
          </a:prstGeom>
          <a:noFill/>
          <a:ln/>
        </p:spPr>
        <p:txBody>
          <a:bodyPr wrap="square" lIns="0" tIns="0" rIns="0" bIns="0" rtlCol="0" anchor="t"/>
          <a:lstStyle/>
          <a:p>
            <a:pPr indent="0" marL="0">
              <a:buNone/>
            </a:pPr>
            <a:r>
              <a:rPr lang="en-US" sz="1100" b="1" spc="200" kern="0" dirty="0">
                <a:solidFill>
                  <a:srgbClr val="F6C882"/>
                </a:solidFill>
                <a:latin typeface="Calibri" pitchFamily="34" charset="0"/>
                <a:ea typeface="Calibri" pitchFamily="34" charset="-122"/>
                <a:cs typeface="Calibri" pitchFamily="34" charset="-120"/>
              </a:rPr>
              <a:t>FACILITATOR TIP</a:t>
            </a:r>
            <a:endParaRPr lang="en-US" sz="1100" dirty="0"/>
          </a:p>
        </p:txBody>
      </p:sp>
      <p:sp>
        <p:nvSpPr>
          <p:cNvPr id="8" name="Text 6"/>
          <p:cNvSpPr txBox="1"/>
          <p:nvPr/>
        </p:nvSpPr>
        <p:spPr>
          <a:xfrm>
            <a:off x="7680960" y="2286000"/>
            <a:ext cx="3867912" cy="36576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Let the worksheet do the arguing. When the Size Check or coverage cells turn red, the group adjusts the design, not the facilitator.</a:t>
            </a:r>
            <a:endParaRPr lang="en-US" sz="1400" dirty="0"/>
          </a:p>
        </p:txBody>
      </p:sp>
      <p:sp>
        <p:nvSpPr>
          <p:cNvPr id="9" name="Text 7"/>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10"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03  /  FACILITATION: STEP 6 OF 7</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Map Remaining Dependencies  (20 min)</a:t>
            </a:r>
            <a:endParaRPr lang="en-US" sz="2800" dirty="0"/>
          </a:p>
        </p:txBody>
      </p:sp>
      <p:sp>
        <p:nvSpPr>
          <p:cNvPr id="4" name="Text 2"/>
          <p:cNvSpPr txBox="1"/>
          <p:nvPr/>
        </p:nvSpPr>
        <p:spPr>
          <a:xfrm>
            <a:off x="548640" y="1600200"/>
            <a:ext cx="6492240" cy="82296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Make the dependencies you could not design away explicit.</a:t>
            </a:r>
            <a:endParaRPr lang="en-US" sz="1400" dirty="0"/>
          </a:p>
        </p:txBody>
      </p:sp>
      <p:sp>
        <p:nvSpPr>
          <p:cNvPr id="5" name="Text 3"/>
          <p:cNvSpPr txBox="1"/>
          <p:nvPr/>
        </p:nvSpPr>
        <p:spPr>
          <a:xfrm>
            <a:off x="548640" y="2606040"/>
            <a:ext cx="6492240" cy="347472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List each remaining dependency between proposed teams in the Dependency Map tab.</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Assign an interaction mode: Collaboration, X-as-a-Service, or Facilitation.</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Mark whether each dependency can be designed away, and capture the action if it can.</a:t>
            </a:r>
            <a:endParaRPr lang="en-US" sz="1400" dirty="0"/>
          </a:p>
        </p:txBody>
      </p:sp>
      <p:sp>
        <p:nvSpPr>
          <p:cNvPr id="6" name="Shape 4"/>
          <p:cNvSpPr/>
          <p:nvPr/>
        </p:nvSpPr>
        <p:spPr>
          <a:xfrm>
            <a:off x="7360920" y="1600200"/>
            <a:ext cx="4507992" cy="4572000"/>
          </a:xfrm>
          <a:prstGeom prst="rect">
            <a:avLst/>
          </a:prstGeom>
          <a:solidFill>
            <a:srgbClr val="0D2849"/>
          </a:solidFill>
          <a:ln w="12700">
            <a:solidFill>
              <a:srgbClr val="0D2849"/>
            </a:solidFill>
            <a:prstDash val="solid"/>
          </a:ln>
        </p:spPr>
      </p:sp>
      <p:sp>
        <p:nvSpPr>
          <p:cNvPr id="7" name="Text 5"/>
          <p:cNvSpPr txBox="1"/>
          <p:nvPr/>
        </p:nvSpPr>
        <p:spPr>
          <a:xfrm>
            <a:off x="7680960" y="1874520"/>
            <a:ext cx="4050792" cy="320040"/>
          </a:xfrm>
          <a:prstGeom prst="rect">
            <a:avLst/>
          </a:prstGeom>
          <a:noFill/>
          <a:ln/>
        </p:spPr>
        <p:txBody>
          <a:bodyPr wrap="square" lIns="0" tIns="0" rIns="0" bIns="0" rtlCol="0" anchor="t"/>
          <a:lstStyle/>
          <a:p>
            <a:pPr indent="0" marL="0">
              <a:buNone/>
            </a:pPr>
            <a:r>
              <a:rPr lang="en-US" sz="1100" b="1" spc="200" kern="0" dirty="0">
                <a:solidFill>
                  <a:srgbClr val="F6C882"/>
                </a:solidFill>
                <a:latin typeface="Calibri" pitchFamily="34" charset="0"/>
                <a:ea typeface="Calibri" pitchFamily="34" charset="-122"/>
                <a:cs typeface="Calibri" pitchFamily="34" charset="-120"/>
              </a:rPr>
              <a:t>FACILITATOR TIP</a:t>
            </a:r>
            <a:endParaRPr lang="en-US" sz="1100" dirty="0"/>
          </a:p>
        </p:txBody>
      </p:sp>
      <p:sp>
        <p:nvSpPr>
          <p:cNvPr id="8" name="Text 6"/>
          <p:cNvSpPr txBox="1"/>
          <p:nvPr/>
        </p:nvSpPr>
        <p:spPr>
          <a:xfrm>
            <a:off x="7680960" y="2286000"/>
            <a:ext cx="3867912" cy="36576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A long dependency list is a signal that team boundaries are in the wrong place. Return to Step 4 if more than a third can be designed away.</a:t>
            </a:r>
            <a:endParaRPr lang="en-US" sz="1400" dirty="0"/>
          </a:p>
        </p:txBody>
      </p:sp>
      <p:sp>
        <p:nvSpPr>
          <p:cNvPr id="9" name="Text 7"/>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10"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03  /  FACILITATION: STEP 7 OF 7</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Confirm Teams and Next Steps  (20 min)</a:t>
            </a:r>
            <a:endParaRPr lang="en-US" sz="2800" dirty="0"/>
          </a:p>
        </p:txBody>
      </p:sp>
      <p:sp>
        <p:nvSpPr>
          <p:cNvPr id="4" name="Text 2"/>
          <p:cNvSpPr txBox="1"/>
          <p:nvPr/>
        </p:nvSpPr>
        <p:spPr>
          <a:xfrm>
            <a:off x="548640" y="1600200"/>
            <a:ext cx="6492240" cy="82296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Read back the draft design and agree on what happens next.</a:t>
            </a:r>
            <a:endParaRPr lang="en-US" sz="1400" dirty="0"/>
          </a:p>
        </p:txBody>
      </p:sp>
      <p:sp>
        <p:nvSpPr>
          <p:cNvPr id="5" name="Text 3"/>
          <p:cNvSpPr txBox="1"/>
          <p:nvPr/>
        </p:nvSpPr>
        <p:spPr>
          <a:xfrm>
            <a:off x="548640" y="2606040"/>
            <a:ext cx="6492240" cy="347472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Read back each proposed team: name, type, mission, and members.</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Log open decisions that need leadership authority with an owner and date.</a:t>
            </a:r>
            <a:endParaRPr lang="en-US" sz="1400" dirty="0"/>
          </a:p>
          <a:p>
            <a:pPr marL="342900" indent="-342900">
              <a:spcAft>
                <a:spcPts val="1000"/>
              </a:spcAft>
              <a:buSzPct val="100000"/>
              <a:buChar char="•"/>
            </a:pPr>
            <a:r>
              <a:rPr lang="en-US" sz="1400" dirty="0">
                <a:solidFill>
                  <a:srgbClr val="0D2849"/>
                </a:solidFill>
                <a:latin typeface="Calibri" pitchFamily="34" charset="0"/>
                <a:ea typeface="Calibri" pitchFamily="34" charset="-122"/>
                <a:cs typeface="Calibri" pitchFamily="34" charset="-120"/>
              </a:rPr>
              <a:t>Agree on the review date and who will communicate the design to affected people.</a:t>
            </a:r>
            <a:endParaRPr lang="en-US" sz="1400" dirty="0"/>
          </a:p>
        </p:txBody>
      </p:sp>
      <p:sp>
        <p:nvSpPr>
          <p:cNvPr id="6" name="Shape 4"/>
          <p:cNvSpPr/>
          <p:nvPr/>
        </p:nvSpPr>
        <p:spPr>
          <a:xfrm>
            <a:off x="7360920" y="1600200"/>
            <a:ext cx="4507992" cy="4572000"/>
          </a:xfrm>
          <a:prstGeom prst="rect">
            <a:avLst/>
          </a:prstGeom>
          <a:solidFill>
            <a:srgbClr val="0D2849"/>
          </a:solidFill>
          <a:ln w="12700">
            <a:solidFill>
              <a:srgbClr val="0D2849"/>
            </a:solidFill>
            <a:prstDash val="solid"/>
          </a:ln>
        </p:spPr>
      </p:sp>
      <p:sp>
        <p:nvSpPr>
          <p:cNvPr id="7" name="Text 5"/>
          <p:cNvSpPr txBox="1"/>
          <p:nvPr/>
        </p:nvSpPr>
        <p:spPr>
          <a:xfrm>
            <a:off x="7680960" y="1874520"/>
            <a:ext cx="4050792" cy="320040"/>
          </a:xfrm>
          <a:prstGeom prst="rect">
            <a:avLst/>
          </a:prstGeom>
          <a:noFill/>
          <a:ln/>
        </p:spPr>
        <p:txBody>
          <a:bodyPr wrap="square" lIns="0" tIns="0" rIns="0" bIns="0" rtlCol="0" anchor="t"/>
          <a:lstStyle/>
          <a:p>
            <a:pPr indent="0" marL="0">
              <a:buNone/>
            </a:pPr>
            <a:r>
              <a:rPr lang="en-US" sz="1100" b="1" spc="200" kern="0" dirty="0">
                <a:solidFill>
                  <a:srgbClr val="F6C882"/>
                </a:solidFill>
                <a:latin typeface="Calibri" pitchFamily="34" charset="0"/>
                <a:ea typeface="Calibri" pitchFamily="34" charset="-122"/>
                <a:cs typeface="Calibri" pitchFamily="34" charset="-120"/>
              </a:rPr>
              <a:t>FACILITATOR TIP</a:t>
            </a:r>
            <a:endParaRPr lang="en-US" sz="1100" dirty="0"/>
          </a:p>
        </p:txBody>
      </p:sp>
      <p:sp>
        <p:nvSpPr>
          <p:cNvPr id="8" name="Text 6"/>
          <p:cNvSpPr txBox="1"/>
          <p:nvPr/>
        </p:nvSpPr>
        <p:spPr>
          <a:xfrm>
            <a:off x="7680960" y="2286000"/>
            <a:ext cx="3867912" cy="36576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Close with the next workshop in the sequence: each new team runs a Team Charter session before its first sprint together.</a:t>
            </a:r>
            <a:endParaRPr lang="en-US" sz="1400" dirty="0"/>
          </a:p>
        </p:txBody>
      </p:sp>
      <p:sp>
        <p:nvSpPr>
          <p:cNvPr id="9" name="Text 7"/>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10"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5F1"/>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996220"/>
                </a:solidFill>
                <a:latin typeface="Calibri" pitchFamily="34" charset="0"/>
                <a:ea typeface="Calibri" pitchFamily="34" charset="-122"/>
                <a:cs typeface="Calibri" pitchFamily="34" charset="-120"/>
              </a:rPr>
              <a:t>04  /  EXPECTED OUTPUTS</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0D2849"/>
                </a:solidFill>
                <a:latin typeface="Calibri" pitchFamily="34" charset="0"/>
                <a:ea typeface="Calibri" pitchFamily="34" charset="-122"/>
                <a:cs typeface="Calibri" pitchFamily="34" charset="-120"/>
              </a:rPr>
              <a:t>What the group walks away with</a:t>
            </a:r>
            <a:endParaRPr lang="en-US" sz="2800" dirty="0"/>
          </a:p>
        </p:txBody>
      </p:sp>
      <p:sp>
        <p:nvSpPr>
          <p:cNvPr id="4" name="Text 2"/>
          <p:cNvSpPr txBox="1"/>
          <p:nvPr/>
        </p:nvSpPr>
        <p:spPr>
          <a:xfrm>
            <a:off x="548640" y="1600200"/>
            <a:ext cx="11091672" cy="640080"/>
          </a:xfrm>
          <a:prstGeom prst="rect">
            <a:avLst/>
          </a:prstGeom>
          <a:noFill/>
          <a:ln/>
        </p:spPr>
        <p:txBody>
          <a:bodyPr wrap="square" lIns="0" tIns="0" rIns="0" bIns="0" rtlCol="0" anchor="t"/>
          <a:lstStyle/>
          <a:p>
            <a:pPr indent="0" marL="0">
              <a:buNone/>
            </a:pPr>
            <a:r>
              <a:rPr lang="en-US" sz="1400" dirty="0">
                <a:solidFill>
                  <a:srgbClr val="5B6672"/>
                </a:solidFill>
                <a:latin typeface="Calibri" pitchFamily="34" charset="0"/>
                <a:ea typeface="Calibri" pitchFamily="34" charset="-122"/>
                <a:cs typeface="Calibri" pitchFamily="34" charset="-120"/>
              </a:rPr>
              <a:t>A successful session leaves a draft design that leadership can review and the affected people can understand.</a:t>
            </a:r>
            <a:endParaRPr lang="en-US" sz="1400" dirty="0"/>
          </a:p>
        </p:txBody>
      </p:sp>
      <p:sp>
        <p:nvSpPr>
          <p:cNvPr id="5" name="Shape 3"/>
          <p:cNvSpPr/>
          <p:nvPr/>
        </p:nvSpPr>
        <p:spPr>
          <a:xfrm>
            <a:off x="548640" y="2377440"/>
            <a:ext cx="3575304" cy="1691640"/>
          </a:xfrm>
          <a:prstGeom prst="rect">
            <a:avLst/>
          </a:prstGeom>
          <a:solidFill>
            <a:srgbClr val="FFFFFF"/>
          </a:solidFill>
          <a:ln w="12700">
            <a:solidFill>
              <a:srgbClr val="CBD1D7"/>
            </a:solidFill>
            <a:prstDash val="solid"/>
          </a:ln>
        </p:spPr>
      </p:sp>
      <p:sp>
        <p:nvSpPr>
          <p:cNvPr id="6" name="Shape 4"/>
          <p:cNvSpPr/>
          <p:nvPr/>
        </p:nvSpPr>
        <p:spPr>
          <a:xfrm>
            <a:off x="548640" y="2377440"/>
            <a:ext cx="3575304" cy="54864"/>
          </a:xfrm>
          <a:prstGeom prst="rect">
            <a:avLst/>
          </a:prstGeom>
          <a:solidFill>
            <a:srgbClr val="0D2849"/>
          </a:solidFill>
          <a:ln w="12700">
            <a:solidFill>
              <a:srgbClr val="0D2849"/>
            </a:solidFill>
            <a:prstDash val="solid"/>
          </a:ln>
        </p:spPr>
      </p:sp>
      <p:sp>
        <p:nvSpPr>
          <p:cNvPr id="7" name="Text 5"/>
          <p:cNvSpPr txBox="1"/>
          <p:nvPr/>
        </p:nvSpPr>
        <p:spPr>
          <a:xfrm>
            <a:off x="804672" y="2651760"/>
            <a:ext cx="3108960" cy="411480"/>
          </a:xfrm>
          <a:prstGeom prst="rect">
            <a:avLst/>
          </a:prstGeom>
          <a:noFill/>
          <a:ln/>
        </p:spPr>
        <p:txBody>
          <a:bodyPr wrap="square" lIns="0" tIns="0" rIns="0" bIns="0" rtlCol="0" anchor="t"/>
          <a:lstStyle/>
          <a:p>
            <a:pPr indent="0" marL="0">
              <a:buNone/>
            </a:pPr>
            <a:r>
              <a:rPr lang="en-US" sz="1500" b="1" dirty="0">
                <a:solidFill>
                  <a:srgbClr val="0D2849"/>
                </a:solidFill>
                <a:latin typeface="Calibri" pitchFamily="34" charset="0"/>
                <a:ea typeface="Calibri" pitchFamily="34" charset="-122"/>
                <a:cs typeface="Calibri" pitchFamily="34" charset="-120"/>
              </a:rPr>
              <a:t>Team Design Roster</a:t>
            </a:r>
            <a:endParaRPr lang="en-US" sz="1500" dirty="0"/>
          </a:p>
        </p:txBody>
      </p:sp>
      <p:sp>
        <p:nvSpPr>
          <p:cNvPr id="8" name="Text 6"/>
          <p:cNvSpPr txBox="1"/>
          <p:nvPr/>
        </p:nvSpPr>
        <p:spPr>
          <a:xfrm>
            <a:off x="804672" y="3108960"/>
            <a:ext cx="3108960" cy="86868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Every person assigned to one proposed team, with team type and mission.</a:t>
            </a:r>
            <a:endParaRPr lang="en-US" sz="1300" dirty="0"/>
          </a:p>
        </p:txBody>
      </p:sp>
      <p:sp>
        <p:nvSpPr>
          <p:cNvPr id="9" name="Shape 7"/>
          <p:cNvSpPr/>
          <p:nvPr/>
        </p:nvSpPr>
        <p:spPr>
          <a:xfrm>
            <a:off x="4306824" y="2377440"/>
            <a:ext cx="3575304" cy="1691640"/>
          </a:xfrm>
          <a:prstGeom prst="rect">
            <a:avLst/>
          </a:prstGeom>
          <a:solidFill>
            <a:srgbClr val="FFFFFF"/>
          </a:solidFill>
          <a:ln w="12700">
            <a:solidFill>
              <a:srgbClr val="CBD1D7"/>
            </a:solidFill>
            <a:prstDash val="solid"/>
          </a:ln>
        </p:spPr>
      </p:sp>
      <p:sp>
        <p:nvSpPr>
          <p:cNvPr id="10" name="Shape 8"/>
          <p:cNvSpPr/>
          <p:nvPr/>
        </p:nvSpPr>
        <p:spPr>
          <a:xfrm>
            <a:off x="4306824" y="2377440"/>
            <a:ext cx="3575304" cy="54864"/>
          </a:xfrm>
          <a:prstGeom prst="rect">
            <a:avLst/>
          </a:prstGeom>
          <a:solidFill>
            <a:srgbClr val="0D2849"/>
          </a:solidFill>
          <a:ln w="12700">
            <a:solidFill>
              <a:srgbClr val="0D2849"/>
            </a:solidFill>
            <a:prstDash val="solid"/>
          </a:ln>
        </p:spPr>
      </p:sp>
      <p:sp>
        <p:nvSpPr>
          <p:cNvPr id="11" name="Text 9"/>
          <p:cNvSpPr txBox="1"/>
          <p:nvPr/>
        </p:nvSpPr>
        <p:spPr>
          <a:xfrm>
            <a:off x="4562856" y="2651760"/>
            <a:ext cx="3108960" cy="411480"/>
          </a:xfrm>
          <a:prstGeom prst="rect">
            <a:avLst/>
          </a:prstGeom>
          <a:noFill/>
          <a:ln/>
        </p:spPr>
        <p:txBody>
          <a:bodyPr wrap="square" lIns="0" tIns="0" rIns="0" bIns="0" rtlCol="0" anchor="t"/>
          <a:lstStyle/>
          <a:p>
            <a:pPr indent="0" marL="0">
              <a:buNone/>
            </a:pPr>
            <a:r>
              <a:rPr lang="en-US" sz="1500" b="1" dirty="0">
                <a:solidFill>
                  <a:srgbClr val="0D2849"/>
                </a:solidFill>
                <a:latin typeface="Calibri" pitchFamily="34" charset="0"/>
                <a:ea typeface="Calibri" pitchFamily="34" charset="-122"/>
                <a:cs typeface="Calibri" pitchFamily="34" charset="-120"/>
              </a:rPr>
              <a:t>Skills Coverage Matrix</a:t>
            </a:r>
            <a:endParaRPr lang="en-US" sz="1500" dirty="0"/>
          </a:p>
        </p:txBody>
      </p:sp>
      <p:sp>
        <p:nvSpPr>
          <p:cNvPr id="12" name="Text 10"/>
          <p:cNvSpPr txBox="1"/>
          <p:nvPr/>
        </p:nvSpPr>
        <p:spPr>
          <a:xfrm>
            <a:off x="4562856" y="3108960"/>
            <a:ext cx="3108960" cy="86868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Gaps and single points of failure, made visible per team.</a:t>
            </a:r>
            <a:endParaRPr lang="en-US" sz="1300" dirty="0"/>
          </a:p>
        </p:txBody>
      </p:sp>
      <p:sp>
        <p:nvSpPr>
          <p:cNvPr id="13" name="Shape 11"/>
          <p:cNvSpPr/>
          <p:nvPr/>
        </p:nvSpPr>
        <p:spPr>
          <a:xfrm>
            <a:off x="8065008" y="2377440"/>
            <a:ext cx="3575304" cy="1691640"/>
          </a:xfrm>
          <a:prstGeom prst="rect">
            <a:avLst/>
          </a:prstGeom>
          <a:solidFill>
            <a:srgbClr val="FFFFFF"/>
          </a:solidFill>
          <a:ln w="12700">
            <a:solidFill>
              <a:srgbClr val="CBD1D7"/>
            </a:solidFill>
            <a:prstDash val="solid"/>
          </a:ln>
        </p:spPr>
      </p:sp>
      <p:sp>
        <p:nvSpPr>
          <p:cNvPr id="14" name="Shape 12"/>
          <p:cNvSpPr/>
          <p:nvPr/>
        </p:nvSpPr>
        <p:spPr>
          <a:xfrm>
            <a:off x="8065008" y="2377440"/>
            <a:ext cx="3575304" cy="54864"/>
          </a:xfrm>
          <a:prstGeom prst="rect">
            <a:avLst/>
          </a:prstGeom>
          <a:solidFill>
            <a:srgbClr val="0D2849"/>
          </a:solidFill>
          <a:ln w="12700">
            <a:solidFill>
              <a:srgbClr val="0D2849"/>
            </a:solidFill>
            <a:prstDash val="solid"/>
          </a:ln>
        </p:spPr>
      </p:sp>
      <p:sp>
        <p:nvSpPr>
          <p:cNvPr id="15" name="Text 13"/>
          <p:cNvSpPr txBox="1"/>
          <p:nvPr/>
        </p:nvSpPr>
        <p:spPr>
          <a:xfrm>
            <a:off x="8321040" y="2651760"/>
            <a:ext cx="3108960" cy="411480"/>
          </a:xfrm>
          <a:prstGeom prst="rect">
            <a:avLst/>
          </a:prstGeom>
          <a:noFill/>
          <a:ln/>
        </p:spPr>
        <p:txBody>
          <a:bodyPr wrap="square" lIns="0" tIns="0" rIns="0" bIns="0" rtlCol="0" anchor="t"/>
          <a:lstStyle/>
          <a:p>
            <a:pPr indent="0" marL="0">
              <a:buNone/>
            </a:pPr>
            <a:r>
              <a:rPr lang="en-US" sz="1500" b="1" dirty="0">
                <a:solidFill>
                  <a:srgbClr val="0D2849"/>
                </a:solidFill>
                <a:latin typeface="Calibri" pitchFamily="34" charset="0"/>
                <a:ea typeface="Calibri" pitchFamily="34" charset="-122"/>
                <a:cs typeface="Calibri" pitchFamily="34" charset="-120"/>
              </a:rPr>
              <a:t>Team Dependency Map</a:t>
            </a:r>
            <a:endParaRPr lang="en-US" sz="1500" dirty="0"/>
          </a:p>
        </p:txBody>
      </p:sp>
      <p:sp>
        <p:nvSpPr>
          <p:cNvPr id="16" name="Text 14"/>
          <p:cNvSpPr txBox="1"/>
          <p:nvPr/>
        </p:nvSpPr>
        <p:spPr>
          <a:xfrm>
            <a:off x="8321040" y="3108960"/>
            <a:ext cx="3108960" cy="86868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Remaining dependencies with an agreed interaction mode.</a:t>
            </a:r>
            <a:endParaRPr lang="en-US" sz="1300" dirty="0"/>
          </a:p>
        </p:txBody>
      </p:sp>
      <p:sp>
        <p:nvSpPr>
          <p:cNvPr id="17" name="Shape 15"/>
          <p:cNvSpPr/>
          <p:nvPr/>
        </p:nvSpPr>
        <p:spPr>
          <a:xfrm>
            <a:off x="548640" y="4251960"/>
            <a:ext cx="3575304" cy="1691640"/>
          </a:xfrm>
          <a:prstGeom prst="rect">
            <a:avLst/>
          </a:prstGeom>
          <a:solidFill>
            <a:srgbClr val="FFFFFF"/>
          </a:solidFill>
          <a:ln w="12700">
            <a:solidFill>
              <a:srgbClr val="CBD1D7"/>
            </a:solidFill>
            <a:prstDash val="solid"/>
          </a:ln>
        </p:spPr>
      </p:sp>
      <p:sp>
        <p:nvSpPr>
          <p:cNvPr id="18" name="Shape 16"/>
          <p:cNvSpPr/>
          <p:nvPr/>
        </p:nvSpPr>
        <p:spPr>
          <a:xfrm>
            <a:off x="548640" y="4251960"/>
            <a:ext cx="3575304" cy="54864"/>
          </a:xfrm>
          <a:prstGeom prst="rect">
            <a:avLst/>
          </a:prstGeom>
          <a:solidFill>
            <a:srgbClr val="0D2849"/>
          </a:solidFill>
          <a:ln w="12700">
            <a:solidFill>
              <a:srgbClr val="0D2849"/>
            </a:solidFill>
            <a:prstDash val="solid"/>
          </a:ln>
        </p:spPr>
      </p:sp>
      <p:sp>
        <p:nvSpPr>
          <p:cNvPr id="19" name="Text 17"/>
          <p:cNvSpPr txBox="1"/>
          <p:nvPr/>
        </p:nvSpPr>
        <p:spPr>
          <a:xfrm>
            <a:off x="804672" y="4526280"/>
            <a:ext cx="3108960" cy="411480"/>
          </a:xfrm>
          <a:prstGeom prst="rect">
            <a:avLst/>
          </a:prstGeom>
          <a:noFill/>
          <a:ln/>
        </p:spPr>
        <p:txBody>
          <a:bodyPr wrap="square" lIns="0" tIns="0" rIns="0" bIns="0" rtlCol="0" anchor="t"/>
          <a:lstStyle/>
          <a:p>
            <a:pPr indent="0" marL="0">
              <a:buNone/>
            </a:pPr>
            <a:r>
              <a:rPr lang="en-US" sz="1500" b="1" dirty="0">
                <a:solidFill>
                  <a:srgbClr val="0D2849"/>
                </a:solidFill>
                <a:latin typeface="Calibri" pitchFamily="34" charset="0"/>
                <a:ea typeface="Calibri" pitchFamily="34" charset="-122"/>
                <a:cs typeface="Calibri" pitchFamily="34" charset="-120"/>
              </a:rPr>
              <a:t>Open Decisions Log</a:t>
            </a:r>
            <a:endParaRPr lang="en-US" sz="1500" dirty="0"/>
          </a:p>
        </p:txBody>
      </p:sp>
      <p:sp>
        <p:nvSpPr>
          <p:cNvPr id="20" name="Text 18"/>
          <p:cNvSpPr txBox="1"/>
          <p:nvPr/>
        </p:nvSpPr>
        <p:spPr>
          <a:xfrm>
            <a:off x="804672" y="4983480"/>
            <a:ext cx="3108960" cy="86868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Items that need leadership authority, each with an owner and date.</a:t>
            </a:r>
            <a:endParaRPr lang="en-US" sz="1300" dirty="0"/>
          </a:p>
        </p:txBody>
      </p:sp>
      <p:sp>
        <p:nvSpPr>
          <p:cNvPr id="21" name="Shape 19"/>
          <p:cNvSpPr/>
          <p:nvPr/>
        </p:nvSpPr>
        <p:spPr>
          <a:xfrm>
            <a:off x="4306824" y="4251960"/>
            <a:ext cx="3575304" cy="1691640"/>
          </a:xfrm>
          <a:prstGeom prst="rect">
            <a:avLst/>
          </a:prstGeom>
          <a:solidFill>
            <a:srgbClr val="FFFFFF"/>
          </a:solidFill>
          <a:ln w="12700">
            <a:solidFill>
              <a:srgbClr val="CBD1D7"/>
            </a:solidFill>
            <a:prstDash val="solid"/>
          </a:ln>
        </p:spPr>
      </p:sp>
      <p:sp>
        <p:nvSpPr>
          <p:cNvPr id="22" name="Shape 20"/>
          <p:cNvSpPr/>
          <p:nvPr/>
        </p:nvSpPr>
        <p:spPr>
          <a:xfrm>
            <a:off x="4306824" y="4251960"/>
            <a:ext cx="3575304" cy="54864"/>
          </a:xfrm>
          <a:prstGeom prst="rect">
            <a:avLst/>
          </a:prstGeom>
          <a:solidFill>
            <a:srgbClr val="0D2849"/>
          </a:solidFill>
          <a:ln w="12700">
            <a:solidFill>
              <a:srgbClr val="0D2849"/>
            </a:solidFill>
            <a:prstDash val="solid"/>
          </a:ln>
        </p:spPr>
      </p:sp>
      <p:sp>
        <p:nvSpPr>
          <p:cNvPr id="23" name="Text 21"/>
          <p:cNvSpPr txBox="1"/>
          <p:nvPr/>
        </p:nvSpPr>
        <p:spPr>
          <a:xfrm>
            <a:off x="4562856" y="4526280"/>
            <a:ext cx="3108960" cy="411480"/>
          </a:xfrm>
          <a:prstGeom prst="rect">
            <a:avLst/>
          </a:prstGeom>
          <a:noFill/>
          <a:ln/>
        </p:spPr>
        <p:txBody>
          <a:bodyPr wrap="square" lIns="0" tIns="0" rIns="0" bIns="0" rtlCol="0" anchor="t"/>
          <a:lstStyle/>
          <a:p>
            <a:pPr indent="0" marL="0">
              <a:buNone/>
            </a:pPr>
            <a:r>
              <a:rPr lang="en-US" sz="1500" b="1" dirty="0">
                <a:solidFill>
                  <a:srgbClr val="0D2849"/>
                </a:solidFill>
                <a:latin typeface="Calibri" pitchFamily="34" charset="0"/>
                <a:ea typeface="Calibri" pitchFamily="34" charset="-122"/>
                <a:cs typeface="Calibri" pitchFamily="34" charset="-120"/>
              </a:rPr>
              <a:t>Transition Plan</a:t>
            </a:r>
            <a:endParaRPr lang="en-US" sz="1500" dirty="0"/>
          </a:p>
        </p:txBody>
      </p:sp>
      <p:sp>
        <p:nvSpPr>
          <p:cNvPr id="24" name="Text 22"/>
          <p:cNvSpPr txBox="1"/>
          <p:nvPr/>
        </p:nvSpPr>
        <p:spPr>
          <a:xfrm>
            <a:off x="4562856" y="4983480"/>
            <a:ext cx="3108960" cy="868680"/>
          </a:xfrm>
          <a:prstGeom prst="rect">
            <a:avLst/>
          </a:prstGeom>
          <a:noFill/>
          <a:ln/>
        </p:spPr>
        <p:txBody>
          <a:bodyPr wrap="square" lIns="0" tIns="0" rIns="0" bIns="0" rtlCol="0" anchor="t"/>
          <a:lstStyle/>
          <a:p>
            <a:pPr indent="0" marL="0">
              <a:buNone/>
            </a:pPr>
            <a:r>
              <a:rPr lang="en-US" sz="1300" dirty="0">
                <a:solidFill>
                  <a:srgbClr val="5B6672"/>
                </a:solidFill>
                <a:latin typeface="Calibri" pitchFamily="34" charset="0"/>
                <a:ea typeface="Calibri" pitchFamily="34" charset="-122"/>
                <a:cs typeface="Calibri" pitchFamily="34" charset="-120"/>
              </a:rPr>
              <a:t>Who moves when, who communicates it, and when the design is reviewed.</a:t>
            </a:r>
            <a:endParaRPr lang="en-US" sz="1300" dirty="0"/>
          </a:p>
        </p:txBody>
      </p:sp>
      <p:sp>
        <p:nvSpPr>
          <p:cNvPr id="25" name="Text 23"/>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8A96A3"/>
                </a:solidFill>
                <a:latin typeface="Calibri" pitchFamily="34" charset="0"/>
                <a:ea typeface="Calibri" pitchFamily="34" charset="-122"/>
                <a:cs typeface="Calibri" pitchFamily="34" charset="-120"/>
              </a:rPr>
              <a:t>Team Organization Workshop Guide</a:t>
            </a:r>
            <a:endParaRPr lang="en-US" sz="900" dirty="0"/>
          </a:p>
        </p:txBody>
      </p:sp>
      <p:pic>
        <p:nvPicPr>
          <p:cNvPr id="26" name="Image 0" descr="preencoded.png">    </p:cNvPr>
          <p:cNvPicPr>
            <a:picLocks noChangeAspect="1"/>
          </p:cNvPicPr>
          <p:nvPr/>
        </p:nvPicPr>
        <p:blipFill>
          <a:blip r:embed="rId1"/>
          <a:stretch>
            <a:fillRect/>
          </a:stretch>
        </p:blipFill>
        <p:spPr>
          <a:xfrm>
            <a:off x="11475720" y="6400800"/>
            <a:ext cx="365760" cy="3657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2849"/>
        </a:solidFill>
      </p:bgPr>
    </p:bg>
    <p:spTree>
      <p:nvGrpSpPr>
        <p:cNvPr id="1" name=""/>
        <p:cNvGrpSpPr/>
        <p:nvPr/>
      </p:nvGrpSpPr>
      <p:grpSpPr>
        <a:xfrm>
          <a:off x="0" y="0"/>
          <a:ext cx="0" cy="0"/>
          <a:chOff x="0" y="0"/>
          <a:chExt cx="0" cy="0"/>
        </a:xfrm>
      </p:grpSpPr>
      <p:sp>
        <p:nvSpPr>
          <p:cNvPr id="2" name="Text 0"/>
          <p:cNvSpPr txBox="1"/>
          <p:nvPr/>
        </p:nvSpPr>
        <p:spPr>
          <a:xfrm>
            <a:off x="548640" y="365760"/>
            <a:ext cx="9144000" cy="365760"/>
          </a:xfrm>
          <a:prstGeom prst="rect">
            <a:avLst/>
          </a:prstGeom>
          <a:noFill/>
          <a:ln/>
        </p:spPr>
        <p:txBody>
          <a:bodyPr wrap="square" lIns="0" tIns="0" rIns="0" bIns="0" rtlCol="0" anchor="t"/>
          <a:lstStyle/>
          <a:p>
            <a:pPr indent="0" marL="0">
              <a:buNone/>
            </a:pPr>
            <a:r>
              <a:rPr lang="en-US" sz="1200" b="1" spc="200" kern="0" dirty="0">
                <a:solidFill>
                  <a:srgbClr val="F6C882"/>
                </a:solidFill>
                <a:latin typeface="Calibri" pitchFamily="34" charset="0"/>
                <a:ea typeface="Calibri" pitchFamily="34" charset="-122"/>
                <a:cs typeface="Calibri" pitchFamily="34" charset="-120"/>
              </a:rPr>
              <a:t>05  /  AFTER THE WORKSHOP</a:t>
            </a:r>
            <a:endParaRPr lang="en-US" sz="1200" dirty="0"/>
          </a:p>
        </p:txBody>
      </p:sp>
      <p:sp>
        <p:nvSpPr>
          <p:cNvPr id="3" name="Text 1"/>
          <p:cNvSpPr txBox="1"/>
          <p:nvPr/>
        </p:nvSpPr>
        <p:spPr>
          <a:xfrm>
            <a:off x="548640" y="822960"/>
            <a:ext cx="11091672" cy="777240"/>
          </a:xfrm>
          <a:prstGeom prst="rect">
            <a:avLst/>
          </a:prstGeom>
          <a:noFill/>
          <a:ln/>
        </p:spPr>
        <p:txBody>
          <a:bodyPr wrap="square" lIns="0" tIns="0" rIns="0" bIns="0" rtlCol="0" anchor="t"/>
          <a:lstStyle/>
          <a:p>
            <a:pPr indent="0" marL="0">
              <a:buNone/>
            </a:pPr>
            <a:r>
              <a:rPr lang="en-US" sz="2800" b="1" dirty="0">
                <a:solidFill>
                  <a:srgbClr val="FFFFFF"/>
                </a:solidFill>
                <a:latin typeface="Calibri" pitchFamily="34" charset="0"/>
                <a:ea typeface="Calibri" pitchFamily="34" charset="-122"/>
                <a:cs typeface="Calibri" pitchFamily="34" charset="-120"/>
              </a:rPr>
              <a:t>Draft today, review, then launch</a:t>
            </a:r>
            <a:endParaRPr lang="en-US" sz="2800" dirty="0"/>
          </a:p>
        </p:txBody>
      </p:sp>
      <p:sp>
        <p:nvSpPr>
          <p:cNvPr id="4" name="Text 2"/>
          <p:cNvSpPr txBox="1"/>
          <p:nvPr/>
        </p:nvSpPr>
        <p:spPr>
          <a:xfrm>
            <a:off x="548640" y="1828800"/>
            <a:ext cx="10515600" cy="4114800"/>
          </a:xfrm>
          <a:prstGeom prst="rect">
            <a:avLst/>
          </a:prstGeom>
          <a:noFill/>
          <a:ln/>
        </p:spPr>
        <p:txBody>
          <a:bodyPr wrap="square" lIns="0" tIns="0" rIns="0" bIns="0" rtlCol="0" anchor="t"/>
          <a:lstStyle/>
          <a:p>
            <a:pPr marL="342900" indent="-342900">
              <a:spcAft>
                <a:spcPts val="1400"/>
              </a:spcAft>
              <a:buSzPct val="100000"/>
              <a:buFont typeface="+mj-lt"/>
              <a:buAutoNum type="arabicPeriod" startAt="1"/>
            </a:pPr>
            <a:r>
              <a:rPr lang="en-US" sz="1700" dirty="0">
                <a:solidFill>
                  <a:srgbClr val="CBD1D7"/>
                </a:solidFill>
                <a:latin typeface="Calibri" pitchFamily="34" charset="0"/>
                <a:ea typeface="Calibri" pitchFamily="34" charset="-122"/>
                <a:cs typeface="Calibri" pitchFamily="34" charset="-120"/>
              </a:rPr>
              <a:t>Share the worksheet and draft design with participants and leadership within 24 hours.</a:t>
            </a:r>
            <a:endParaRPr lang="en-US" sz="1700" dirty="0"/>
          </a:p>
          <a:p>
            <a:pPr marL="342900" indent="-342900">
              <a:spcAft>
                <a:spcPts val="1400"/>
              </a:spcAft>
              <a:buSzPct val="100000"/>
              <a:buFont typeface="+mj-lt"/>
              <a:buAutoNum type="arabicPeriod" startAt="1"/>
            </a:pPr>
            <a:r>
              <a:rPr lang="en-US" sz="1700" dirty="0">
                <a:solidFill>
                  <a:srgbClr val="CBD1D7"/>
                </a:solidFill>
                <a:latin typeface="Calibri" pitchFamily="34" charset="0"/>
                <a:ea typeface="Calibri" pitchFamily="34" charset="-122"/>
                <a:cs typeface="Calibri" pitchFamily="34" charset="-120"/>
              </a:rPr>
              <a:t>Resolve open decisions (reporting lines, hiring, funding) before announcing any team changes.</a:t>
            </a:r>
            <a:endParaRPr lang="en-US" sz="1700" dirty="0"/>
          </a:p>
          <a:p>
            <a:pPr marL="342900" indent="-342900">
              <a:spcAft>
                <a:spcPts val="1400"/>
              </a:spcAft>
              <a:buSzPct val="100000"/>
              <a:buFont typeface="+mj-lt"/>
              <a:buAutoNum type="arabicPeriod" startAt="1"/>
            </a:pPr>
            <a:r>
              <a:rPr lang="en-US" sz="1700" dirty="0">
                <a:solidFill>
                  <a:srgbClr val="CBD1D7"/>
                </a:solidFill>
                <a:latin typeface="Calibri" pitchFamily="34" charset="0"/>
                <a:ea typeface="Calibri" pitchFamily="34" charset="-122"/>
                <a:cs typeface="Calibri" pitchFamily="34" charset="-120"/>
              </a:rPr>
              <a:t>Talk with every affected person before the design is published more widely.</a:t>
            </a:r>
            <a:endParaRPr lang="en-US" sz="1700" dirty="0"/>
          </a:p>
          <a:p>
            <a:pPr marL="342900" indent="-342900">
              <a:spcAft>
                <a:spcPts val="1400"/>
              </a:spcAft>
              <a:buSzPct val="100000"/>
              <a:buFont typeface="+mj-lt"/>
              <a:buAutoNum type="arabicPeriod" startAt="1"/>
            </a:pPr>
            <a:r>
              <a:rPr lang="en-US" sz="1700" dirty="0">
                <a:solidFill>
                  <a:srgbClr val="CBD1D7"/>
                </a:solidFill>
                <a:latin typeface="Calibri" pitchFamily="34" charset="0"/>
                <a:ea typeface="Calibri" pitchFamily="34" charset="-122"/>
                <a:cs typeface="Calibri" pitchFamily="34" charset="-120"/>
              </a:rPr>
              <a:t>Run a Team Charter session with each new team before its first sprint together.</a:t>
            </a:r>
            <a:endParaRPr lang="en-US" sz="1700" dirty="0"/>
          </a:p>
          <a:p>
            <a:pPr marL="342900" indent="-342900">
              <a:spcAft>
                <a:spcPts val="1400"/>
              </a:spcAft>
              <a:buSzPct val="100000"/>
              <a:buFont typeface="+mj-lt"/>
              <a:buAutoNum type="arabicPeriod" startAt="1"/>
            </a:pPr>
            <a:r>
              <a:rPr lang="en-US" sz="1700" dirty="0">
                <a:solidFill>
                  <a:srgbClr val="CBD1D7"/>
                </a:solidFill>
                <a:latin typeface="Calibri" pitchFamily="34" charset="0"/>
                <a:ea typeface="Calibri" pitchFamily="34" charset="-122"/>
                <a:cs typeface="Calibri" pitchFamily="34" charset="-120"/>
              </a:rPr>
              <a:t>Review the design after one Planning Interval or quarter: size, skills, load, and dependencies.</a:t>
            </a:r>
            <a:endParaRPr lang="en-US" sz="1700" dirty="0"/>
          </a:p>
        </p:txBody>
      </p:sp>
      <p:sp>
        <p:nvSpPr>
          <p:cNvPr id="5" name="Text 3"/>
          <p:cNvSpPr txBox="1"/>
          <p:nvPr/>
        </p:nvSpPr>
        <p:spPr>
          <a:xfrm>
            <a:off x="457200" y="6446520"/>
            <a:ext cx="7315200" cy="320040"/>
          </a:xfrm>
          <a:prstGeom prst="rect">
            <a:avLst/>
          </a:prstGeom>
          <a:noFill/>
          <a:ln/>
        </p:spPr>
        <p:txBody>
          <a:bodyPr wrap="square" lIns="0" tIns="0" rIns="0" bIns="0" rtlCol="0" anchor="ctr"/>
          <a:lstStyle/>
          <a:p>
            <a:pPr indent="0" marL="0">
              <a:buNone/>
            </a:pPr>
            <a:r>
              <a:rPr lang="en-US" sz="900" dirty="0">
                <a:solidFill>
                  <a:srgbClr val="9FB3C8"/>
                </a:solidFill>
                <a:latin typeface="Calibri" pitchFamily="34" charset="0"/>
                <a:ea typeface="Calibri" pitchFamily="34" charset="-122"/>
                <a:cs typeface="Calibri" pitchFamily="34" charset="-120"/>
              </a:rPr>
              <a:t>Team Organization Workshop Guide</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Stephens Insight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Organization Workshop Guide: Facilitator Presentation</dc:title>
  <dc:subject>PptxGenJS Presentation</dc:subject>
  <dc:creator>Stephens Insight Group</dc:creator>
  <cp:lastModifiedBy>Stephens Insight Group</cp:lastModifiedBy>
  <cp:revision>1</cp:revision>
  <dcterms:created xsi:type="dcterms:W3CDTF">2026-10-20T11:58:15Z</dcterms:created>
  <dcterms:modified xsi:type="dcterms:W3CDTF">2026-10-20T11:58:15Z</dcterms:modified>
</cp:coreProperties>
</file>