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12af6497-fce5-246f-70fc-08e10c9a0342}">
          <p14:sldIdLst>
            <p14:sldId id="256"/>
            <p14:sldId id="257"/>
            <p14:sldId id="258"/>
          </p14:sldIdLst>
        </p14:section>
        <p14:section name="Foundations" id="{fc0a0e50-ed73-1162-218a-a13e2d9dcf02}">
          <p14:sldIdLst>
            <p14:sldId id="259"/>
            <p14:sldId id="260"/>
          </p14:sldIdLst>
        </p14:section>
        <p14:section name="Mapping" id="{0083fd19-5541-1fbf-eb6b-08a5d4939aa5}">
          <p14:sldIdLst>
            <p14:sldId id="261"/>
            <p14:sldId id="262"/>
          </p14:sldIdLst>
        </p14:section>
        <p14:section name="Measuring" id="{bc117a6f-3bee-8425-6bb3-02eaa1b6ff2d}">
          <p14:sldIdLst>
            <p14:sldId id="263"/>
            <p14:sldId id="264"/>
            <p14:sldId id="265"/>
          </p14:sldIdLst>
        </p14:section>
        <p14:section name="Improving" id="{80e0287e-ac59-e755-2ff0-d272cd367476}">
          <p14:sldIdLst>
            <p14:sldId id="266"/>
            <p14:sldId id="267"/>
            <p14:sldId id="268"/>
          </p14:sldIdLst>
        </p14:section>
        <p14:section name="Closing" id="{3697c13b-42ab-d7cd-f039-d7b48432030d}">
          <p14:sldIdLst>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and introduce yourself. Replace the placeholders with the value stream name, date, and facilitator. Frame the session: today we will build one shared, data-backed picture of how work flows through this value stream, find where it waits, and agree on a short list of improvements with owners.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agenda and timeboxes. Mention breaks. Explain that the biggest block of time goes to mapping the current state, because a trustworthy current state is what makes every later step useful.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psychological safety early. Emphasize that this is about the system, not individual performance. Ask the group to agree to the working agreements, and add any they want.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two types of value streams SAFe describes. Confirm which type the group is mapping today. Most technology teams map a development value stream, but it often supports an operational one, so it helps to name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short. The point is that the map is a tool for seeing, not a deliverable in itself. The Lean Enterprise Institute notes that a perfectly drawn current state map is not the point; understanding the flow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the trigger, end point, and customer with the sponsor in the room. Write the scope at the top of the wall. Record it on the Scope tab of the Excel template. Revisit it whenever discussion drifts.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longest block. Ask a step representative to walk a real recent item through the flow. Keep asking: what happens next, who does it, and what does it wait for? Do not let the group skip workarounds or informal steps. Timebox to 60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process data box. Lean Enterprise Institute defines lead time as the time it takes one piece to move all the way through a process or value stream, and percent complete and accurate as the percent of work completed with perfect quality in a step. Encourage ranges if people are unsure, then check against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 numbers on this slide are hypothetical and only illustrate the calculation. The Excel template calculates flow efficiency automatically on the Current State and Future State tabs. Ask the group: where is the biggest wait? That usually points to the first improvement.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categories as prompts, not a checklist. Highlight the longest waits, the lowest %C&amp;A handoffs, and the steps with rework loops. Run the dot vote, then log results on the Waste and Constraints tab. Capture root-cause ideas on red sticky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Push for ambition grounded in reality. The future state should be achievable within a few months, not a perfect end state. Use the comparison block on the Future State tab to show the expected change in lead time and flow efficiency.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Convert each top constraint into a concrete improvement item. Do not leave the room without an owner and date for each. Record items on the Improvement Backlog tab. Confirm the follow-up date before closing.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reference slide. You can hide this slide when presenting to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back the outputs and confirm owners. Confirm the follow-up date. Use the follow-up email template on the SIG workshop guide page to send the summary within 24 hours.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thanking the group. Share the references for anyone who wants to go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IG Dark">
    <p:bg>
      <p:bgPr>
        <a:solidFill>
          <a:srgbClr val="0D2849"/>
        </a:solidFill>
      </p:bgPr>
    </p:bg>
    <p:spTree>
      <p:nvGrpSpPr>
        <p:cNvPr id="1" name=""/>
        <p:cNvGrpSpPr/>
        <p:nvPr/>
      </p:nvGrpSpPr>
      <p:grpSpPr>
        <a:xfrm>
          <a:off x="0" y="0"/>
          <a:ext cx="0" cy="0"/>
          <a:chOff x="0" y="0"/>
          <a:chExt cx="0" cy="0"/>
        </a:xfrm>
      </p:grpSpPr>
      <p:pic>
        <p:nvPicPr>
          <p:cNvPr id="2" name="Image 0" descr="/tmp/claude-0/-home-claude/065a2e95-8526-5a15-bf00-ac8c46bdceba/scratchpad/build/sig-logo-bars-square-transparent.png">    </p:cNvPr>
          <p:cNvPicPr>
            <a:picLocks noChangeAspect="1"/>
          </p:cNvPicPr>
          <p:nvPr/>
        </p:nvPicPr>
        <p:blipFill>
          <a:blip r:embed="rId1"/>
          <a:stretch>
            <a:fillRect/>
          </a:stretch>
        </p:blipFill>
        <p:spPr>
          <a:xfrm>
            <a:off x="11365992" y="6172200"/>
            <a:ext cx="411480" cy="411480"/>
          </a:xfrm>
          <a:prstGeom prst="rect">
            <a:avLst/>
          </a:prstGeom>
        </p:spPr>
      </p:pic>
      <p:sp>
        <p:nvSpPr>
          <p:cNvPr id="25" name="Slide Number Placeholder 0"/>
          <p:cNvSpPr>
            <a:spLocks noGrp="1"/>
          </p:cNvSpPr>
          <p:nvPr>
            <p:ph type="sldNum" sz="quarter" idx="4294967295"/>
          </p:nvPr>
        </p:nvSpPr>
        <p:spPr>
          <a:xfrm>
            <a:off x="457200" y="626364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BD1D7"/>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IG Content">
    <p:bg>
      <p:bgPr>
        <a:solidFill>
          <a:srgbClr val="FFFFFF"/>
        </a:solidFill>
      </p:bgPr>
    </p:bg>
    <p:spTree>
      <p:nvGrpSpPr>
        <p:cNvPr id="1" name=""/>
        <p:cNvGrpSpPr/>
        <p:nvPr/>
      </p:nvGrpSpPr>
      <p:grpSpPr>
        <a:xfrm>
          <a:off x="0" y="0"/>
          <a:ext cx="0" cy="0"/>
          <a:chOff x="0" y="0"/>
          <a:chExt cx="0" cy="0"/>
        </a:xfrm>
      </p:grpSpPr>
      <p:pic>
        <p:nvPicPr>
          <p:cNvPr id="2" name="Image 0" descr="/tmp/claude-0/-home-claude/065a2e95-8526-5a15-bf00-ac8c46bdceba/scratchpad/build/sig-logo-bars-square-light-transparent.png">    </p:cNvPr>
          <p:cNvPicPr>
            <a:picLocks noChangeAspect="1"/>
          </p:cNvPicPr>
          <p:nvPr/>
        </p:nvPicPr>
        <p:blipFill>
          <a:blip r:embed="rId1"/>
          <a:stretch>
            <a:fillRect/>
          </a:stretch>
        </p:blipFill>
        <p:spPr>
          <a:xfrm>
            <a:off x="11365992" y="6172200"/>
            <a:ext cx="411480" cy="411480"/>
          </a:xfrm>
          <a:prstGeom prst="rect">
            <a:avLst/>
          </a:prstGeom>
        </p:spPr>
      </p:pic>
      <p:sp>
        <p:nvSpPr>
          <p:cNvPr id="3" name="Text 0"/>
          <p:cNvSpPr/>
          <p:nvPr/>
        </p:nvSpPr>
        <p:spPr>
          <a:xfrm>
            <a:off x="1005840" y="6263640"/>
            <a:ext cx="7315200" cy="274320"/>
          </a:xfrm>
          <a:prstGeom prst="rect">
            <a:avLst/>
          </a:prstGeom>
          <a:noFill/>
          <a:ln/>
        </p:spPr>
        <p:txBody>
          <a:bodyPr wrap="square" lIns="0" tIns="0" rIns="0" bIns="0" rtlCol="0" anchor="ctr"/>
          <a:lstStyle/>
          <a:p>
            <a:pPr indent="0" marL="0">
              <a:buNone/>
            </a:pPr>
            <a:r>
              <a:rPr lang="en-US" sz="1000" dirty="0">
                <a:solidFill>
                  <a:srgbClr val="5B6B7C"/>
                </a:solidFill>
                <a:latin typeface="Arial" pitchFamily="34" charset="0"/>
                <a:ea typeface="Arial" pitchFamily="34" charset="-122"/>
                <a:cs typeface="Arial" pitchFamily="34" charset="-120"/>
              </a:rPr>
              <a:t>Value Stream Mapping Workshop  |  Stephens Insight Group</a:t>
            </a:r>
            <a:endParaRPr lang="en-US" sz="10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457200" y="626364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BD1D7"/>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IG logo" descr="/tmp/claude-0/-home-claude/065a2e95-8526-5a15-bf00-ac8c46bdceba/scratchpad/build/sig-logo-a1-reversed-transparent.png">    </p:cNvPr>
          <p:cNvPicPr>
            <a:picLocks noChangeAspect="1"/>
          </p:cNvPicPr>
          <p:nvPr/>
        </p:nvPicPr>
        <p:blipFill>
          <a:blip r:embed="rId1"/>
          <a:stretch>
            <a:fillRect/>
          </a:stretch>
        </p:blipFill>
        <p:spPr>
          <a:xfrm>
            <a:off x="548640" y="548640"/>
            <a:ext cx="2377440" cy="507187"/>
          </a:xfrm>
          <a:prstGeom prst="rect">
            <a:avLst/>
          </a:prstGeom>
        </p:spPr>
      </p:pic>
      <p:sp>
        <p:nvSpPr>
          <p:cNvPr id="3" name="Text 0"/>
          <p:cNvSpPr txBox="1"/>
          <p:nvPr/>
        </p:nvSpPr>
        <p:spPr>
          <a:xfrm>
            <a:off x="548640" y="2103120"/>
            <a:ext cx="5486400" cy="320040"/>
          </a:xfrm>
          <a:prstGeom prst="rect">
            <a:avLst/>
          </a:prstGeom>
          <a:noFill/>
          <a:ln/>
        </p:spPr>
        <p:txBody>
          <a:bodyPr wrap="square" lIns="0" tIns="0" rIns="0" bIns="0" rtlCol="0" anchor="ctr"/>
          <a:lstStyle/>
          <a:p>
            <a:pPr indent="0" marL="0">
              <a:buNone/>
            </a:pPr>
            <a:r>
              <a:rPr lang="en-US" sz="1200" b="1" spc="300" kern="0" dirty="0">
                <a:solidFill>
                  <a:srgbClr val="F6C882"/>
                </a:solidFill>
                <a:latin typeface="Arial" pitchFamily="34" charset="0"/>
                <a:ea typeface="Arial" pitchFamily="34" charset="-122"/>
                <a:cs typeface="Arial" pitchFamily="34" charset="-120"/>
              </a:rPr>
              <a:t>FACILITATOR PRESENTATION</a:t>
            </a:r>
            <a:endParaRPr lang="en-US" sz="1200" dirty="0"/>
          </a:p>
        </p:txBody>
      </p:sp>
      <p:sp>
        <p:nvSpPr>
          <p:cNvPr id="4" name="Text 1"/>
          <p:cNvSpPr txBox="1"/>
          <p:nvPr/>
        </p:nvSpPr>
        <p:spPr>
          <a:xfrm>
            <a:off x="548640" y="2514600"/>
            <a:ext cx="5486400" cy="1737360"/>
          </a:xfrm>
          <a:prstGeom prst="rect">
            <a:avLst/>
          </a:prstGeom>
          <a:noFill/>
          <a:ln/>
        </p:spPr>
        <p:txBody>
          <a:bodyPr wrap="square" lIns="0" tIns="0" rIns="0" bIns="0" rtlCol="0" anchor="t"/>
          <a:lstStyle/>
          <a:p>
            <a:pPr indent="0" marL="0">
              <a:buNone/>
            </a:pPr>
            <a:r>
              <a:rPr lang="en-US" sz="4000" b="1" dirty="0">
                <a:solidFill>
                  <a:srgbClr val="FFFFFF"/>
                </a:solidFill>
                <a:latin typeface="Montserrat" pitchFamily="34" charset="0"/>
                <a:ea typeface="Montserrat" pitchFamily="34" charset="-122"/>
                <a:cs typeface="Montserrat" pitchFamily="34" charset="-120"/>
              </a:rPr>
              <a:t>Value Stream Mapping Workshop</a:t>
            </a:r>
            <a:endParaRPr lang="en-US" sz="4000" dirty="0"/>
          </a:p>
        </p:txBody>
      </p:sp>
      <p:sp>
        <p:nvSpPr>
          <p:cNvPr id="5" name="Text 2"/>
          <p:cNvSpPr txBox="1"/>
          <p:nvPr/>
        </p:nvSpPr>
        <p:spPr>
          <a:xfrm>
            <a:off x="548640" y="4343400"/>
            <a:ext cx="5303520" cy="822960"/>
          </a:xfrm>
          <a:prstGeom prst="rect">
            <a:avLst/>
          </a:prstGeom>
          <a:noFill/>
          <a:ln/>
        </p:spPr>
        <p:txBody>
          <a:bodyPr wrap="square" lIns="0" tIns="0" rIns="0" bIns="0" rtlCol="0" anchor="t"/>
          <a:lstStyle/>
          <a:p>
            <a:pPr indent="0" marL="0">
              <a:buNone/>
            </a:pPr>
            <a:r>
              <a:rPr lang="en-US" sz="1600" dirty="0">
                <a:solidFill>
                  <a:srgbClr val="CBD1D7"/>
                </a:solidFill>
                <a:latin typeface="Arial" pitchFamily="34" charset="0"/>
                <a:ea typeface="Arial" pitchFamily="34" charset="-122"/>
                <a:cs typeface="Arial" pitchFamily="34" charset="-120"/>
              </a:rPr>
              <a:t>See how work really flows from request to delivery, and where it waits.</a:t>
            </a:r>
            <a:endParaRPr lang="en-US" sz="1600" dirty="0"/>
          </a:p>
        </p:txBody>
      </p:sp>
      <p:sp>
        <p:nvSpPr>
          <p:cNvPr id="6" name="Text 3"/>
          <p:cNvSpPr txBox="1"/>
          <p:nvPr/>
        </p:nvSpPr>
        <p:spPr>
          <a:xfrm>
            <a:off x="548640" y="5394960"/>
            <a:ext cx="5303520" cy="320040"/>
          </a:xfrm>
          <a:prstGeom prst="rect">
            <a:avLst/>
          </a:prstGeom>
          <a:noFill/>
          <a:ln/>
        </p:spPr>
        <p:txBody>
          <a:bodyPr wrap="square" lIns="0" tIns="0" rIns="0" bIns="0" rtlCol="0" anchor="ctr"/>
          <a:lstStyle/>
          <a:p>
            <a:pPr indent="0" marL="0">
              <a:buNone/>
            </a:pPr>
            <a:r>
              <a:rPr lang="en-US" sz="1200" dirty="0">
                <a:solidFill>
                  <a:srgbClr val="F6C882"/>
                </a:solidFill>
                <a:latin typeface="Arial" pitchFamily="34" charset="0"/>
                <a:ea typeface="Arial" pitchFamily="34" charset="-122"/>
                <a:cs typeface="Arial" pitchFamily="34" charset="-120"/>
              </a:rPr>
              <a:t>[Value Stream Name]  |  [Date]  |  [Facilitator]</a:t>
            </a:r>
            <a:endParaRPr lang="en-US" sz="1200" dirty="0"/>
          </a:p>
        </p:txBody>
      </p:sp>
      <p:sp>
        <p:nvSpPr>
          <p:cNvPr id="25" name="Slide Number Placeholder 0"/>
          <p:cNvSpPr>
            <a:spLocks noGrp="1"/>
          </p:cNvSpPr>
          <p:nvPr>
            <p:ph type="sldNum" sz="quarter" idx="4294967295"/>
          </p:nvPr>
        </p:nvSpPr>
        <p:spPr>
          <a:xfrm>
            <a:off x="457200" y="626364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BD1D7"/>
                </a:solidFill>
                <a:latin typeface="Arial"/>
                <a:ea typeface="Arial"/>
                <a:cs typeface="Aria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AGENDA</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Today's Session</a:t>
            </a:r>
            <a:endParaRPr lang="en-US" sz="3000" dirty="0"/>
          </a:p>
        </p:txBody>
      </p:sp>
      <p:sp>
        <p:nvSpPr>
          <p:cNvPr id="4" name="Badge 1"/>
          <p:cNvSpPr/>
          <p:nvPr/>
        </p:nvSpPr>
        <p:spPr>
          <a:xfrm>
            <a:off x="548640" y="1691640"/>
            <a:ext cx="548640" cy="548640"/>
          </a:xfrm>
          <a:prstGeom prst="rect">
            <a:avLst/>
          </a:prstGeom>
          <a:solidFill>
            <a:srgbClr val="F6C882"/>
          </a:solidFill>
          <a:ln w="12700">
            <a:solidFill>
              <a:srgbClr val="F6C882"/>
            </a:solidFill>
            <a:prstDash val="solid"/>
          </a:ln>
        </p:spPr>
      </p:sp>
      <p:sp>
        <p:nvSpPr>
          <p:cNvPr id="5" name="Text 3"/>
          <p:cNvSpPr txBox="1"/>
          <p:nvPr/>
        </p:nvSpPr>
        <p:spPr>
          <a:xfrm>
            <a:off x="548640" y="169164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1</a:t>
            </a:r>
            <a:endParaRPr lang="en-US" sz="1600" dirty="0"/>
          </a:p>
        </p:txBody>
      </p:sp>
      <p:sp>
        <p:nvSpPr>
          <p:cNvPr id="6" name="Text 4"/>
          <p:cNvSpPr txBox="1"/>
          <p:nvPr/>
        </p:nvSpPr>
        <p:spPr>
          <a:xfrm>
            <a:off x="1325880" y="164592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Set the Stage</a:t>
            </a:r>
            <a:endParaRPr lang="en-US" sz="1700" dirty="0"/>
          </a:p>
        </p:txBody>
      </p:sp>
      <p:sp>
        <p:nvSpPr>
          <p:cNvPr id="7" name="Text 5"/>
          <p:cNvSpPr txBox="1"/>
          <p:nvPr/>
        </p:nvSpPr>
        <p:spPr>
          <a:xfrm>
            <a:off x="1325880" y="201168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15 min</a:t>
            </a:r>
            <a:endParaRPr lang="en-US" sz="1400" dirty="0"/>
          </a:p>
        </p:txBody>
      </p:sp>
      <p:sp>
        <p:nvSpPr>
          <p:cNvPr id="8" name="Badge 2"/>
          <p:cNvSpPr/>
          <p:nvPr/>
        </p:nvSpPr>
        <p:spPr>
          <a:xfrm>
            <a:off x="548640" y="2743200"/>
            <a:ext cx="548640" cy="548640"/>
          </a:xfrm>
          <a:prstGeom prst="rect">
            <a:avLst/>
          </a:prstGeom>
          <a:solidFill>
            <a:srgbClr val="F6C882"/>
          </a:solidFill>
          <a:ln w="12700">
            <a:solidFill>
              <a:srgbClr val="F6C882"/>
            </a:solidFill>
            <a:prstDash val="solid"/>
          </a:ln>
        </p:spPr>
      </p:sp>
      <p:sp>
        <p:nvSpPr>
          <p:cNvPr id="9" name="Text 7"/>
          <p:cNvSpPr txBox="1"/>
          <p:nvPr/>
        </p:nvSpPr>
        <p:spPr>
          <a:xfrm>
            <a:off x="54864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2</a:t>
            </a:r>
            <a:endParaRPr lang="en-US" sz="1600" dirty="0"/>
          </a:p>
        </p:txBody>
      </p:sp>
      <p:sp>
        <p:nvSpPr>
          <p:cNvPr id="10" name="Text 8"/>
          <p:cNvSpPr txBox="1"/>
          <p:nvPr/>
        </p:nvSpPr>
        <p:spPr>
          <a:xfrm>
            <a:off x="1325880" y="269748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Define Scope and Customer</a:t>
            </a:r>
            <a:endParaRPr lang="en-US" sz="1700" dirty="0"/>
          </a:p>
        </p:txBody>
      </p:sp>
      <p:sp>
        <p:nvSpPr>
          <p:cNvPr id="11" name="Text 9"/>
          <p:cNvSpPr txBox="1"/>
          <p:nvPr/>
        </p:nvSpPr>
        <p:spPr>
          <a:xfrm>
            <a:off x="1325880" y="306324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15 min</a:t>
            </a:r>
            <a:endParaRPr lang="en-US" sz="1400" dirty="0"/>
          </a:p>
        </p:txBody>
      </p:sp>
      <p:sp>
        <p:nvSpPr>
          <p:cNvPr id="12" name="Badge 3"/>
          <p:cNvSpPr/>
          <p:nvPr/>
        </p:nvSpPr>
        <p:spPr>
          <a:xfrm>
            <a:off x="548640" y="3794760"/>
            <a:ext cx="548640" cy="548640"/>
          </a:xfrm>
          <a:prstGeom prst="rect">
            <a:avLst/>
          </a:prstGeom>
          <a:solidFill>
            <a:srgbClr val="F6C882"/>
          </a:solidFill>
          <a:ln w="12700">
            <a:solidFill>
              <a:srgbClr val="F6C882"/>
            </a:solidFill>
            <a:prstDash val="solid"/>
          </a:ln>
        </p:spPr>
      </p:sp>
      <p:sp>
        <p:nvSpPr>
          <p:cNvPr id="13" name="Text 11"/>
          <p:cNvSpPr txBox="1"/>
          <p:nvPr/>
        </p:nvSpPr>
        <p:spPr>
          <a:xfrm>
            <a:off x="548640" y="379476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3</a:t>
            </a:r>
            <a:endParaRPr lang="en-US" sz="1600" dirty="0"/>
          </a:p>
        </p:txBody>
      </p:sp>
      <p:sp>
        <p:nvSpPr>
          <p:cNvPr id="14" name="Text 12"/>
          <p:cNvSpPr txBox="1"/>
          <p:nvPr/>
        </p:nvSpPr>
        <p:spPr>
          <a:xfrm>
            <a:off x="1325880" y="374904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Map the Current State</a:t>
            </a:r>
            <a:endParaRPr lang="en-US" sz="1700" dirty="0"/>
          </a:p>
        </p:txBody>
      </p:sp>
      <p:sp>
        <p:nvSpPr>
          <p:cNvPr id="15" name="Text 13"/>
          <p:cNvSpPr txBox="1"/>
          <p:nvPr/>
        </p:nvSpPr>
        <p:spPr>
          <a:xfrm>
            <a:off x="1325880" y="411480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60 min</a:t>
            </a:r>
            <a:endParaRPr lang="en-US" sz="1400" dirty="0"/>
          </a:p>
        </p:txBody>
      </p:sp>
      <p:sp>
        <p:nvSpPr>
          <p:cNvPr id="16" name="Badge 4"/>
          <p:cNvSpPr/>
          <p:nvPr/>
        </p:nvSpPr>
        <p:spPr>
          <a:xfrm>
            <a:off x="548640" y="4846320"/>
            <a:ext cx="548640" cy="548640"/>
          </a:xfrm>
          <a:prstGeom prst="rect">
            <a:avLst/>
          </a:prstGeom>
          <a:solidFill>
            <a:srgbClr val="F6C882"/>
          </a:solidFill>
          <a:ln w="12700">
            <a:solidFill>
              <a:srgbClr val="F6C882"/>
            </a:solidFill>
            <a:prstDash val="solid"/>
          </a:ln>
        </p:spPr>
      </p:sp>
      <p:sp>
        <p:nvSpPr>
          <p:cNvPr id="17" name="Text 15"/>
          <p:cNvSpPr txBox="1"/>
          <p:nvPr/>
        </p:nvSpPr>
        <p:spPr>
          <a:xfrm>
            <a:off x="548640" y="484632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4</a:t>
            </a:r>
            <a:endParaRPr lang="en-US" sz="1600" dirty="0"/>
          </a:p>
        </p:txBody>
      </p:sp>
      <p:sp>
        <p:nvSpPr>
          <p:cNvPr id="18" name="Text 16"/>
          <p:cNvSpPr txBox="1"/>
          <p:nvPr/>
        </p:nvSpPr>
        <p:spPr>
          <a:xfrm>
            <a:off x="1325880" y="480060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Add Timing and Flow Data</a:t>
            </a:r>
            <a:endParaRPr lang="en-US" sz="1700" dirty="0"/>
          </a:p>
        </p:txBody>
      </p:sp>
      <p:sp>
        <p:nvSpPr>
          <p:cNvPr id="19" name="Text 17"/>
          <p:cNvSpPr txBox="1"/>
          <p:nvPr/>
        </p:nvSpPr>
        <p:spPr>
          <a:xfrm>
            <a:off x="1325880" y="516636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40 min</a:t>
            </a:r>
            <a:endParaRPr lang="en-US" sz="1400" dirty="0"/>
          </a:p>
        </p:txBody>
      </p:sp>
      <p:sp>
        <p:nvSpPr>
          <p:cNvPr id="20" name="Badge 5"/>
          <p:cNvSpPr/>
          <p:nvPr/>
        </p:nvSpPr>
        <p:spPr>
          <a:xfrm>
            <a:off x="6217920" y="1691640"/>
            <a:ext cx="548640" cy="548640"/>
          </a:xfrm>
          <a:prstGeom prst="rect">
            <a:avLst/>
          </a:prstGeom>
          <a:solidFill>
            <a:srgbClr val="F6C882"/>
          </a:solidFill>
          <a:ln w="12700">
            <a:solidFill>
              <a:srgbClr val="F6C882"/>
            </a:solidFill>
            <a:prstDash val="solid"/>
          </a:ln>
        </p:spPr>
      </p:sp>
      <p:sp>
        <p:nvSpPr>
          <p:cNvPr id="21" name="Text 19"/>
          <p:cNvSpPr txBox="1"/>
          <p:nvPr/>
        </p:nvSpPr>
        <p:spPr>
          <a:xfrm>
            <a:off x="6217920" y="169164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5</a:t>
            </a:r>
            <a:endParaRPr lang="en-US" sz="1600" dirty="0"/>
          </a:p>
        </p:txBody>
      </p:sp>
      <p:sp>
        <p:nvSpPr>
          <p:cNvPr id="22" name="Text 20"/>
          <p:cNvSpPr txBox="1"/>
          <p:nvPr/>
        </p:nvSpPr>
        <p:spPr>
          <a:xfrm>
            <a:off x="6995160" y="164592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Identify Waste and Bottlenecks</a:t>
            </a:r>
            <a:endParaRPr lang="en-US" sz="1700" dirty="0"/>
          </a:p>
        </p:txBody>
      </p:sp>
      <p:sp>
        <p:nvSpPr>
          <p:cNvPr id="23" name="Text 21"/>
          <p:cNvSpPr txBox="1"/>
          <p:nvPr/>
        </p:nvSpPr>
        <p:spPr>
          <a:xfrm>
            <a:off x="6995160" y="201168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30 min</a:t>
            </a:r>
            <a:endParaRPr lang="en-US" sz="1400" dirty="0"/>
          </a:p>
        </p:txBody>
      </p:sp>
      <p:sp>
        <p:nvSpPr>
          <p:cNvPr id="24" name="Badge 6"/>
          <p:cNvSpPr/>
          <p:nvPr/>
        </p:nvSpPr>
        <p:spPr>
          <a:xfrm>
            <a:off x="6217920" y="2743200"/>
            <a:ext cx="548640" cy="548640"/>
          </a:xfrm>
          <a:prstGeom prst="rect">
            <a:avLst/>
          </a:prstGeom>
          <a:solidFill>
            <a:srgbClr val="F6C882"/>
          </a:solidFill>
          <a:ln w="12700">
            <a:solidFill>
              <a:srgbClr val="F6C882"/>
            </a:solidFill>
            <a:prstDash val="solid"/>
          </a:ln>
        </p:spPr>
      </p:sp>
      <p:sp>
        <p:nvSpPr>
          <p:cNvPr id="25" name="Text 23"/>
          <p:cNvSpPr txBox="1"/>
          <p:nvPr/>
        </p:nvSpPr>
        <p:spPr>
          <a:xfrm>
            <a:off x="621792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6</a:t>
            </a:r>
            <a:endParaRPr lang="en-US" sz="1600" dirty="0"/>
          </a:p>
        </p:txBody>
      </p:sp>
      <p:sp>
        <p:nvSpPr>
          <p:cNvPr id="26" name="Text 24"/>
          <p:cNvSpPr txBox="1"/>
          <p:nvPr/>
        </p:nvSpPr>
        <p:spPr>
          <a:xfrm>
            <a:off x="6995160" y="269748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Design the Future State</a:t>
            </a:r>
            <a:endParaRPr lang="en-US" sz="1700" dirty="0"/>
          </a:p>
        </p:txBody>
      </p:sp>
      <p:sp>
        <p:nvSpPr>
          <p:cNvPr id="27" name="Text 25"/>
          <p:cNvSpPr txBox="1"/>
          <p:nvPr/>
        </p:nvSpPr>
        <p:spPr>
          <a:xfrm>
            <a:off x="6995160" y="306324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40 min</a:t>
            </a:r>
            <a:endParaRPr lang="en-US" sz="1400" dirty="0"/>
          </a:p>
        </p:txBody>
      </p:sp>
      <p:sp>
        <p:nvSpPr>
          <p:cNvPr id="28" name="Badge 7"/>
          <p:cNvSpPr/>
          <p:nvPr/>
        </p:nvSpPr>
        <p:spPr>
          <a:xfrm>
            <a:off x="6217920" y="3794760"/>
            <a:ext cx="548640" cy="548640"/>
          </a:xfrm>
          <a:prstGeom prst="rect">
            <a:avLst/>
          </a:prstGeom>
          <a:solidFill>
            <a:srgbClr val="F6C882"/>
          </a:solidFill>
          <a:ln w="12700">
            <a:solidFill>
              <a:srgbClr val="F6C882"/>
            </a:solidFill>
            <a:prstDash val="solid"/>
          </a:ln>
        </p:spPr>
      </p:sp>
      <p:sp>
        <p:nvSpPr>
          <p:cNvPr id="29" name="Text 27"/>
          <p:cNvSpPr txBox="1"/>
          <p:nvPr/>
        </p:nvSpPr>
        <p:spPr>
          <a:xfrm>
            <a:off x="6217920" y="379476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7</a:t>
            </a:r>
            <a:endParaRPr lang="en-US" sz="1600" dirty="0"/>
          </a:p>
        </p:txBody>
      </p:sp>
      <p:sp>
        <p:nvSpPr>
          <p:cNvPr id="30" name="Text 28"/>
          <p:cNvSpPr txBox="1"/>
          <p:nvPr/>
        </p:nvSpPr>
        <p:spPr>
          <a:xfrm>
            <a:off x="6995160" y="3749040"/>
            <a:ext cx="4206240" cy="36576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Prioritize Improvements and Assign Owners</a:t>
            </a:r>
            <a:endParaRPr lang="en-US" sz="1700" dirty="0"/>
          </a:p>
        </p:txBody>
      </p:sp>
      <p:sp>
        <p:nvSpPr>
          <p:cNvPr id="31" name="Text 29"/>
          <p:cNvSpPr txBox="1"/>
          <p:nvPr/>
        </p:nvSpPr>
        <p:spPr>
          <a:xfrm>
            <a:off x="6995160" y="4114800"/>
            <a:ext cx="4206240" cy="274320"/>
          </a:xfrm>
          <a:prstGeom prst="rect">
            <a:avLst/>
          </a:prstGeom>
          <a:noFill/>
          <a:ln/>
        </p:spPr>
        <p:txBody>
          <a:bodyPr wrap="square" lIns="0" tIns="0" rIns="0" bIns="0" rtlCol="0" anchor="ctr"/>
          <a:lstStyle/>
          <a:p>
            <a:pPr indent="0" marL="0">
              <a:buNone/>
            </a:pPr>
            <a:r>
              <a:rPr lang="en-US" sz="1400" dirty="0">
                <a:solidFill>
                  <a:srgbClr val="5B6B7C"/>
                </a:solidFill>
                <a:latin typeface="Arial" pitchFamily="34" charset="0"/>
                <a:ea typeface="Arial" pitchFamily="34" charset="-122"/>
                <a:cs typeface="Arial" pitchFamily="34" charset="-120"/>
              </a:rPr>
              <a:t>20 min</a:t>
            </a:r>
            <a:endParaRPr lang="en-US" sz="1400" dirty="0"/>
          </a:p>
        </p:txBody>
      </p:sp>
      <p:sp>
        <p:nvSpPr>
          <p:cNvPr id="32" name="Shape 30"/>
          <p:cNvSpPr/>
          <p:nvPr/>
        </p:nvSpPr>
        <p:spPr>
          <a:xfrm>
            <a:off x="6217920" y="4800600"/>
            <a:ext cx="5394960" cy="1097280"/>
          </a:xfrm>
          <a:prstGeom prst="rect">
            <a:avLst/>
          </a:prstGeom>
          <a:solidFill>
            <a:srgbClr val="0D2849"/>
          </a:solidFill>
          <a:ln w="12700">
            <a:solidFill>
              <a:srgbClr val="0D2849"/>
            </a:solidFill>
            <a:prstDash val="solid"/>
          </a:ln>
        </p:spPr>
      </p:sp>
      <p:sp>
        <p:nvSpPr>
          <p:cNvPr id="33" name="Text 31"/>
          <p:cNvSpPr txBox="1"/>
          <p:nvPr/>
        </p:nvSpPr>
        <p:spPr>
          <a:xfrm>
            <a:off x="6446520" y="4892040"/>
            <a:ext cx="4937760" cy="914400"/>
          </a:xfrm>
          <a:prstGeom prst="rect">
            <a:avLst/>
          </a:prstGeom>
          <a:noFill/>
          <a:ln/>
        </p:spPr>
        <p:txBody>
          <a:bodyPr wrap="square" lIns="0" tIns="0" rIns="0" bIns="0" rtlCol="0" anchor="ctr"/>
          <a:lstStyle/>
          <a:p>
            <a:pPr indent="0" marL="0">
              <a:buNone/>
            </a:pPr>
            <a:r>
              <a:rPr lang="en-US" sz="1300" b="1" dirty="0">
                <a:solidFill>
                  <a:srgbClr val="F6C882"/>
                </a:solidFill>
                <a:latin typeface="Arial" pitchFamily="34" charset="0"/>
                <a:ea typeface="Arial" pitchFamily="34" charset="-122"/>
                <a:cs typeface="Arial" pitchFamily="34" charset="-120"/>
              </a:rPr>
              <a:t>Total: about 3.5 hours</a:t>
            </a:r>
            <a:endParaRPr lang="en-US" sz="1300" dirty="0"/>
          </a:p>
          <a:p>
            <a:pPr indent="0" marL="0">
              <a:buNone/>
            </a:pPr>
            <a:r>
              <a:rPr lang="en-US" sz="1300" dirty="0">
                <a:solidFill>
                  <a:srgbClr val="FFFFFF"/>
                </a:solidFill>
                <a:latin typeface="Arial" pitchFamily="34" charset="0"/>
                <a:ea typeface="Arial" pitchFamily="34" charset="-122"/>
                <a:cs typeface="Arial" pitchFamily="34" charset="-120"/>
              </a:rPr>
              <a:t>Plus breaks. Split current and future state into two sessions for large or multi-ART value streams.</a:t>
            </a:r>
            <a:endParaRPr lang="en-US" sz="13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01 / SET THE STAGE</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Why We Are Here</a:t>
            </a:r>
            <a:endParaRPr lang="en-US" sz="3000" dirty="0"/>
          </a:p>
        </p:txBody>
      </p:sp>
      <p:sp>
        <p:nvSpPr>
          <p:cNvPr id="4" name="Card Purpose"/>
          <p:cNvSpPr/>
          <p:nvPr/>
        </p:nvSpPr>
        <p:spPr>
          <a:xfrm>
            <a:off x="548640" y="1554480"/>
            <a:ext cx="3520440" cy="2377440"/>
          </a:xfrm>
          <a:prstGeom prst="rect">
            <a:avLst/>
          </a:prstGeom>
          <a:solidFill>
            <a:srgbClr val="F3F5F7"/>
          </a:solidFill>
          <a:ln w="9525">
            <a:solidFill>
              <a:srgbClr val="CBD1D7"/>
            </a:solidFill>
            <a:prstDash val="solid"/>
          </a:ln>
        </p:spPr>
      </p:sp>
      <p:sp>
        <p:nvSpPr>
          <p:cNvPr id="5" name="Text 3"/>
          <p:cNvSpPr txBox="1"/>
          <p:nvPr/>
        </p:nvSpPr>
        <p:spPr>
          <a:xfrm>
            <a:off x="777240" y="173736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Purpose</a:t>
            </a:r>
            <a:endParaRPr lang="en-US" sz="1600" dirty="0"/>
          </a:p>
        </p:txBody>
      </p:sp>
      <p:sp>
        <p:nvSpPr>
          <p:cNvPr id="6" name="Text 4"/>
          <p:cNvSpPr txBox="1"/>
          <p:nvPr/>
        </p:nvSpPr>
        <p:spPr>
          <a:xfrm>
            <a:off x="777240" y="2194560"/>
            <a:ext cx="3063240" cy="160020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Map how work flows through this value stream today, measure where time goes, and design a better future state.</a:t>
            </a:r>
            <a:endParaRPr lang="en-US" sz="1400" dirty="0"/>
          </a:p>
        </p:txBody>
      </p:sp>
      <p:sp>
        <p:nvSpPr>
          <p:cNvPr id="7" name="Card Style"/>
          <p:cNvSpPr/>
          <p:nvPr/>
        </p:nvSpPr>
        <p:spPr>
          <a:xfrm>
            <a:off x="4297680" y="1554480"/>
            <a:ext cx="3520440" cy="2377440"/>
          </a:xfrm>
          <a:prstGeom prst="rect">
            <a:avLst/>
          </a:prstGeom>
          <a:solidFill>
            <a:srgbClr val="F3F5F7"/>
          </a:solidFill>
          <a:ln w="9525">
            <a:solidFill>
              <a:srgbClr val="CBD1D7"/>
            </a:solidFill>
            <a:prstDash val="solid"/>
          </a:ln>
        </p:spPr>
      </p:sp>
      <p:sp>
        <p:nvSpPr>
          <p:cNvPr id="8" name="Text 6"/>
          <p:cNvSpPr txBox="1"/>
          <p:nvPr/>
        </p:nvSpPr>
        <p:spPr>
          <a:xfrm>
            <a:off x="4526280" y="173736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Style</a:t>
            </a:r>
            <a:endParaRPr lang="en-US" sz="1600" dirty="0"/>
          </a:p>
        </p:txBody>
      </p:sp>
      <p:sp>
        <p:nvSpPr>
          <p:cNvPr id="9" name="Text 7"/>
          <p:cNvSpPr txBox="1"/>
          <p:nvPr/>
        </p:nvSpPr>
        <p:spPr>
          <a:xfrm>
            <a:off x="4526280" y="2194560"/>
            <a:ext cx="3063240" cy="160020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Visual, collaborative, and evidence-based. We stay at the wall, walk the flow step by step, and use real examples.</a:t>
            </a:r>
            <a:endParaRPr lang="en-US" sz="1400" dirty="0"/>
          </a:p>
        </p:txBody>
      </p:sp>
      <p:sp>
        <p:nvSpPr>
          <p:cNvPr id="10" name="Card Outcome"/>
          <p:cNvSpPr/>
          <p:nvPr/>
        </p:nvSpPr>
        <p:spPr>
          <a:xfrm>
            <a:off x="8046720" y="1554480"/>
            <a:ext cx="3520440" cy="2377440"/>
          </a:xfrm>
          <a:prstGeom prst="rect">
            <a:avLst/>
          </a:prstGeom>
          <a:solidFill>
            <a:srgbClr val="F3F5F7"/>
          </a:solidFill>
          <a:ln w="9525">
            <a:solidFill>
              <a:srgbClr val="CBD1D7"/>
            </a:solidFill>
            <a:prstDash val="solid"/>
          </a:ln>
        </p:spPr>
      </p:sp>
      <p:sp>
        <p:nvSpPr>
          <p:cNvPr id="11" name="Text 9"/>
          <p:cNvSpPr txBox="1"/>
          <p:nvPr/>
        </p:nvSpPr>
        <p:spPr>
          <a:xfrm>
            <a:off x="8275320" y="173736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Outcome</a:t>
            </a:r>
            <a:endParaRPr lang="en-US" sz="1600" dirty="0"/>
          </a:p>
        </p:txBody>
      </p:sp>
      <p:sp>
        <p:nvSpPr>
          <p:cNvPr id="12" name="Text 10"/>
          <p:cNvSpPr txBox="1"/>
          <p:nvPr/>
        </p:nvSpPr>
        <p:spPr>
          <a:xfrm>
            <a:off x="8275320" y="2194560"/>
            <a:ext cx="3063240" cy="160020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A validated current state map, a future state map, key flow metrics, and owned improvement items with dates.</a:t>
            </a:r>
            <a:endParaRPr lang="en-US" sz="1400" dirty="0"/>
          </a:p>
        </p:txBody>
      </p:sp>
      <p:sp>
        <p:nvSpPr>
          <p:cNvPr id="13" name="Text 11"/>
          <p:cNvSpPr txBox="1"/>
          <p:nvPr/>
        </p:nvSpPr>
        <p:spPr>
          <a:xfrm>
            <a:off x="548640" y="4206240"/>
            <a:ext cx="5486400" cy="365760"/>
          </a:xfrm>
          <a:prstGeom prst="rect">
            <a:avLst/>
          </a:prstGeom>
          <a:noFill/>
          <a:ln/>
        </p:spPr>
        <p:txBody>
          <a:bodyPr wrap="square" lIns="0" tIns="0" rIns="0" bIns="0" rtlCol="0" anchor="ctr"/>
          <a:lstStyle/>
          <a:p>
            <a:pPr indent="0" marL="0">
              <a:buNone/>
            </a:pPr>
            <a:r>
              <a:rPr lang="en-US" sz="1800" b="1" dirty="0">
                <a:solidFill>
                  <a:srgbClr val="0D2849"/>
                </a:solidFill>
                <a:latin typeface="Montserrat" pitchFamily="34" charset="0"/>
                <a:ea typeface="Montserrat" pitchFamily="34" charset="-122"/>
                <a:cs typeface="Montserrat" pitchFamily="34" charset="-120"/>
              </a:rPr>
              <a:t>Working Agreements</a:t>
            </a:r>
            <a:endParaRPr lang="en-US" sz="1800" dirty="0"/>
          </a:p>
        </p:txBody>
      </p:sp>
      <p:sp>
        <p:nvSpPr>
          <p:cNvPr id="14" name="Text 12"/>
          <p:cNvSpPr txBox="1"/>
          <p:nvPr/>
        </p:nvSpPr>
        <p:spPr>
          <a:xfrm>
            <a:off x="548640" y="4617720"/>
            <a:ext cx="10972800" cy="1463040"/>
          </a:xfrm>
          <a:prstGeom prst="rect">
            <a:avLst/>
          </a:prstGeom>
          <a:noFill/>
          <a:ln/>
        </p:spPr>
        <p:txBody>
          <a:bodyPr wrap="square" lIns="0" tIns="0" rIns="0" bIns="0" rtlCol="0" anchor="t"/>
          <a:lstStyle/>
          <a:p>
            <a:pPr marL="203200" indent="-203200">
              <a:spcAft>
                <a:spcPts val="400"/>
              </a:spcAft>
              <a:buSzPct val="100000"/>
              <a:buChar char="•"/>
            </a:pPr>
            <a:r>
              <a:rPr lang="en-US" sz="1500" dirty="0">
                <a:solidFill>
                  <a:srgbClr val="1F2933"/>
                </a:solidFill>
                <a:latin typeface="Arial" pitchFamily="34" charset="0"/>
                <a:ea typeface="Arial" pitchFamily="34" charset="-122"/>
                <a:cs typeface="Arial" pitchFamily="34" charset="-120"/>
              </a:rPr>
              <a:t>We map the process, not the people</a:t>
            </a:r>
            <a:endParaRPr lang="en-US" sz="1500" dirty="0"/>
          </a:p>
          <a:p>
            <a:pPr marL="203200" indent="-203200">
              <a:spcAft>
                <a:spcPts val="400"/>
              </a:spcAft>
              <a:buSzPct val="100000"/>
              <a:buChar char="•"/>
            </a:pPr>
            <a:r>
              <a:rPr lang="en-US" sz="1500" dirty="0">
                <a:solidFill>
                  <a:srgbClr val="1F2933"/>
                </a:solidFill>
                <a:latin typeface="Arial" pitchFamily="34" charset="0"/>
                <a:ea typeface="Arial" pitchFamily="34" charset="-122"/>
                <a:cs typeface="Arial" pitchFamily="34" charset="-120"/>
              </a:rPr>
              <a:t>Map what actually happens, including workarounds</a:t>
            </a:r>
            <a:endParaRPr lang="en-US" sz="1500" dirty="0"/>
          </a:p>
          <a:p>
            <a:pPr marL="203200" indent="-203200">
              <a:spcAft>
                <a:spcPts val="400"/>
              </a:spcAft>
              <a:buSzPct val="100000"/>
              <a:buChar char="•"/>
            </a:pPr>
            <a:r>
              <a:rPr lang="en-US" sz="1500" dirty="0">
                <a:solidFill>
                  <a:srgbClr val="1F2933"/>
                </a:solidFill>
                <a:latin typeface="Arial" pitchFamily="34" charset="0"/>
                <a:ea typeface="Arial" pitchFamily="34" charset="-122"/>
                <a:cs typeface="Arial" pitchFamily="34" charset="-120"/>
              </a:rPr>
              <a:t>Disagreements become data questions to check, not debates</a:t>
            </a:r>
            <a:endParaRPr lang="en-US" sz="1500" dirty="0"/>
          </a:p>
          <a:p>
            <a:pPr marL="203200" indent="-203200">
              <a:spcAft>
                <a:spcPts val="400"/>
              </a:spcAft>
              <a:buSzPct val="100000"/>
              <a:buChar char="•"/>
            </a:pPr>
            <a:r>
              <a:rPr lang="en-US" sz="1500" dirty="0">
                <a:solidFill>
                  <a:srgbClr val="1F2933"/>
                </a:solidFill>
                <a:latin typeface="Arial" pitchFamily="34" charset="0"/>
                <a:ea typeface="Arial" pitchFamily="34" charset="-122"/>
                <a:cs typeface="Arial" pitchFamily="34" charset="-120"/>
              </a:rPr>
              <a:t>Everyone who does the work has a voice</a:t>
            </a:r>
            <a:endParaRPr lang="en-US" sz="15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FOUNDATIONS</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What Is a Value Stream?</a:t>
            </a:r>
            <a:endParaRPr lang="en-US" sz="3000" dirty="0"/>
          </a:p>
        </p:txBody>
      </p:sp>
      <p:sp>
        <p:nvSpPr>
          <p:cNvPr id="4" name="Card Operational Value Stream"/>
          <p:cNvSpPr/>
          <p:nvPr/>
        </p:nvSpPr>
        <p:spPr>
          <a:xfrm>
            <a:off x="548640" y="1554480"/>
            <a:ext cx="5394960" cy="2468880"/>
          </a:xfrm>
          <a:prstGeom prst="rect">
            <a:avLst/>
          </a:prstGeom>
          <a:solidFill>
            <a:srgbClr val="F3F5F7"/>
          </a:solidFill>
          <a:ln w="9525">
            <a:solidFill>
              <a:srgbClr val="CBD1D7"/>
            </a:solidFill>
            <a:prstDash val="solid"/>
          </a:ln>
        </p:spPr>
      </p:sp>
      <p:sp>
        <p:nvSpPr>
          <p:cNvPr id="5" name="Text 3"/>
          <p:cNvSpPr txBox="1"/>
          <p:nvPr/>
        </p:nvSpPr>
        <p:spPr>
          <a:xfrm>
            <a:off x="777240" y="1737360"/>
            <a:ext cx="493776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Operational Value Stream</a:t>
            </a:r>
            <a:endParaRPr lang="en-US" sz="1600" dirty="0"/>
          </a:p>
        </p:txBody>
      </p:sp>
      <p:sp>
        <p:nvSpPr>
          <p:cNvPr id="6" name="Text 4"/>
          <p:cNvSpPr txBox="1"/>
          <p:nvPr/>
        </p:nvSpPr>
        <p:spPr>
          <a:xfrm>
            <a:off x="777240" y="2194560"/>
            <a:ext cx="4937760" cy="169164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The sequence of activities needed to deliver a product or service to a customer, such as fulfilling an order, providing a loan, or onboarding a new client.</a:t>
            </a:r>
            <a:endParaRPr lang="en-US" sz="1400" dirty="0"/>
          </a:p>
        </p:txBody>
      </p:sp>
      <p:sp>
        <p:nvSpPr>
          <p:cNvPr id="7" name="Card Development Value Stream"/>
          <p:cNvSpPr/>
          <p:nvPr/>
        </p:nvSpPr>
        <p:spPr>
          <a:xfrm>
            <a:off x="6217920" y="1554480"/>
            <a:ext cx="5394960" cy="2468880"/>
          </a:xfrm>
          <a:prstGeom prst="rect">
            <a:avLst/>
          </a:prstGeom>
          <a:solidFill>
            <a:srgbClr val="F3F5F7"/>
          </a:solidFill>
          <a:ln w="9525">
            <a:solidFill>
              <a:srgbClr val="CBD1D7"/>
            </a:solidFill>
            <a:prstDash val="solid"/>
          </a:ln>
        </p:spPr>
      </p:sp>
      <p:sp>
        <p:nvSpPr>
          <p:cNvPr id="8" name="Text 6"/>
          <p:cNvSpPr txBox="1"/>
          <p:nvPr/>
        </p:nvSpPr>
        <p:spPr>
          <a:xfrm>
            <a:off x="6446520" y="1737360"/>
            <a:ext cx="493776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Development Value Stream</a:t>
            </a:r>
            <a:endParaRPr lang="en-US" sz="1600" dirty="0"/>
          </a:p>
        </p:txBody>
      </p:sp>
      <p:sp>
        <p:nvSpPr>
          <p:cNvPr id="9" name="Text 7"/>
          <p:cNvSpPr txBox="1"/>
          <p:nvPr/>
        </p:nvSpPr>
        <p:spPr>
          <a:xfrm>
            <a:off x="6446520" y="2194560"/>
            <a:ext cx="4937760" cy="169164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The sequence of activities needed to convert a business hypothesis into a digitally enabled solution that delivers customer value: design, build, test, and deploy.</a:t>
            </a:r>
            <a:endParaRPr lang="en-US" sz="1400" dirty="0"/>
          </a:p>
        </p:txBody>
      </p:sp>
      <p:sp>
        <p:nvSpPr>
          <p:cNvPr id="10" name="Shape 8"/>
          <p:cNvSpPr/>
          <p:nvPr/>
        </p:nvSpPr>
        <p:spPr>
          <a:xfrm>
            <a:off x="548640" y="4297680"/>
            <a:ext cx="11064240" cy="1417320"/>
          </a:xfrm>
          <a:prstGeom prst="rect">
            <a:avLst/>
          </a:prstGeom>
          <a:solidFill>
            <a:srgbClr val="0D2849"/>
          </a:solidFill>
          <a:ln w="12700">
            <a:solidFill>
              <a:srgbClr val="0D2849"/>
            </a:solidFill>
            <a:prstDash val="solid"/>
          </a:ln>
        </p:spPr>
      </p:sp>
      <p:sp>
        <p:nvSpPr>
          <p:cNvPr id="11" name="Text 9"/>
          <p:cNvSpPr txBox="1"/>
          <p:nvPr/>
        </p:nvSpPr>
        <p:spPr>
          <a:xfrm>
            <a:off x="822960" y="4389120"/>
            <a:ext cx="10515600" cy="1234440"/>
          </a:xfrm>
          <a:prstGeom prst="rect">
            <a:avLst/>
          </a:prstGeom>
          <a:noFill/>
          <a:ln/>
        </p:spPr>
        <p:txBody>
          <a:bodyPr wrap="square" lIns="0" tIns="0" rIns="0" bIns="0" rtlCol="0" anchor="ctr"/>
          <a:lstStyle/>
          <a:p>
            <a:pPr indent="0" marL="0">
              <a:buNone/>
            </a:pPr>
            <a:r>
              <a:rPr lang="en-US" sz="2000" i="1" dirty="0">
                <a:solidFill>
                  <a:srgbClr val="FFFFFF"/>
                </a:solidFill>
                <a:latin typeface="Montserrat" pitchFamily="34" charset="0"/>
                <a:ea typeface="Montserrat" pitchFamily="34" charset="-122"/>
                <a:cs typeface="Montserrat" pitchFamily="34" charset="-120"/>
              </a:rPr>
              <a:t>“Whenever there is a product for the customer, there is a value stream.”</a:t>
            </a:r>
            <a:endParaRPr lang="en-US" sz="2000" dirty="0"/>
          </a:p>
          <a:p>
            <a:pPr indent="0" marL="0">
              <a:buNone/>
            </a:pPr>
            <a:r>
              <a:rPr lang="en-US" sz="1200" dirty="0">
                <a:solidFill>
                  <a:srgbClr val="F6C882"/>
                </a:solidFill>
                <a:latin typeface="Montserrat" pitchFamily="34" charset="0"/>
                <a:ea typeface="Montserrat" pitchFamily="34" charset="-122"/>
                <a:cs typeface="Montserrat" pitchFamily="34" charset="-120"/>
              </a:rPr>
              <a:t>Mike Rother and John Shook, Learning to See (as cited by SAFe)</a:t>
            </a:r>
            <a:endParaRPr lang="en-US" sz="2000" dirty="0"/>
          </a:p>
        </p:txBody>
      </p:sp>
      <p:sp>
        <p:nvSpPr>
          <p:cNvPr id="12" name="Text 10"/>
          <p:cNvSpPr txBox="1"/>
          <p:nvPr/>
        </p:nvSpPr>
        <p:spPr>
          <a:xfrm>
            <a:off x="548640" y="5852160"/>
            <a:ext cx="10058400" cy="274320"/>
          </a:xfrm>
          <a:prstGeom prst="rect">
            <a:avLst/>
          </a:prstGeom>
          <a:noFill/>
          <a:ln/>
        </p:spPr>
        <p:txBody>
          <a:bodyPr wrap="square" lIns="0" tIns="0" rIns="0" bIns="0" rtlCol="0" anchor="ctr"/>
          <a:lstStyle/>
          <a:p>
            <a:pPr indent="0" marL="0">
              <a:buNone/>
            </a:pPr>
            <a:r>
              <a:rPr lang="en-US" sz="1000" dirty="0">
                <a:solidFill>
                  <a:srgbClr val="5B6B7C"/>
                </a:solidFill>
                <a:latin typeface="Arial" pitchFamily="34" charset="0"/>
                <a:ea typeface="Arial" pitchFamily="34" charset="-122"/>
                <a:cs typeface="Arial" pitchFamily="34" charset="-120"/>
              </a:rPr>
              <a:t>Definitions: Scaled Agile Framework, Operational Value Streams and Development Value Streams.</a:t>
            </a:r>
            <a:endParaRPr lang="en-US" sz="10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FOUNDATIONS</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What Is Value Stream Mapping?</a:t>
            </a:r>
            <a:endParaRPr lang="en-US" sz="3000" dirty="0"/>
          </a:p>
        </p:txBody>
      </p:sp>
      <p:sp>
        <p:nvSpPr>
          <p:cNvPr id="4" name="Text 2"/>
          <p:cNvSpPr txBox="1"/>
          <p:nvPr/>
        </p:nvSpPr>
        <p:spPr>
          <a:xfrm>
            <a:off x="548640" y="1417320"/>
            <a:ext cx="11064240" cy="7315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A visual diagram of every step, handoff, and wait involved in turning a request into delivered value. It comes from Lean thinking and the Toyota Production System.</a:t>
            </a:r>
            <a:endParaRPr lang="en-US" sz="1600" dirty="0"/>
          </a:p>
        </p:txBody>
      </p:sp>
      <p:sp>
        <p:nvSpPr>
          <p:cNvPr id="5" name="Shape 3"/>
          <p:cNvSpPr/>
          <p:nvPr/>
        </p:nvSpPr>
        <p:spPr>
          <a:xfrm>
            <a:off x="548640" y="2514600"/>
            <a:ext cx="2514600" cy="2743200"/>
          </a:xfrm>
          <a:prstGeom prst="rect">
            <a:avLst/>
          </a:prstGeom>
          <a:solidFill>
            <a:srgbClr val="F3F5F7"/>
          </a:solidFill>
          <a:ln w="9525">
            <a:solidFill>
              <a:srgbClr val="CBD1D7"/>
            </a:solidFill>
            <a:prstDash val="solid"/>
          </a:ln>
        </p:spPr>
      </p:sp>
      <p:sp>
        <p:nvSpPr>
          <p:cNvPr id="6" name="Badge 1"/>
          <p:cNvSpPr/>
          <p:nvPr/>
        </p:nvSpPr>
        <p:spPr>
          <a:xfrm>
            <a:off x="777240" y="2743200"/>
            <a:ext cx="548640" cy="548640"/>
          </a:xfrm>
          <a:prstGeom prst="rect">
            <a:avLst/>
          </a:prstGeom>
          <a:solidFill>
            <a:srgbClr val="F6C882"/>
          </a:solidFill>
          <a:ln w="12700">
            <a:solidFill>
              <a:srgbClr val="F6C882"/>
            </a:solidFill>
            <a:prstDash val="solid"/>
          </a:ln>
        </p:spPr>
      </p:sp>
      <p:sp>
        <p:nvSpPr>
          <p:cNvPr id="7" name="Text 5"/>
          <p:cNvSpPr txBox="1"/>
          <p:nvPr/>
        </p:nvSpPr>
        <p:spPr>
          <a:xfrm>
            <a:off x="77724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1</a:t>
            </a:r>
            <a:endParaRPr lang="en-US" sz="1600" dirty="0"/>
          </a:p>
        </p:txBody>
      </p:sp>
      <p:sp>
        <p:nvSpPr>
          <p:cNvPr id="8" name="Text 6"/>
          <p:cNvSpPr txBox="1"/>
          <p:nvPr/>
        </p:nvSpPr>
        <p:spPr>
          <a:xfrm>
            <a:off x="777240" y="3474720"/>
            <a:ext cx="2103120" cy="41148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Current State</a:t>
            </a:r>
            <a:endParaRPr lang="en-US" sz="1700" dirty="0"/>
          </a:p>
        </p:txBody>
      </p:sp>
      <p:sp>
        <p:nvSpPr>
          <p:cNvPr id="9" name="Text 7"/>
          <p:cNvSpPr txBox="1"/>
          <p:nvPr/>
        </p:nvSpPr>
        <p:spPr>
          <a:xfrm>
            <a:off x="777240" y="3931920"/>
            <a:ext cx="2103120" cy="118872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Capture how work actually flows today, step by step.</a:t>
            </a:r>
            <a:endParaRPr lang="en-US" sz="1400" dirty="0"/>
          </a:p>
        </p:txBody>
      </p:sp>
      <p:sp>
        <p:nvSpPr>
          <p:cNvPr id="10" name="Shape 8"/>
          <p:cNvSpPr/>
          <p:nvPr/>
        </p:nvSpPr>
        <p:spPr>
          <a:xfrm>
            <a:off x="3108960" y="3749040"/>
            <a:ext cx="228600" cy="274320"/>
          </a:xfrm>
          <a:prstGeom prst="chevron">
            <a:avLst/>
          </a:prstGeom>
          <a:solidFill>
            <a:srgbClr val="F6C882"/>
          </a:solidFill>
          <a:ln w="12700">
            <a:solidFill>
              <a:srgbClr val="F6C882"/>
            </a:solidFill>
            <a:prstDash val="solid"/>
          </a:ln>
        </p:spPr>
      </p:sp>
      <p:sp>
        <p:nvSpPr>
          <p:cNvPr id="11" name="Shape 9"/>
          <p:cNvSpPr/>
          <p:nvPr/>
        </p:nvSpPr>
        <p:spPr>
          <a:xfrm>
            <a:off x="3383280" y="2514600"/>
            <a:ext cx="2514600" cy="2743200"/>
          </a:xfrm>
          <a:prstGeom prst="rect">
            <a:avLst/>
          </a:prstGeom>
          <a:solidFill>
            <a:srgbClr val="F3F5F7"/>
          </a:solidFill>
          <a:ln w="9525">
            <a:solidFill>
              <a:srgbClr val="CBD1D7"/>
            </a:solidFill>
            <a:prstDash val="solid"/>
          </a:ln>
        </p:spPr>
      </p:sp>
      <p:sp>
        <p:nvSpPr>
          <p:cNvPr id="12" name="Badge 2"/>
          <p:cNvSpPr/>
          <p:nvPr/>
        </p:nvSpPr>
        <p:spPr>
          <a:xfrm>
            <a:off x="3611880" y="2743200"/>
            <a:ext cx="548640" cy="548640"/>
          </a:xfrm>
          <a:prstGeom prst="rect">
            <a:avLst/>
          </a:prstGeom>
          <a:solidFill>
            <a:srgbClr val="F6C882"/>
          </a:solidFill>
          <a:ln w="12700">
            <a:solidFill>
              <a:srgbClr val="F6C882"/>
            </a:solidFill>
            <a:prstDash val="solid"/>
          </a:ln>
        </p:spPr>
      </p:sp>
      <p:sp>
        <p:nvSpPr>
          <p:cNvPr id="13" name="Text 11"/>
          <p:cNvSpPr txBox="1"/>
          <p:nvPr/>
        </p:nvSpPr>
        <p:spPr>
          <a:xfrm>
            <a:off x="361188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2</a:t>
            </a:r>
            <a:endParaRPr lang="en-US" sz="1600" dirty="0"/>
          </a:p>
        </p:txBody>
      </p:sp>
      <p:sp>
        <p:nvSpPr>
          <p:cNvPr id="14" name="Text 12"/>
          <p:cNvSpPr txBox="1"/>
          <p:nvPr/>
        </p:nvSpPr>
        <p:spPr>
          <a:xfrm>
            <a:off x="3611880" y="3474720"/>
            <a:ext cx="2103120" cy="41148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Measure</a:t>
            </a:r>
            <a:endParaRPr lang="en-US" sz="1700" dirty="0"/>
          </a:p>
        </p:txBody>
      </p:sp>
      <p:sp>
        <p:nvSpPr>
          <p:cNvPr id="15" name="Text 13"/>
          <p:cNvSpPr txBox="1"/>
          <p:nvPr/>
        </p:nvSpPr>
        <p:spPr>
          <a:xfrm>
            <a:off x="3611880" y="3931920"/>
            <a:ext cx="2103120" cy="118872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Add process time, wait time, and quality for each step.</a:t>
            </a:r>
            <a:endParaRPr lang="en-US" sz="1400" dirty="0"/>
          </a:p>
        </p:txBody>
      </p:sp>
      <p:sp>
        <p:nvSpPr>
          <p:cNvPr id="16" name="Shape 14"/>
          <p:cNvSpPr/>
          <p:nvPr/>
        </p:nvSpPr>
        <p:spPr>
          <a:xfrm>
            <a:off x="5943600" y="3749040"/>
            <a:ext cx="228600" cy="274320"/>
          </a:xfrm>
          <a:prstGeom prst="chevron">
            <a:avLst/>
          </a:prstGeom>
          <a:solidFill>
            <a:srgbClr val="F6C882"/>
          </a:solidFill>
          <a:ln w="12700">
            <a:solidFill>
              <a:srgbClr val="F6C882"/>
            </a:solidFill>
            <a:prstDash val="solid"/>
          </a:ln>
        </p:spPr>
      </p:sp>
      <p:sp>
        <p:nvSpPr>
          <p:cNvPr id="17" name="Shape 15"/>
          <p:cNvSpPr/>
          <p:nvPr/>
        </p:nvSpPr>
        <p:spPr>
          <a:xfrm>
            <a:off x="6217920" y="2514600"/>
            <a:ext cx="2514600" cy="2743200"/>
          </a:xfrm>
          <a:prstGeom prst="rect">
            <a:avLst/>
          </a:prstGeom>
          <a:solidFill>
            <a:srgbClr val="F3F5F7"/>
          </a:solidFill>
          <a:ln w="9525">
            <a:solidFill>
              <a:srgbClr val="CBD1D7"/>
            </a:solidFill>
            <a:prstDash val="solid"/>
          </a:ln>
        </p:spPr>
      </p:sp>
      <p:sp>
        <p:nvSpPr>
          <p:cNvPr id="18" name="Badge 3"/>
          <p:cNvSpPr/>
          <p:nvPr/>
        </p:nvSpPr>
        <p:spPr>
          <a:xfrm>
            <a:off x="6446520" y="2743200"/>
            <a:ext cx="548640" cy="548640"/>
          </a:xfrm>
          <a:prstGeom prst="rect">
            <a:avLst/>
          </a:prstGeom>
          <a:solidFill>
            <a:srgbClr val="F6C882"/>
          </a:solidFill>
          <a:ln w="12700">
            <a:solidFill>
              <a:srgbClr val="F6C882"/>
            </a:solidFill>
            <a:prstDash val="solid"/>
          </a:ln>
        </p:spPr>
      </p:sp>
      <p:sp>
        <p:nvSpPr>
          <p:cNvPr id="19" name="Text 17"/>
          <p:cNvSpPr txBox="1"/>
          <p:nvPr/>
        </p:nvSpPr>
        <p:spPr>
          <a:xfrm>
            <a:off x="644652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3</a:t>
            </a:r>
            <a:endParaRPr lang="en-US" sz="1600" dirty="0"/>
          </a:p>
        </p:txBody>
      </p:sp>
      <p:sp>
        <p:nvSpPr>
          <p:cNvPr id="20" name="Text 18"/>
          <p:cNvSpPr txBox="1"/>
          <p:nvPr/>
        </p:nvSpPr>
        <p:spPr>
          <a:xfrm>
            <a:off x="6446520" y="3474720"/>
            <a:ext cx="2103120" cy="411480"/>
          </a:xfrm>
          <a:prstGeom prst="rect">
            <a:avLst/>
          </a:prstGeom>
          <a:noFill/>
          <a:ln/>
        </p:spPr>
        <p:txBody>
          <a:bodyPr wrap="square" lIns="0" tIns="0" rIns="0" bIns="0" rtlCol="0" anchor="ctr"/>
          <a:lstStyle/>
          <a:p>
            <a:pPr indent="0" marL="0">
              <a:buNone/>
            </a:pPr>
            <a:r>
              <a:rPr lang="en-US" sz="1700" b="1" dirty="0">
                <a:solidFill>
                  <a:srgbClr val="0D2849"/>
                </a:solidFill>
                <a:latin typeface="Montserrat" pitchFamily="34" charset="0"/>
                <a:ea typeface="Montserrat" pitchFamily="34" charset="-122"/>
                <a:cs typeface="Montserrat" pitchFamily="34" charset="-120"/>
              </a:rPr>
              <a:t>Future State</a:t>
            </a:r>
            <a:endParaRPr lang="en-US" sz="1700" dirty="0"/>
          </a:p>
        </p:txBody>
      </p:sp>
      <p:sp>
        <p:nvSpPr>
          <p:cNvPr id="21" name="Text 19"/>
          <p:cNvSpPr txBox="1"/>
          <p:nvPr/>
        </p:nvSpPr>
        <p:spPr>
          <a:xfrm>
            <a:off x="6446520" y="3931920"/>
            <a:ext cx="2103120" cy="118872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Redesign the flow to remove the biggest delays.</a:t>
            </a:r>
            <a:endParaRPr lang="en-US" sz="1400" dirty="0"/>
          </a:p>
        </p:txBody>
      </p:sp>
      <p:sp>
        <p:nvSpPr>
          <p:cNvPr id="22" name="Shape 20"/>
          <p:cNvSpPr/>
          <p:nvPr/>
        </p:nvSpPr>
        <p:spPr>
          <a:xfrm>
            <a:off x="8778240" y="3749040"/>
            <a:ext cx="228600" cy="274320"/>
          </a:xfrm>
          <a:prstGeom prst="chevron">
            <a:avLst/>
          </a:prstGeom>
          <a:solidFill>
            <a:srgbClr val="F6C882"/>
          </a:solidFill>
          <a:ln w="12700">
            <a:solidFill>
              <a:srgbClr val="F6C882"/>
            </a:solidFill>
            <a:prstDash val="solid"/>
          </a:ln>
        </p:spPr>
      </p:sp>
      <p:sp>
        <p:nvSpPr>
          <p:cNvPr id="23" name="Shape 21"/>
          <p:cNvSpPr/>
          <p:nvPr/>
        </p:nvSpPr>
        <p:spPr>
          <a:xfrm>
            <a:off x="9052560" y="2514600"/>
            <a:ext cx="2514600" cy="2743200"/>
          </a:xfrm>
          <a:prstGeom prst="rect">
            <a:avLst/>
          </a:prstGeom>
          <a:solidFill>
            <a:srgbClr val="0D2849"/>
          </a:solidFill>
          <a:ln w="9525">
            <a:solidFill>
              <a:srgbClr val="CBD1D7"/>
            </a:solidFill>
            <a:prstDash val="solid"/>
          </a:ln>
        </p:spPr>
      </p:sp>
      <p:sp>
        <p:nvSpPr>
          <p:cNvPr id="24" name="Badge 4"/>
          <p:cNvSpPr/>
          <p:nvPr/>
        </p:nvSpPr>
        <p:spPr>
          <a:xfrm>
            <a:off x="9281160" y="2743200"/>
            <a:ext cx="548640" cy="548640"/>
          </a:xfrm>
          <a:prstGeom prst="rect">
            <a:avLst/>
          </a:prstGeom>
          <a:solidFill>
            <a:srgbClr val="F6C882"/>
          </a:solidFill>
          <a:ln w="12700">
            <a:solidFill>
              <a:srgbClr val="F6C882"/>
            </a:solidFill>
            <a:prstDash val="solid"/>
          </a:ln>
        </p:spPr>
      </p:sp>
      <p:sp>
        <p:nvSpPr>
          <p:cNvPr id="25" name="Text 23"/>
          <p:cNvSpPr txBox="1"/>
          <p:nvPr/>
        </p:nvSpPr>
        <p:spPr>
          <a:xfrm>
            <a:off x="9281160" y="2743200"/>
            <a:ext cx="548640" cy="54864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4</a:t>
            </a:r>
            <a:endParaRPr lang="en-US" sz="1600" dirty="0"/>
          </a:p>
        </p:txBody>
      </p:sp>
      <p:sp>
        <p:nvSpPr>
          <p:cNvPr id="26" name="Text 24"/>
          <p:cNvSpPr txBox="1"/>
          <p:nvPr/>
        </p:nvSpPr>
        <p:spPr>
          <a:xfrm>
            <a:off x="9281160" y="3474720"/>
            <a:ext cx="2103120" cy="411480"/>
          </a:xfrm>
          <a:prstGeom prst="rect">
            <a:avLst/>
          </a:prstGeom>
          <a:noFill/>
          <a:ln/>
        </p:spPr>
        <p:txBody>
          <a:bodyPr wrap="square" lIns="0" tIns="0" rIns="0" bIns="0" rtlCol="0" anchor="ctr"/>
          <a:lstStyle/>
          <a:p>
            <a:pPr indent="0" marL="0">
              <a:buNone/>
            </a:pPr>
            <a:r>
              <a:rPr lang="en-US" sz="1700" b="1" dirty="0">
                <a:solidFill>
                  <a:srgbClr val="F6C882"/>
                </a:solidFill>
                <a:latin typeface="Montserrat" pitchFamily="34" charset="0"/>
                <a:ea typeface="Montserrat" pitchFamily="34" charset="-122"/>
                <a:cs typeface="Montserrat" pitchFamily="34" charset="-120"/>
              </a:rPr>
              <a:t>Improve</a:t>
            </a:r>
            <a:endParaRPr lang="en-US" sz="1700" dirty="0"/>
          </a:p>
        </p:txBody>
      </p:sp>
      <p:sp>
        <p:nvSpPr>
          <p:cNvPr id="27" name="Text 25"/>
          <p:cNvSpPr txBox="1"/>
          <p:nvPr/>
        </p:nvSpPr>
        <p:spPr>
          <a:xfrm>
            <a:off x="9281160" y="3931920"/>
            <a:ext cx="2103120" cy="118872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Turn the gap into owned, tracked improvement items.</a:t>
            </a:r>
            <a:endParaRPr lang="en-US" sz="1400" dirty="0"/>
          </a:p>
        </p:txBody>
      </p:sp>
      <p:sp>
        <p:nvSpPr>
          <p:cNvPr id="28" name="Text 26"/>
          <p:cNvSpPr txBox="1"/>
          <p:nvPr/>
        </p:nvSpPr>
        <p:spPr>
          <a:xfrm>
            <a:off x="548640" y="5577840"/>
            <a:ext cx="10058400" cy="274320"/>
          </a:xfrm>
          <a:prstGeom prst="rect">
            <a:avLst/>
          </a:prstGeom>
          <a:noFill/>
          <a:ln/>
        </p:spPr>
        <p:txBody>
          <a:bodyPr wrap="square" lIns="0" tIns="0" rIns="0" bIns="0" rtlCol="0" anchor="ctr"/>
          <a:lstStyle/>
          <a:p>
            <a:pPr indent="0" marL="0">
              <a:buNone/>
            </a:pPr>
            <a:r>
              <a:rPr lang="en-US" sz="1000" dirty="0">
                <a:solidFill>
                  <a:srgbClr val="5B6B7C"/>
                </a:solidFill>
                <a:latin typeface="Arial" pitchFamily="34" charset="0"/>
                <a:ea typeface="Arial" pitchFamily="34" charset="-122"/>
                <a:cs typeface="Arial" pitchFamily="34" charset="-120"/>
              </a:rPr>
              <a:t>Source: Lean Enterprise Institute, Value Stream Mapping (lean.org).</a:t>
            </a:r>
            <a:endParaRPr lang="en-US" sz="10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02 / DEFINE SCOPE AND CUSTOMER</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Where Does This Value Stream Start and End?</a:t>
            </a:r>
            <a:endParaRPr lang="en-US" sz="3000" dirty="0"/>
          </a:p>
        </p:txBody>
      </p:sp>
      <p:sp>
        <p:nvSpPr>
          <p:cNvPr id="4" name="Shape 2"/>
          <p:cNvSpPr/>
          <p:nvPr/>
        </p:nvSpPr>
        <p:spPr>
          <a:xfrm>
            <a:off x="548640" y="1600200"/>
            <a:ext cx="3383280" cy="1828800"/>
          </a:xfrm>
          <a:prstGeom prst="rect">
            <a:avLst/>
          </a:prstGeom>
          <a:solidFill>
            <a:srgbClr val="0D2849"/>
          </a:solidFill>
          <a:ln w="9525">
            <a:solidFill>
              <a:srgbClr val="0D2849"/>
            </a:solidFill>
            <a:prstDash val="solid"/>
          </a:ln>
        </p:spPr>
      </p:sp>
      <p:sp>
        <p:nvSpPr>
          <p:cNvPr id="5" name="Text 3"/>
          <p:cNvSpPr txBox="1"/>
          <p:nvPr/>
        </p:nvSpPr>
        <p:spPr>
          <a:xfrm>
            <a:off x="777240" y="1737360"/>
            <a:ext cx="2926080" cy="411480"/>
          </a:xfrm>
          <a:prstGeom prst="rect">
            <a:avLst/>
          </a:prstGeom>
          <a:noFill/>
          <a:ln/>
        </p:spPr>
        <p:txBody>
          <a:bodyPr wrap="square" lIns="0" tIns="0" rIns="0" bIns="0" rtlCol="0" anchor="ctr"/>
          <a:lstStyle/>
          <a:p>
            <a:pPr indent="0" marL="0">
              <a:buNone/>
            </a:pPr>
            <a:r>
              <a:rPr lang="en-US" sz="1800" b="1" dirty="0">
                <a:solidFill>
                  <a:srgbClr val="F6C882"/>
                </a:solidFill>
                <a:latin typeface="Montserrat" pitchFamily="34" charset="0"/>
                <a:ea typeface="Montserrat" pitchFamily="34" charset="-122"/>
                <a:cs typeface="Montserrat" pitchFamily="34" charset="-120"/>
              </a:rPr>
              <a:t>Trigger</a:t>
            </a:r>
            <a:endParaRPr lang="en-US" sz="1800" dirty="0"/>
          </a:p>
        </p:txBody>
      </p:sp>
      <p:sp>
        <p:nvSpPr>
          <p:cNvPr id="6" name="Text 4"/>
          <p:cNvSpPr txBox="1"/>
          <p:nvPr/>
        </p:nvSpPr>
        <p:spPr>
          <a:xfrm>
            <a:off x="777240" y="2194560"/>
            <a:ext cx="292608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What event starts the flow?</a:t>
            </a:r>
            <a:endParaRPr lang="en-US" sz="1400" dirty="0"/>
          </a:p>
        </p:txBody>
      </p:sp>
      <p:sp>
        <p:nvSpPr>
          <p:cNvPr id="7" name="Text 5"/>
          <p:cNvSpPr txBox="1"/>
          <p:nvPr/>
        </p:nvSpPr>
        <p:spPr>
          <a:xfrm>
            <a:off x="777240" y="2834640"/>
            <a:ext cx="2926080" cy="365760"/>
          </a:xfrm>
          <a:prstGeom prst="rect">
            <a:avLst/>
          </a:prstGeom>
          <a:noFill/>
          <a:ln/>
        </p:spPr>
        <p:txBody>
          <a:bodyPr wrap="square" lIns="0" tIns="0" rIns="0" bIns="0" rtlCol="0" anchor="ctr"/>
          <a:lstStyle/>
          <a:p>
            <a:pPr indent="0" marL="0">
              <a:buNone/>
            </a:pPr>
            <a:r>
              <a:rPr lang="en-US" sz="1200" i="1" dirty="0">
                <a:solidFill>
                  <a:srgbClr val="CBD1D7"/>
                </a:solidFill>
                <a:latin typeface="Arial" pitchFamily="34" charset="0"/>
                <a:ea typeface="Arial" pitchFamily="34" charset="-122"/>
                <a:cs typeface="Arial" pitchFamily="34" charset="-120"/>
              </a:rPr>
              <a:t>[e.g. customer request approved]</a:t>
            </a:r>
            <a:endParaRPr lang="en-US" sz="1200" dirty="0"/>
          </a:p>
        </p:txBody>
      </p:sp>
      <p:sp>
        <p:nvSpPr>
          <p:cNvPr id="8" name="Shape 6"/>
          <p:cNvSpPr/>
          <p:nvPr/>
        </p:nvSpPr>
        <p:spPr>
          <a:xfrm>
            <a:off x="4023360" y="2377440"/>
            <a:ext cx="201168" cy="274320"/>
          </a:xfrm>
          <a:prstGeom prst="chevron">
            <a:avLst/>
          </a:prstGeom>
          <a:solidFill>
            <a:srgbClr val="F6C882"/>
          </a:solidFill>
          <a:ln w="12700">
            <a:solidFill>
              <a:srgbClr val="F6C882"/>
            </a:solidFill>
            <a:prstDash val="solid"/>
          </a:ln>
        </p:spPr>
      </p:sp>
      <p:sp>
        <p:nvSpPr>
          <p:cNvPr id="9" name="Shape 7"/>
          <p:cNvSpPr/>
          <p:nvPr/>
        </p:nvSpPr>
        <p:spPr>
          <a:xfrm>
            <a:off x="4297680" y="1600200"/>
            <a:ext cx="3383280" cy="1828800"/>
          </a:xfrm>
          <a:prstGeom prst="rect">
            <a:avLst/>
          </a:prstGeom>
          <a:solidFill>
            <a:srgbClr val="F3F5F7"/>
          </a:solidFill>
          <a:ln w="9525">
            <a:solidFill>
              <a:srgbClr val="CBD1D7"/>
            </a:solidFill>
            <a:prstDash val="solid"/>
          </a:ln>
        </p:spPr>
      </p:sp>
      <p:sp>
        <p:nvSpPr>
          <p:cNvPr id="10" name="Text 8"/>
          <p:cNvSpPr txBox="1"/>
          <p:nvPr/>
        </p:nvSpPr>
        <p:spPr>
          <a:xfrm>
            <a:off x="4526280" y="1737360"/>
            <a:ext cx="2926080" cy="411480"/>
          </a:xfrm>
          <a:prstGeom prst="rect">
            <a:avLst/>
          </a:prstGeom>
          <a:noFill/>
          <a:ln/>
        </p:spPr>
        <p:txBody>
          <a:bodyPr wrap="square" lIns="0" tIns="0" rIns="0" bIns="0" rtlCol="0" anchor="ctr"/>
          <a:lstStyle/>
          <a:p>
            <a:pPr indent="0" marL="0">
              <a:buNone/>
            </a:pPr>
            <a:r>
              <a:rPr lang="en-US" sz="1800" b="1" dirty="0">
                <a:solidFill>
                  <a:srgbClr val="0D2849"/>
                </a:solidFill>
                <a:latin typeface="Montserrat" pitchFamily="34" charset="0"/>
                <a:ea typeface="Montserrat" pitchFamily="34" charset="-122"/>
                <a:cs typeface="Montserrat" pitchFamily="34" charset="-120"/>
              </a:rPr>
              <a:t>Steps</a:t>
            </a:r>
            <a:endParaRPr lang="en-US" sz="1800" dirty="0"/>
          </a:p>
        </p:txBody>
      </p:sp>
      <p:sp>
        <p:nvSpPr>
          <p:cNvPr id="11" name="Text 9"/>
          <p:cNvSpPr txBox="1"/>
          <p:nvPr/>
        </p:nvSpPr>
        <p:spPr>
          <a:xfrm>
            <a:off x="4526280" y="2194560"/>
            <a:ext cx="2926080" cy="54864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Major steps in between (mapped next)</a:t>
            </a:r>
            <a:endParaRPr lang="en-US" sz="1400" dirty="0"/>
          </a:p>
        </p:txBody>
      </p:sp>
      <p:sp>
        <p:nvSpPr>
          <p:cNvPr id="12" name="Text 10"/>
          <p:cNvSpPr txBox="1"/>
          <p:nvPr/>
        </p:nvSpPr>
        <p:spPr>
          <a:xfrm>
            <a:off x="4526280" y="2834640"/>
            <a:ext cx="2926080" cy="365760"/>
          </a:xfrm>
          <a:prstGeom prst="rect">
            <a:avLst/>
          </a:prstGeom>
          <a:noFill/>
          <a:ln/>
        </p:spPr>
        <p:txBody>
          <a:bodyPr wrap="square" lIns="0" tIns="0" rIns="0" bIns="0" rtlCol="0" anchor="ctr"/>
          <a:lstStyle/>
          <a:p>
            <a:pPr indent="0" marL="0">
              <a:buNone/>
            </a:pPr>
            <a:r>
              <a:rPr lang="en-US" sz="1200" i="1" dirty="0">
                <a:solidFill>
                  <a:srgbClr val="5B6B7C"/>
                </a:solidFill>
                <a:latin typeface="Arial" pitchFamily="34" charset="0"/>
                <a:ea typeface="Arial" pitchFamily="34" charset="-122"/>
                <a:cs typeface="Arial" pitchFamily="34" charset="-120"/>
              </a:rPr>
              <a:t>[mapped at the wall]</a:t>
            </a:r>
            <a:endParaRPr lang="en-US" sz="1200" dirty="0"/>
          </a:p>
        </p:txBody>
      </p:sp>
      <p:sp>
        <p:nvSpPr>
          <p:cNvPr id="13" name="Shape 11"/>
          <p:cNvSpPr/>
          <p:nvPr/>
        </p:nvSpPr>
        <p:spPr>
          <a:xfrm>
            <a:off x="7772400" y="2377440"/>
            <a:ext cx="201168" cy="274320"/>
          </a:xfrm>
          <a:prstGeom prst="chevron">
            <a:avLst/>
          </a:prstGeom>
          <a:solidFill>
            <a:srgbClr val="F6C882"/>
          </a:solidFill>
          <a:ln w="12700">
            <a:solidFill>
              <a:srgbClr val="F6C882"/>
            </a:solidFill>
            <a:prstDash val="solid"/>
          </a:ln>
        </p:spPr>
      </p:sp>
      <p:sp>
        <p:nvSpPr>
          <p:cNvPr id="14" name="Shape 12"/>
          <p:cNvSpPr/>
          <p:nvPr/>
        </p:nvSpPr>
        <p:spPr>
          <a:xfrm>
            <a:off x="8046720" y="1600200"/>
            <a:ext cx="3383280" cy="1828800"/>
          </a:xfrm>
          <a:prstGeom prst="rect">
            <a:avLst/>
          </a:prstGeom>
          <a:solidFill>
            <a:srgbClr val="0D2849"/>
          </a:solidFill>
          <a:ln w="9525">
            <a:solidFill>
              <a:srgbClr val="0D2849"/>
            </a:solidFill>
            <a:prstDash val="solid"/>
          </a:ln>
        </p:spPr>
      </p:sp>
      <p:sp>
        <p:nvSpPr>
          <p:cNvPr id="15" name="Text 13"/>
          <p:cNvSpPr txBox="1"/>
          <p:nvPr/>
        </p:nvSpPr>
        <p:spPr>
          <a:xfrm>
            <a:off x="8275320" y="1737360"/>
            <a:ext cx="2926080" cy="411480"/>
          </a:xfrm>
          <a:prstGeom prst="rect">
            <a:avLst/>
          </a:prstGeom>
          <a:noFill/>
          <a:ln/>
        </p:spPr>
        <p:txBody>
          <a:bodyPr wrap="square" lIns="0" tIns="0" rIns="0" bIns="0" rtlCol="0" anchor="ctr"/>
          <a:lstStyle/>
          <a:p>
            <a:pPr indent="0" marL="0">
              <a:buNone/>
            </a:pPr>
            <a:r>
              <a:rPr lang="en-US" sz="1800" b="1" dirty="0">
                <a:solidFill>
                  <a:srgbClr val="F6C882"/>
                </a:solidFill>
                <a:latin typeface="Montserrat" pitchFamily="34" charset="0"/>
                <a:ea typeface="Montserrat" pitchFamily="34" charset="-122"/>
                <a:cs typeface="Montserrat" pitchFamily="34" charset="-120"/>
              </a:rPr>
              <a:t>End Point</a:t>
            </a:r>
            <a:endParaRPr lang="en-US" sz="1800" dirty="0"/>
          </a:p>
        </p:txBody>
      </p:sp>
      <p:sp>
        <p:nvSpPr>
          <p:cNvPr id="16" name="Text 14"/>
          <p:cNvSpPr txBox="1"/>
          <p:nvPr/>
        </p:nvSpPr>
        <p:spPr>
          <a:xfrm>
            <a:off x="8275320" y="2194560"/>
            <a:ext cx="2926080" cy="548640"/>
          </a:xfrm>
          <a:prstGeom prst="rect">
            <a:avLst/>
          </a:prstGeom>
          <a:noFill/>
          <a:ln/>
        </p:spPr>
        <p:txBody>
          <a:bodyPr wrap="square" lIns="0" tIns="0" rIns="0" bIns="0" rtlCol="0" anchor="t"/>
          <a:lstStyle/>
          <a:p>
            <a:pPr indent="0" marL="0">
              <a:buNone/>
            </a:pPr>
            <a:r>
              <a:rPr lang="en-US" sz="1400" dirty="0">
                <a:solidFill>
                  <a:srgbClr val="FFFFFF"/>
                </a:solidFill>
                <a:latin typeface="Arial" pitchFamily="34" charset="0"/>
                <a:ea typeface="Arial" pitchFamily="34" charset="-122"/>
                <a:cs typeface="Arial" pitchFamily="34" charset="-120"/>
              </a:rPr>
              <a:t>Where does value reach the customer?</a:t>
            </a:r>
            <a:endParaRPr lang="en-US" sz="1400" dirty="0"/>
          </a:p>
        </p:txBody>
      </p:sp>
      <p:sp>
        <p:nvSpPr>
          <p:cNvPr id="17" name="Text 15"/>
          <p:cNvSpPr txBox="1"/>
          <p:nvPr/>
        </p:nvSpPr>
        <p:spPr>
          <a:xfrm>
            <a:off x="8275320" y="2834640"/>
            <a:ext cx="2926080" cy="365760"/>
          </a:xfrm>
          <a:prstGeom prst="rect">
            <a:avLst/>
          </a:prstGeom>
          <a:noFill/>
          <a:ln/>
        </p:spPr>
        <p:txBody>
          <a:bodyPr wrap="square" lIns="0" tIns="0" rIns="0" bIns="0" rtlCol="0" anchor="ctr"/>
          <a:lstStyle/>
          <a:p>
            <a:pPr indent="0" marL="0">
              <a:buNone/>
            </a:pPr>
            <a:r>
              <a:rPr lang="en-US" sz="1200" i="1" dirty="0">
                <a:solidFill>
                  <a:srgbClr val="CBD1D7"/>
                </a:solidFill>
                <a:latin typeface="Arial" pitchFamily="34" charset="0"/>
                <a:ea typeface="Arial" pitchFamily="34" charset="-122"/>
                <a:cs typeface="Arial" pitchFamily="34" charset="-120"/>
              </a:rPr>
              <a:t>[e.g. feature live in production]</a:t>
            </a:r>
            <a:endParaRPr lang="en-US" sz="1200" dirty="0"/>
          </a:p>
        </p:txBody>
      </p:sp>
      <p:sp>
        <p:nvSpPr>
          <p:cNvPr id="18" name="Card Customer"/>
          <p:cNvSpPr/>
          <p:nvPr/>
        </p:nvSpPr>
        <p:spPr>
          <a:xfrm>
            <a:off x="548640" y="3749040"/>
            <a:ext cx="3520440" cy="2194560"/>
          </a:xfrm>
          <a:prstGeom prst="rect">
            <a:avLst/>
          </a:prstGeom>
          <a:solidFill>
            <a:srgbClr val="F3F5F7"/>
          </a:solidFill>
          <a:ln w="9525">
            <a:solidFill>
              <a:srgbClr val="CBD1D7"/>
            </a:solidFill>
            <a:prstDash val="solid"/>
          </a:ln>
        </p:spPr>
      </p:sp>
      <p:sp>
        <p:nvSpPr>
          <p:cNvPr id="19" name="Text 17"/>
          <p:cNvSpPr txBox="1"/>
          <p:nvPr/>
        </p:nvSpPr>
        <p:spPr>
          <a:xfrm>
            <a:off x="777240" y="393192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Customer</a:t>
            </a:r>
            <a:endParaRPr lang="en-US" sz="1600" dirty="0"/>
          </a:p>
        </p:txBody>
      </p:sp>
      <p:sp>
        <p:nvSpPr>
          <p:cNvPr id="20" name="Text 18"/>
          <p:cNvSpPr txBox="1"/>
          <p:nvPr/>
        </p:nvSpPr>
        <p:spPr>
          <a:xfrm>
            <a:off x="777240" y="4389120"/>
            <a:ext cx="3063240" cy="141732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Who receives the value, and what do they consider valuable?</a:t>
            </a:r>
            <a:endParaRPr lang="en-US" sz="1400" dirty="0"/>
          </a:p>
        </p:txBody>
      </p:sp>
      <p:sp>
        <p:nvSpPr>
          <p:cNvPr id="21" name="Card In Scope"/>
          <p:cNvSpPr/>
          <p:nvPr/>
        </p:nvSpPr>
        <p:spPr>
          <a:xfrm>
            <a:off x="4297680" y="3749040"/>
            <a:ext cx="3520440" cy="2194560"/>
          </a:xfrm>
          <a:prstGeom prst="rect">
            <a:avLst/>
          </a:prstGeom>
          <a:solidFill>
            <a:srgbClr val="F3F5F7"/>
          </a:solidFill>
          <a:ln w="9525">
            <a:solidFill>
              <a:srgbClr val="CBD1D7"/>
            </a:solidFill>
            <a:prstDash val="solid"/>
          </a:ln>
        </p:spPr>
      </p:sp>
      <p:sp>
        <p:nvSpPr>
          <p:cNvPr id="22" name="Text 20"/>
          <p:cNvSpPr txBox="1"/>
          <p:nvPr/>
        </p:nvSpPr>
        <p:spPr>
          <a:xfrm>
            <a:off x="4526280" y="393192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In Scope</a:t>
            </a:r>
            <a:endParaRPr lang="en-US" sz="1600" dirty="0"/>
          </a:p>
        </p:txBody>
      </p:sp>
      <p:sp>
        <p:nvSpPr>
          <p:cNvPr id="23" name="Text 21"/>
          <p:cNvSpPr txBox="1"/>
          <p:nvPr/>
        </p:nvSpPr>
        <p:spPr>
          <a:xfrm>
            <a:off x="4526280" y="4389120"/>
            <a:ext cx="3063240" cy="141732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Teams, systems, and approval points included in today's map.</a:t>
            </a:r>
            <a:endParaRPr lang="en-US" sz="1400" dirty="0"/>
          </a:p>
        </p:txBody>
      </p:sp>
      <p:sp>
        <p:nvSpPr>
          <p:cNvPr id="24" name="Card Out of Scope"/>
          <p:cNvSpPr/>
          <p:nvPr/>
        </p:nvSpPr>
        <p:spPr>
          <a:xfrm>
            <a:off x="8046720" y="3749040"/>
            <a:ext cx="3566160" cy="2194560"/>
          </a:xfrm>
          <a:prstGeom prst="rect">
            <a:avLst/>
          </a:prstGeom>
          <a:solidFill>
            <a:srgbClr val="F3F5F7"/>
          </a:solidFill>
          <a:ln w="9525">
            <a:solidFill>
              <a:srgbClr val="CBD1D7"/>
            </a:solidFill>
            <a:prstDash val="solid"/>
          </a:ln>
        </p:spPr>
      </p:sp>
      <p:sp>
        <p:nvSpPr>
          <p:cNvPr id="25" name="Text 23"/>
          <p:cNvSpPr txBox="1"/>
          <p:nvPr/>
        </p:nvSpPr>
        <p:spPr>
          <a:xfrm>
            <a:off x="8275320" y="3931920"/>
            <a:ext cx="310896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Out of Scope</a:t>
            </a:r>
            <a:endParaRPr lang="en-US" sz="1600" dirty="0"/>
          </a:p>
        </p:txBody>
      </p:sp>
      <p:sp>
        <p:nvSpPr>
          <p:cNvPr id="26" name="Text 24"/>
          <p:cNvSpPr txBox="1"/>
          <p:nvPr/>
        </p:nvSpPr>
        <p:spPr>
          <a:xfrm>
            <a:off x="8275320" y="4389120"/>
            <a:ext cx="3108960" cy="141732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What we will deliberately not map today, so we stay focused.</a:t>
            </a:r>
            <a:endParaRPr lang="en-US" sz="14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03 / MAP THE CURRENT STATE</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Map the Process as It Actually Happens</a:t>
            </a:r>
            <a:endParaRPr lang="en-US" sz="3000" dirty="0"/>
          </a:p>
        </p:txBody>
      </p:sp>
      <p:sp>
        <p:nvSpPr>
          <p:cNvPr id="4" name="Text 2"/>
          <p:cNvSpPr txBox="1"/>
          <p:nvPr/>
        </p:nvSpPr>
        <p:spPr>
          <a:xfrm>
            <a:off x="548640" y="1508760"/>
            <a:ext cx="6400800" cy="329184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rgbClr val="1F2933"/>
                </a:solidFill>
                <a:latin typeface="Arial" pitchFamily="34" charset="0"/>
                <a:ea typeface="Arial" pitchFamily="34" charset="-122"/>
                <a:cs typeface="Arial" pitchFamily="34" charset="-120"/>
              </a:rPr>
              <a:t>Walk the flow from trigger to end point, one sticky note per major step</a:t>
            </a:r>
            <a:endParaRPr lang="en-US" sz="1600" dirty="0"/>
          </a:p>
          <a:p>
            <a:pPr marL="203200" indent="-203200">
              <a:spcAft>
                <a:spcPts val="1000"/>
              </a:spcAft>
              <a:buSzPct val="100000"/>
              <a:buChar char="•"/>
            </a:pPr>
            <a:r>
              <a:rPr lang="en-US" sz="1600" dirty="0">
                <a:solidFill>
                  <a:srgbClr val="1F2933"/>
                </a:solidFill>
                <a:latin typeface="Arial" pitchFamily="34" charset="0"/>
                <a:ea typeface="Arial" pitchFamily="34" charset="-122"/>
                <a:cs typeface="Arial" pitchFamily="34" charset="-120"/>
              </a:rPr>
              <a:t>Capture who performs each step and who they hand off to</a:t>
            </a:r>
            <a:endParaRPr lang="en-US" sz="1600" dirty="0"/>
          </a:p>
          <a:p>
            <a:pPr marL="203200" indent="-203200">
              <a:spcAft>
                <a:spcPts val="1000"/>
              </a:spcAft>
              <a:buSzPct val="100000"/>
              <a:buChar char="•"/>
            </a:pPr>
            <a:r>
              <a:rPr lang="en-US" sz="1600" dirty="0">
                <a:solidFill>
                  <a:srgbClr val="1F2933"/>
                </a:solidFill>
                <a:latin typeface="Arial" pitchFamily="34" charset="0"/>
                <a:ea typeface="Arial" pitchFamily="34" charset="-122"/>
                <a:cs typeface="Arial" pitchFamily="34" charset="-120"/>
              </a:rPr>
              <a:t>Mark queues, approvals, and waits between steps</a:t>
            </a:r>
            <a:endParaRPr lang="en-US" sz="1600" dirty="0"/>
          </a:p>
          <a:p>
            <a:pPr marL="203200" indent="-203200">
              <a:spcAft>
                <a:spcPts val="1000"/>
              </a:spcAft>
              <a:buSzPct val="100000"/>
              <a:buChar char="•"/>
            </a:pPr>
            <a:r>
              <a:rPr lang="en-US" sz="1600" dirty="0">
                <a:solidFill>
                  <a:srgbClr val="1F2933"/>
                </a:solidFill>
                <a:latin typeface="Arial" pitchFamily="34" charset="0"/>
                <a:ea typeface="Arial" pitchFamily="34" charset="-122"/>
                <a:cs typeface="Arial" pitchFamily="34" charset="-120"/>
              </a:rPr>
              <a:t>Draw rework loops wherever work is sent backward</a:t>
            </a:r>
            <a:endParaRPr lang="en-US" sz="1600" dirty="0"/>
          </a:p>
          <a:p>
            <a:pPr marL="203200" indent="-203200">
              <a:spcAft>
                <a:spcPts val="1000"/>
              </a:spcAft>
              <a:buSzPct val="100000"/>
              <a:buChar char="•"/>
            </a:pPr>
            <a:r>
              <a:rPr lang="en-US" sz="1600" dirty="0">
                <a:solidFill>
                  <a:srgbClr val="1F2933"/>
                </a:solidFill>
                <a:latin typeface="Arial" pitchFamily="34" charset="0"/>
                <a:ea typeface="Arial" pitchFamily="34" charset="-122"/>
                <a:cs typeface="Arial" pitchFamily="34" charset="-120"/>
              </a:rPr>
              <a:t>Stay at the level of major steps first; drill down only where needed</a:t>
            </a:r>
            <a:endParaRPr lang="en-US" sz="1600" dirty="0"/>
          </a:p>
        </p:txBody>
      </p:sp>
      <p:sp>
        <p:nvSpPr>
          <p:cNvPr id="5" name="Text 3"/>
          <p:cNvSpPr txBox="1"/>
          <p:nvPr/>
        </p:nvSpPr>
        <p:spPr>
          <a:xfrm>
            <a:off x="7498080" y="1508760"/>
            <a:ext cx="4114800" cy="36576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Sticky Note Legend</a:t>
            </a:r>
            <a:endParaRPr lang="en-US" sz="1600" dirty="0"/>
          </a:p>
        </p:txBody>
      </p:sp>
      <p:sp>
        <p:nvSpPr>
          <p:cNvPr id="6" name="Shape 4"/>
          <p:cNvSpPr/>
          <p:nvPr/>
        </p:nvSpPr>
        <p:spPr>
          <a:xfrm>
            <a:off x="7498080" y="2011680"/>
            <a:ext cx="822960" cy="822960"/>
          </a:xfrm>
          <a:prstGeom prst="rect">
            <a:avLst/>
          </a:prstGeom>
          <a:solidFill>
            <a:srgbClr val="FFFFFF"/>
          </a:solidFill>
          <a:ln w="12700">
            <a:solidFill>
              <a:srgbClr val="CBD1D7"/>
            </a:solidFill>
            <a:prstDash val="solid"/>
          </a:ln>
          <a:effectLst>
            <a:outerShdw sx="100000" sy="100000" kx="0" ky="0" algn="bl" rotWithShape="0" blurRad="38100" dist="25400" dir="2700000">
              <a:srgbClr val="000000">
                <a:alpha val="20000"/>
              </a:srgbClr>
            </a:outerShdw>
          </a:effectLst>
        </p:spPr>
      </p:sp>
      <p:sp>
        <p:nvSpPr>
          <p:cNvPr id="7" name="Text 5"/>
          <p:cNvSpPr txBox="1"/>
          <p:nvPr/>
        </p:nvSpPr>
        <p:spPr>
          <a:xfrm>
            <a:off x="8503920" y="2084832"/>
            <a:ext cx="3108960" cy="36576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Process step</a:t>
            </a:r>
            <a:endParaRPr lang="en-US" sz="1500" dirty="0"/>
          </a:p>
        </p:txBody>
      </p:sp>
      <p:sp>
        <p:nvSpPr>
          <p:cNvPr id="8" name="Text 6"/>
          <p:cNvSpPr txBox="1"/>
          <p:nvPr/>
        </p:nvSpPr>
        <p:spPr>
          <a:xfrm>
            <a:off x="8503920" y="2450592"/>
            <a:ext cx="3108960" cy="320040"/>
          </a:xfrm>
          <a:prstGeom prst="rect">
            <a:avLst/>
          </a:prstGeom>
          <a:noFill/>
          <a:ln/>
        </p:spPr>
        <p:txBody>
          <a:bodyPr wrap="square" lIns="0" tIns="0" rIns="0" bIns="0" rtlCol="0" anchor="ctr"/>
          <a:lstStyle/>
          <a:p>
            <a:pPr indent="0" marL="0">
              <a:buNone/>
            </a:pPr>
            <a:r>
              <a:rPr lang="en-US" sz="1300" dirty="0">
                <a:solidFill>
                  <a:srgbClr val="5B6B7C"/>
                </a:solidFill>
                <a:latin typeface="Arial" pitchFamily="34" charset="0"/>
                <a:ea typeface="Arial" pitchFamily="34" charset="-122"/>
                <a:cs typeface="Arial" pitchFamily="34" charset="-120"/>
              </a:rPr>
              <a:t>Name and owner</a:t>
            </a:r>
            <a:endParaRPr lang="en-US" sz="1300" dirty="0"/>
          </a:p>
        </p:txBody>
      </p:sp>
      <p:sp>
        <p:nvSpPr>
          <p:cNvPr id="9" name="Shape 7"/>
          <p:cNvSpPr/>
          <p:nvPr/>
        </p:nvSpPr>
        <p:spPr>
          <a:xfrm>
            <a:off x="7498080" y="3063240"/>
            <a:ext cx="822960" cy="822960"/>
          </a:xfrm>
          <a:prstGeom prst="rect">
            <a:avLst/>
          </a:prstGeom>
          <a:solidFill>
            <a:srgbClr val="F6C882"/>
          </a:solidFill>
          <a:ln w="12700">
            <a:solidFill>
              <a:srgbClr val="CBD1D7"/>
            </a:solidFill>
            <a:prstDash val="solid"/>
          </a:ln>
          <a:effectLst>
            <a:outerShdw sx="100000" sy="100000" kx="0" ky="0" algn="bl" rotWithShape="0" blurRad="38100" dist="25400" dir="2700000">
              <a:srgbClr val="000000">
                <a:alpha val="20000"/>
              </a:srgbClr>
            </a:outerShdw>
          </a:effectLst>
        </p:spPr>
      </p:sp>
      <p:sp>
        <p:nvSpPr>
          <p:cNvPr id="10" name="Text 8"/>
          <p:cNvSpPr txBox="1"/>
          <p:nvPr/>
        </p:nvSpPr>
        <p:spPr>
          <a:xfrm>
            <a:off x="8503920" y="3136392"/>
            <a:ext cx="3108960" cy="36576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Timing and data</a:t>
            </a:r>
            <a:endParaRPr lang="en-US" sz="1500" dirty="0"/>
          </a:p>
        </p:txBody>
      </p:sp>
      <p:sp>
        <p:nvSpPr>
          <p:cNvPr id="11" name="Text 9"/>
          <p:cNvSpPr txBox="1"/>
          <p:nvPr/>
        </p:nvSpPr>
        <p:spPr>
          <a:xfrm>
            <a:off x="8503920" y="3502152"/>
            <a:ext cx="3108960" cy="320040"/>
          </a:xfrm>
          <a:prstGeom prst="rect">
            <a:avLst/>
          </a:prstGeom>
          <a:noFill/>
          <a:ln/>
        </p:spPr>
        <p:txBody>
          <a:bodyPr wrap="square" lIns="0" tIns="0" rIns="0" bIns="0" rtlCol="0" anchor="ctr"/>
          <a:lstStyle/>
          <a:p>
            <a:pPr indent="0" marL="0">
              <a:buNone/>
            </a:pPr>
            <a:r>
              <a:rPr lang="en-US" sz="1300" dirty="0">
                <a:solidFill>
                  <a:srgbClr val="5B6B7C"/>
                </a:solidFill>
                <a:latin typeface="Arial" pitchFamily="34" charset="0"/>
                <a:ea typeface="Arial" pitchFamily="34" charset="-122"/>
                <a:cs typeface="Arial" pitchFamily="34" charset="-120"/>
              </a:rPr>
              <a:t>PT, WT, %C&amp;A</a:t>
            </a:r>
            <a:endParaRPr lang="en-US" sz="1300" dirty="0"/>
          </a:p>
        </p:txBody>
      </p:sp>
      <p:sp>
        <p:nvSpPr>
          <p:cNvPr id="12" name="Shape 10"/>
          <p:cNvSpPr/>
          <p:nvPr/>
        </p:nvSpPr>
        <p:spPr>
          <a:xfrm>
            <a:off x="7498080" y="4114800"/>
            <a:ext cx="822960" cy="822960"/>
          </a:xfrm>
          <a:prstGeom prst="rect">
            <a:avLst/>
          </a:prstGeom>
          <a:solidFill>
            <a:srgbClr val="F8D7D3"/>
          </a:solidFill>
          <a:ln w="12700">
            <a:solidFill>
              <a:srgbClr val="CBD1D7"/>
            </a:solidFill>
            <a:prstDash val="solid"/>
          </a:ln>
          <a:effectLst>
            <a:outerShdw sx="100000" sy="100000" kx="0" ky="0" algn="bl" rotWithShape="0" blurRad="38100" dist="25400" dir="2700000">
              <a:srgbClr val="000000">
                <a:alpha val="20000"/>
              </a:srgbClr>
            </a:outerShdw>
          </a:effectLst>
        </p:spPr>
      </p:sp>
      <p:sp>
        <p:nvSpPr>
          <p:cNvPr id="13" name="Text 11"/>
          <p:cNvSpPr txBox="1"/>
          <p:nvPr/>
        </p:nvSpPr>
        <p:spPr>
          <a:xfrm>
            <a:off x="8503920" y="4187952"/>
            <a:ext cx="3108960" cy="365760"/>
          </a:xfrm>
          <a:prstGeom prst="rect">
            <a:avLst/>
          </a:prstGeom>
          <a:noFill/>
          <a:ln/>
        </p:spPr>
        <p:txBody>
          <a:bodyPr wrap="square" lIns="0" tIns="0" rIns="0" bIns="0" rtlCol="0" anchor="ctr"/>
          <a:lstStyle/>
          <a:p>
            <a:pPr indent="0" marL="0">
              <a:buNone/>
            </a:pPr>
            <a:r>
              <a:rPr lang="en-US" sz="1500" b="1" dirty="0">
                <a:solidFill>
                  <a:srgbClr val="C0392B"/>
                </a:solidFill>
                <a:latin typeface="Montserrat" pitchFamily="34" charset="0"/>
                <a:ea typeface="Montserrat" pitchFamily="34" charset="-122"/>
                <a:cs typeface="Montserrat" pitchFamily="34" charset="-120"/>
              </a:rPr>
              <a:t>Problem or idea</a:t>
            </a:r>
            <a:endParaRPr lang="en-US" sz="1500" dirty="0"/>
          </a:p>
        </p:txBody>
      </p:sp>
      <p:sp>
        <p:nvSpPr>
          <p:cNvPr id="14" name="Text 12"/>
          <p:cNvSpPr txBox="1"/>
          <p:nvPr/>
        </p:nvSpPr>
        <p:spPr>
          <a:xfrm>
            <a:off x="8503920" y="4553712"/>
            <a:ext cx="3108960" cy="320040"/>
          </a:xfrm>
          <a:prstGeom prst="rect">
            <a:avLst/>
          </a:prstGeom>
          <a:noFill/>
          <a:ln/>
        </p:spPr>
        <p:txBody>
          <a:bodyPr wrap="square" lIns="0" tIns="0" rIns="0" bIns="0" rtlCol="0" anchor="ctr"/>
          <a:lstStyle/>
          <a:p>
            <a:pPr indent="0" marL="0">
              <a:buNone/>
            </a:pPr>
            <a:r>
              <a:rPr lang="en-US" sz="1300" dirty="0">
                <a:solidFill>
                  <a:srgbClr val="5B6B7C"/>
                </a:solidFill>
                <a:latin typeface="Arial" pitchFamily="34" charset="0"/>
                <a:ea typeface="Arial" pitchFamily="34" charset="-122"/>
                <a:cs typeface="Arial" pitchFamily="34" charset="-120"/>
              </a:rPr>
              <a:t>Delays, rework, ideas</a:t>
            </a:r>
            <a:endParaRPr lang="en-US" sz="1300" dirty="0"/>
          </a:p>
        </p:txBody>
      </p:sp>
      <p:sp>
        <p:nvSpPr>
          <p:cNvPr id="15" name="Shape 13"/>
          <p:cNvSpPr/>
          <p:nvPr/>
        </p:nvSpPr>
        <p:spPr>
          <a:xfrm>
            <a:off x="548640" y="5120640"/>
            <a:ext cx="11064240" cy="822960"/>
          </a:xfrm>
          <a:prstGeom prst="rect">
            <a:avLst/>
          </a:prstGeom>
          <a:solidFill>
            <a:srgbClr val="0D2849"/>
          </a:solidFill>
          <a:ln w="12700">
            <a:solidFill>
              <a:srgbClr val="0D2849"/>
            </a:solidFill>
            <a:prstDash val="solid"/>
          </a:ln>
        </p:spPr>
      </p:sp>
      <p:sp>
        <p:nvSpPr>
          <p:cNvPr id="16" name="Text 14"/>
          <p:cNvSpPr txBox="1"/>
          <p:nvPr/>
        </p:nvSpPr>
        <p:spPr>
          <a:xfrm>
            <a:off x="777240" y="5120640"/>
            <a:ext cx="10607040" cy="822960"/>
          </a:xfrm>
          <a:prstGeom prst="rect">
            <a:avLst/>
          </a:prstGeom>
          <a:noFill/>
          <a:ln/>
        </p:spPr>
        <p:txBody>
          <a:bodyPr wrap="square" lIns="0" tIns="0" rIns="0" bIns="0" rtlCol="0" anchor="ctr"/>
          <a:lstStyle/>
          <a:p>
            <a:pPr indent="0" marL="0">
              <a:buNone/>
            </a:pPr>
            <a:r>
              <a:rPr lang="en-US" sz="1400" dirty="0">
                <a:solidFill>
                  <a:srgbClr val="FFFFFF"/>
                </a:solidFill>
                <a:latin typeface="Arial" pitchFamily="34" charset="0"/>
                <a:ea typeface="Arial" pitchFamily="34" charset="-122"/>
                <a:cs typeface="Arial" pitchFamily="34" charset="-120"/>
              </a:rPr>
              <a:t>Facilitator tip: if the map matches the process documentation perfectly, ask for a recent real example and walk it again.</a:t>
            </a:r>
            <a:endParaRPr lang="en-US" sz="14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04 / ADD TIMING AND FLOW DATA</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Measure Each Step</a:t>
            </a:r>
            <a:endParaRPr lang="en-US" sz="3000" dirty="0"/>
          </a:p>
        </p:txBody>
      </p:sp>
      <p:sp>
        <p:nvSpPr>
          <p:cNvPr id="4" name="Shape 2"/>
          <p:cNvSpPr/>
          <p:nvPr/>
        </p:nvSpPr>
        <p:spPr>
          <a:xfrm>
            <a:off x="548640" y="1600200"/>
            <a:ext cx="2560320" cy="3108960"/>
          </a:xfrm>
          <a:prstGeom prst="rect">
            <a:avLst/>
          </a:prstGeom>
          <a:solidFill>
            <a:srgbClr val="F3F5F7"/>
          </a:solidFill>
          <a:ln w="9525">
            <a:solidFill>
              <a:srgbClr val="CBD1D7"/>
            </a:solidFill>
            <a:prstDash val="solid"/>
          </a:ln>
        </p:spPr>
      </p:sp>
      <p:sp>
        <p:nvSpPr>
          <p:cNvPr id="5" name="Text 3"/>
          <p:cNvSpPr txBox="1"/>
          <p:nvPr/>
        </p:nvSpPr>
        <p:spPr>
          <a:xfrm>
            <a:off x="777240" y="1783080"/>
            <a:ext cx="2103120" cy="731520"/>
          </a:xfrm>
          <a:prstGeom prst="rect">
            <a:avLst/>
          </a:prstGeom>
          <a:noFill/>
          <a:ln/>
        </p:spPr>
        <p:txBody>
          <a:bodyPr wrap="square" lIns="0" tIns="0" rIns="0" bIns="0" rtlCol="0" anchor="ctr"/>
          <a:lstStyle/>
          <a:p>
            <a:pPr indent="0" marL="0">
              <a:buNone/>
            </a:pPr>
            <a:r>
              <a:rPr lang="en-US" sz="3400" b="1" dirty="0">
                <a:solidFill>
                  <a:srgbClr val="996220"/>
                </a:solidFill>
                <a:latin typeface="Montserrat" pitchFamily="34" charset="0"/>
                <a:ea typeface="Montserrat" pitchFamily="34" charset="-122"/>
                <a:cs typeface="Montserrat" pitchFamily="34" charset="-120"/>
              </a:rPr>
              <a:t>PT</a:t>
            </a:r>
            <a:endParaRPr lang="en-US" sz="3400" dirty="0"/>
          </a:p>
        </p:txBody>
      </p:sp>
      <p:sp>
        <p:nvSpPr>
          <p:cNvPr id="6" name="Text 4"/>
          <p:cNvSpPr txBox="1"/>
          <p:nvPr/>
        </p:nvSpPr>
        <p:spPr>
          <a:xfrm>
            <a:off x="777240" y="2560320"/>
            <a:ext cx="2103120" cy="41148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Process Time</a:t>
            </a:r>
            <a:endParaRPr lang="en-US" sz="1600" dirty="0"/>
          </a:p>
        </p:txBody>
      </p:sp>
      <p:sp>
        <p:nvSpPr>
          <p:cNvPr id="7" name="Text 5"/>
          <p:cNvSpPr txBox="1"/>
          <p:nvPr/>
        </p:nvSpPr>
        <p:spPr>
          <a:xfrm>
            <a:off x="777240" y="3017520"/>
            <a:ext cx="2103120" cy="155448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Hands-on time spent actively working on one item in the step.</a:t>
            </a:r>
            <a:endParaRPr lang="en-US" sz="1400" dirty="0"/>
          </a:p>
        </p:txBody>
      </p:sp>
      <p:sp>
        <p:nvSpPr>
          <p:cNvPr id="8" name="Shape 6"/>
          <p:cNvSpPr/>
          <p:nvPr/>
        </p:nvSpPr>
        <p:spPr>
          <a:xfrm>
            <a:off x="3383280" y="1600200"/>
            <a:ext cx="2560320" cy="3108960"/>
          </a:xfrm>
          <a:prstGeom prst="rect">
            <a:avLst/>
          </a:prstGeom>
          <a:solidFill>
            <a:srgbClr val="F3F5F7"/>
          </a:solidFill>
          <a:ln w="9525">
            <a:solidFill>
              <a:srgbClr val="CBD1D7"/>
            </a:solidFill>
            <a:prstDash val="solid"/>
          </a:ln>
        </p:spPr>
      </p:sp>
      <p:sp>
        <p:nvSpPr>
          <p:cNvPr id="9" name="Text 7"/>
          <p:cNvSpPr txBox="1"/>
          <p:nvPr/>
        </p:nvSpPr>
        <p:spPr>
          <a:xfrm>
            <a:off x="3611880" y="1783080"/>
            <a:ext cx="2103120" cy="731520"/>
          </a:xfrm>
          <a:prstGeom prst="rect">
            <a:avLst/>
          </a:prstGeom>
          <a:noFill/>
          <a:ln/>
        </p:spPr>
        <p:txBody>
          <a:bodyPr wrap="square" lIns="0" tIns="0" rIns="0" bIns="0" rtlCol="0" anchor="ctr"/>
          <a:lstStyle/>
          <a:p>
            <a:pPr indent="0" marL="0">
              <a:buNone/>
            </a:pPr>
            <a:r>
              <a:rPr lang="en-US" sz="3400" b="1" dirty="0">
                <a:solidFill>
                  <a:srgbClr val="996220"/>
                </a:solidFill>
                <a:latin typeface="Montserrat" pitchFamily="34" charset="0"/>
                <a:ea typeface="Montserrat" pitchFamily="34" charset="-122"/>
                <a:cs typeface="Montserrat" pitchFamily="34" charset="-120"/>
              </a:rPr>
              <a:t>WT</a:t>
            </a:r>
            <a:endParaRPr lang="en-US" sz="3400" dirty="0"/>
          </a:p>
        </p:txBody>
      </p:sp>
      <p:sp>
        <p:nvSpPr>
          <p:cNvPr id="10" name="Text 8"/>
          <p:cNvSpPr txBox="1"/>
          <p:nvPr/>
        </p:nvSpPr>
        <p:spPr>
          <a:xfrm>
            <a:off x="3611880" y="2560320"/>
            <a:ext cx="2103120" cy="41148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Wait Time</a:t>
            </a:r>
            <a:endParaRPr lang="en-US" sz="1600" dirty="0"/>
          </a:p>
        </p:txBody>
      </p:sp>
      <p:sp>
        <p:nvSpPr>
          <p:cNvPr id="11" name="Text 9"/>
          <p:cNvSpPr txBox="1"/>
          <p:nvPr/>
        </p:nvSpPr>
        <p:spPr>
          <a:xfrm>
            <a:off x="3611880" y="3017520"/>
            <a:ext cx="2103120" cy="155448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Time an item waits in a queue before the step can start.</a:t>
            </a:r>
            <a:endParaRPr lang="en-US" sz="1400" dirty="0"/>
          </a:p>
        </p:txBody>
      </p:sp>
      <p:sp>
        <p:nvSpPr>
          <p:cNvPr id="12" name="Shape 10"/>
          <p:cNvSpPr/>
          <p:nvPr/>
        </p:nvSpPr>
        <p:spPr>
          <a:xfrm>
            <a:off x="6217920" y="1600200"/>
            <a:ext cx="2560320" cy="3108960"/>
          </a:xfrm>
          <a:prstGeom prst="rect">
            <a:avLst/>
          </a:prstGeom>
          <a:solidFill>
            <a:srgbClr val="F3F5F7"/>
          </a:solidFill>
          <a:ln w="9525">
            <a:solidFill>
              <a:srgbClr val="CBD1D7"/>
            </a:solidFill>
            <a:prstDash val="solid"/>
          </a:ln>
        </p:spPr>
      </p:sp>
      <p:sp>
        <p:nvSpPr>
          <p:cNvPr id="13" name="Text 11"/>
          <p:cNvSpPr txBox="1"/>
          <p:nvPr/>
        </p:nvSpPr>
        <p:spPr>
          <a:xfrm>
            <a:off x="6446520" y="1783080"/>
            <a:ext cx="2103120" cy="731520"/>
          </a:xfrm>
          <a:prstGeom prst="rect">
            <a:avLst/>
          </a:prstGeom>
          <a:noFill/>
          <a:ln/>
        </p:spPr>
        <p:txBody>
          <a:bodyPr wrap="square" lIns="0" tIns="0" rIns="0" bIns="0" rtlCol="0" anchor="ctr"/>
          <a:lstStyle/>
          <a:p>
            <a:pPr indent="0" marL="0">
              <a:buNone/>
            </a:pPr>
            <a:r>
              <a:rPr lang="en-US" sz="3400" b="1" dirty="0">
                <a:solidFill>
                  <a:srgbClr val="996220"/>
                </a:solidFill>
                <a:latin typeface="Montserrat" pitchFamily="34" charset="0"/>
                <a:ea typeface="Montserrat" pitchFamily="34" charset="-122"/>
                <a:cs typeface="Montserrat" pitchFamily="34" charset="-120"/>
              </a:rPr>
              <a:t>LT</a:t>
            </a:r>
            <a:endParaRPr lang="en-US" sz="3400" dirty="0"/>
          </a:p>
        </p:txBody>
      </p:sp>
      <p:sp>
        <p:nvSpPr>
          <p:cNvPr id="14" name="Text 12"/>
          <p:cNvSpPr txBox="1"/>
          <p:nvPr/>
        </p:nvSpPr>
        <p:spPr>
          <a:xfrm>
            <a:off x="6446520" y="2560320"/>
            <a:ext cx="2103120" cy="41148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Lead Time</a:t>
            </a:r>
            <a:endParaRPr lang="en-US" sz="1600" dirty="0"/>
          </a:p>
        </p:txBody>
      </p:sp>
      <p:sp>
        <p:nvSpPr>
          <p:cNvPr id="15" name="Text 13"/>
          <p:cNvSpPr txBox="1"/>
          <p:nvPr/>
        </p:nvSpPr>
        <p:spPr>
          <a:xfrm>
            <a:off x="6446520" y="3017520"/>
            <a:ext cx="2103120" cy="155448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Elapsed time through the step or the whole value stream (PT + WT).</a:t>
            </a:r>
            <a:endParaRPr lang="en-US" sz="1400" dirty="0"/>
          </a:p>
        </p:txBody>
      </p:sp>
      <p:sp>
        <p:nvSpPr>
          <p:cNvPr id="16" name="Shape 14"/>
          <p:cNvSpPr/>
          <p:nvPr/>
        </p:nvSpPr>
        <p:spPr>
          <a:xfrm>
            <a:off x="9052560" y="1600200"/>
            <a:ext cx="2560320" cy="3108960"/>
          </a:xfrm>
          <a:prstGeom prst="rect">
            <a:avLst/>
          </a:prstGeom>
          <a:solidFill>
            <a:srgbClr val="F3F5F7"/>
          </a:solidFill>
          <a:ln w="9525">
            <a:solidFill>
              <a:srgbClr val="CBD1D7"/>
            </a:solidFill>
            <a:prstDash val="solid"/>
          </a:ln>
        </p:spPr>
      </p:sp>
      <p:sp>
        <p:nvSpPr>
          <p:cNvPr id="17" name="Text 15"/>
          <p:cNvSpPr txBox="1"/>
          <p:nvPr/>
        </p:nvSpPr>
        <p:spPr>
          <a:xfrm>
            <a:off x="9281160" y="1783080"/>
            <a:ext cx="2103120" cy="731520"/>
          </a:xfrm>
          <a:prstGeom prst="rect">
            <a:avLst/>
          </a:prstGeom>
          <a:noFill/>
          <a:ln/>
        </p:spPr>
        <p:txBody>
          <a:bodyPr wrap="square" lIns="0" tIns="0" rIns="0" bIns="0" rtlCol="0" anchor="ctr"/>
          <a:lstStyle/>
          <a:p>
            <a:pPr indent="0" marL="0">
              <a:buNone/>
            </a:pPr>
            <a:r>
              <a:rPr lang="en-US" sz="3400" b="1" dirty="0">
                <a:solidFill>
                  <a:srgbClr val="996220"/>
                </a:solidFill>
                <a:latin typeface="Montserrat" pitchFamily="34" charset="0"/>
                <a:ea typeface="Montserrat" pitchFamily="34" charset="-122"/>
                <a:cs typeface="Montserrat" pitchFamily="34" charset="-120"/>
              </a:rPr>
              <a:t>%C&amp;A</a:t>
            </a:r>
            <a:endParaRPr lang="en-US" sz="3400" dirty="0"/>
          </a:p>
        </p:txBody>
      </p:sp>
      <p:sp>
        <p:nvSpPr>
          <p:cNvPr id="18" name="Text 16"/>
          <p:cNvSpPr txBox="1"/>
          <p:nvPr/>
        </p:nvSpPr>
        <p:spPr>
          <a:xfrm>
            <a:off x="9281160" y="2560320"/>
            <a:ext cx="2103120" cy="41148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Complete and Accurate</a:t>
            </a:r>
            <a:endParaRPr lang="en-US" sz="1600" dirty="0"/>
          </a:p>
        </p:txBody>
      </p:sp>
      <p:sp>
        <p:nvSpPr>
          <p:cNvPr id="19" name="Text 17"/>
          <p:cNvSpPr txBox="1"/>
          <p:nvPr/>
        </p:nvSpPr>
        <p:spPr>
          <a:xfrm>
            <a:off x="9281160" y="3017520"/>
            <a:ext cx="2103120" cy="1554480"/>
          </a:xfrm>
          <a:prstGeom prst="rect">
            <a:avLst/>
          </a:prstGeom>
          <a:noFill/>
          <a:ln/>
        </p:spPr>
        <p:txBody>
          <a:bodyPr wrap="square" lIns="0" tIns="0" rIns="0" bIns="0" rtlCol="0" anchor="t"/>
          <a:lstStyle/>
          <a:p>
            <a:pPr indent="0" marL="0">
              <a:buNone/>
            </a:pPr>
            <a:r>
              <a:rPr lang="en-US" sz="1400" dirty="0">
                <a:solidFill>
                  <a:srgbClr val="1F2933"/>
                </a:solidFill>
                <a:latin typeface="Arial" pitchFamily="34" charset="0"/>
                <a:ea typeface="Arial" pitchFamily="34" charset="-122"/>
                <a:cs typeface="Arial" pitchFamily="34" charset="-120"/>
              </a:rPr>
              <a:t>Share of items received that can be used without correction or clarification.</a:t>
            </a:r>
            <a:endParaRPr lang="en-US" sz="1400" dirty="0"/>
          </a:p>
        </p:txBody>
      </p:sp>
      <p:sp>
        <p:nvSpPr>
          <p:cNvPr id="20" name="Text 18"/>
          <p:cNvSpPr txBox="1"/>
          <p:nvPr/>
        </p:nvSpPr>
        <p:spPr>
          <a:xfrm>
            <a:off x="548640" y="4937760"/>
            <a:ext cx="11064240" cy="1097280"/>
          </a:xfrm>
          <a:prstGeom prst="rect">
            <a:avLst/>
          </a:prstGeom>
          <a:noFill/>
          <a:ln/>
        </p:spPr>
        <p:txBody>
          <a:bodyPr wrap="square" lIns="0" tIns="0" rIns="0" bIns="0" rtlCol="0" anchor="t"/>
          <a:lstStyle/>
          <a:p>
            <a:pPr marL="203200" indent="-203200">
              <a:spcAft>
                <a:spcPts val="400"/>
              </a:spcAft>
              <a:buSzPct val="100000"/>
              <a:buChar char="•"/>
            </a:pPr>
            <a:r>
              <a:rPr lang="en-US" sz="1400" dirty="0">
                <a:solidFill>
                  <a:srgbClr val="1F2933"/>
                </a:solidFill>
                <a:latin typeface="Arial" pitchFamily="34" charset="0"/>
                <a:ea typeface="Arial" pitchFamily="34" charset="-122"/>
                <a:cs typeface="Arial" pitchFamily="34" charset="-120"/>
              </a:rPr>
              <a:t>Record values on the gold sticky notes and in the Current State tab of the Excel template</a:t>
            </a:r>
            <a:endParaRPr lang="en-US" sz="1400" dirty="0"/>
          </a:p>
          <a:p>
            <a:pPr marL="203200" indent="-203200">
              <a:spcAft>
                <a:spcPts val="400"/>
              </a:spcAft>
              <a:buSzPct val="100000"/>
              <a:buChar char="•"/>
            </a:pPr>
            <a:r>
              <a:rPr lang="en-US" sz="1400" dirty="0">
                <a:solidFill>
                  <a:srgbClr val="1F2933"/>
                </a:solidFill>
                <a:latin typeface="Arial" pitchFamily="34" charset="0"/>
                <a:ea typeface="Arial" pitchFamily="34" charset="-122"/>
                <a:cs typeface="Arial" pitchFamily="34" charset="-120"/>
              </a:rPr>
              <a:t>Use the same unit everywhere (working days in the template)</a:t>
            </a:r>
            <a:endParaRPr lang="en-US" sz="1400" dirty="0"/>
          </a:p>
          <a:p>
            <a:pPr marL="203200" indent="-203200">
              <a:spcAft>
                <a:spcPts val="400"/>
              </a:spcAft>
              <a:buSzPct val="100000"/>
              <a:buChar char="•"/>
            </a:pPr>
            <a:r>
              <a:rPr lang="en-US" sz="1400" dirty="0">
                <a:solidFill>
                  <a:srgbClr val="1F2933"/>
                </a:solidFill>
                <a:latin typeface="Arial" pitchFamily="34" charset="0"/>
                <a:ea typeface="Arial" pitchFamily="34" charset="-122"/>
                <a:cs typeface="Arial" pitchFamily="34" charset="-120"/>
              </a:rPr>
              <a:t>Validate estimates against the work item data the data steward brought</a:t>
            </a:r>
            <a:endParaRPr lang="en-US" sz="14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04 / ADD TIMING AND FLOW DATA</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Flow Efficiency: How Much Time Is Work?</a:t>
            </a:r>
            <a:endParaRPr lang="en-US" sz="3000" dirty="0"/>
          </a:p>
        </p:txBody>
      </p:sp>
      <p:sp>
        <p:nvSpPr>
          <p:cNvPr id="4" name="Shape 2"/>
          <p:cNvSpPr/>
          <p:nvPr/>
        </p:nvSpPr>
        <p:spPr>
          <a:xfrm>
            <a:off x="548640" y="1600200"/>
            <a:ext cx="5120640" cy="4206240"/>
          </a:xfrm>
          <a:prstGeom prst="rect">
            <a:avLst/>
          </a:prstGeom>
          <a:solidFill>
            <a:srgbClr val="0D2849"/>
          </a:solidFill>
          <a:ln w="12700">
            <a:solidFill>
              <a:srgbClr val="0D2849"/>
            </a:solidFill>
            <a:prstDash val="solid"/>
          </a:ln>
        </p:spPr>
      </p:sp>
      <p:sp>
        <p:nvSpPr>
          <p:cNvPr id="5" name="Text 3"/>
          <p:cNvSpPr txBox="1"/>
          <p:nvPr/>
        </p:nvSpPr>
        <p:spPr>
          <a:xfrm>
            <a:off x="822960" y="1828800"/>
            <a:ext cx="4572000" cy="457200"/>
          </a:xfrm>
          <a:prstGeom prst="rect">
            <a:avLst/>
          </a:prstGeom>
          <a:noFill/>
          <a:ln/>
        </p:spPr>
        <p:txBody>
          <a:bodyPr wrap="square" lIns="0" tIns="0" rIns="0" bIns="0" rtlCol="0" anchor="ctr"/>
          <a:lstStyle/>
          <a:p>
            <a:pPr indent="0" marL="0">
              <a:buNone/>
            </a:pPr>
            <a:r>
              <a:rPr lang="en-US" sz="2000" b="1" dirty="0">
                <a:solidFill>
                  <a:srgbClr val="F6C882"/>
                </a:solidFill>
                <a:latin typeface="Montserrat" pitchFamily="34" charset="0"/>
                <a:ea typeface="Montserrat" pitchFamily="34" charset="-122"/>
                <a:cs typeface="Montserrat" pitchFamily="34" charset="-120"/>
              </a:rPr>
              <a:t>Flow Efficiency</a:t>
            </a:r>
            <a:endParaRPr lang="en-US" sz="2000" dirty="0"/>
          </a:p>
        </p:txBody>
      </p:sp>
      <p:sp>
        <p:nvSpPr>
          <p:cNvPr id="6" name="Text 4"/>
          <p:cNvSpPr txBox="1"/>
          <p:nvPr/>
        </p:nvSpPr>
        <p:spPr>
          <a:xfrm>
            <a:off x="822960" y="2651760"/>
            <a:ext cx="45720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Total Process Time</a:t>
            </a:r>
            <a:endParaRPr lang="en-US" sz="2200" dirty="0"/>
          </a:p>
        </p:txBody>
      </p:sp>
      <p:sp>
        <p:nvSpPr>
          <p:cNvPr id="7" name="Shape 5"/>
          <p:cNvSpPr/>
          <p:nvPr/>
        </p:nvSpPr>
        <p:spPr>
          <a:xfrm>
            <a:off x="1280160" y="3246120"/>
            <a:ext cx="3657600" cy="0"/>
          </a:xfrm>
          <a:prstGeom prst="line">
            <a:avLst/>
          </a:prstGeom>
          <a:noFill/>
          <a:ln w="31750">
            <a:solidFill>
              <a:srgbClr val="F6C882"/>
            </a:solidFill>
            <a:prstDash val="solid"/>
          </a:ln>
        </p:spPr>
      </p:sp>
      <p:sp>
        <p:nvSpPr>
          <p:cNvPr id="8" name="Text 6"/>
          <p:cNvSpPr txBox="1"/>
          <p:nvPr/>
        </p:nvSpPr>
        <p:spPr>
          <a:xfrm>
            <a:off x="822960" y="3383280"/>
            <a:ext cx="4572000" cy="457200"/>
          </a:xfrm>
          <a:prstGeom prst="rect">
            <a:avLst/>
          </a:prstGeom>
          <a:no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Total Lead Time</a:t>
            </a:r>
            <a:endParaRPr lang="en-US" sz="2200" dirty="0"/>
          </a:p>
        </p:txBody>
      </p:sp>
      <p:sp>
        <p:nvSpPr>
          <p:cNvPr id="9" name="Text 7"/>
          <p:cNvSpPr txBox="1"/>
          <p:nvPr/>
        </p:nvSpPr>
        <p:spPr>
          <a:xfrm>
            <a:off x="822960" y="4206240"/>
            <a:ext cx="4572000" cy="1097280"/>
          </a:xfrm>
          <a:prstGeom prst="rect">
            <a:avLst/>
          </a:prstGeom>
          <a:noFill/>
          <a:ln/>
        </p:spPr>
        <p:txBody>
          <a:bodyPr wrap="square" lIns="0" tIns="0" rIns="0" bIns="0" rtlCol="0" anchor="t"/>
          <a:lstStyle/>
          <a:p>
            <a:pPr indent="0" marL="0">
              <a:buNone/>
            </a:pPr>
            <a:r>
              <a:rPr lang="en-US" sz="1400" dirty="0">
                <a:solidFill>
                  <a:srgbClr val="CBD1D7"/>
                </a:solidFill>
                <a:latin typeface="Arial" pitchFamily="34" charset="0"/>
                <a:ea typeface="Arial" pitchFamily="34" charset="-122"/>
                <a:cs typeface="Arial" pitchFamily="34" charset="-120"/>
              </a:rPr>
              <a:t>A low value means most of the lead time is spent waiting, not working.</a:t>
            </a:r>
            <a:endParaRPr lang="en-US" sz="1400" dirty="0"/>
          </a:p>
        </p:txBody>
      </p:sp>
      <p:sp>
        <p:nvSpPr>
          <p:cNvPr id="10" name="Text 8"/>
          <p:cNvSpPr txBox="1"/>
          <p:nvPr/>
        </p:nvSpPr>
        <p:spPr>
          <a:xfrm>
            <a:off x="6035040" y="1600200"/>
            <a:ext cx="5577840" cy="365760"/>
          </a:xfrm>
          <a:prstGeom prst="rect">
            <a:avLst/>
          </a:prstGeom>
          <a:noFill/>
          <a:ln/>
        </p:spPr>
        <p:txBody>
          <a:bodyPr wrap="square" lIns="0" tIns="0" rIns="0" bIns="0" rtlCol="0" anchor="ctr"/>
          <a:lstStyle/>
          <a:p>
            <a:pPr indent="0" marL="0">
              <a:buNone/>
            </a:pPr>
            <a:r>
              <a:rPr lang="en-US" sz="1600" b="1" dirty="0">
                <a:solidFill>
                  <a:srgbClr val="0D2849"/>
                </a:solidFill>
                <a:latin typeface="Montserrat" pitchFamily="34" charset="0"/>
                <a:ea typeface="Montserrat" pitchFamily="34" charset="-122"/>
                <a:cs typeface="Montserrat" pitchFamily="34" charset="-120"/>
              </a:rPr>
              <a:t>Illustrative Example (hypothetical numbers)</a:t>
            </a:r>
            <a:endParaRPr lang="en-US" sz="1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035040" y="2057400"/>
          <a:ext cx="5577840" cy="914400"/>
        </p:xfrm>
        <a:graphic>
          <a:graphicData uri="http://schemas.openxmlformats.org/drawingml/2006/table">
            <a:tbl>
              <a:tblPr/>
              <a:tblGrid>
                <a:gridCol w="2834640"/>
                <a:gridCol w="1371600"/>
                <a:gridCol w="1371600"/>
              </a:tblGrid>
              <a:tr h="384048">
                <a:tc>
                  <a:txBody>
                    <a:bodyPr/>
                    <a:lstStyle/>
                    <a:p>
                      <a:pPr indent="0" marL="0">
                        <a:buNone/>
                      </a:pPr>
                      <a:r>
                        <a:rPr lang="en-US" sz="1400" b="1" dirty="0">
                          <a:solidFill>
                            <a:srgbClr val="FFFFFF"/>
                          </a:solidFill>
                          <a:latin typeface="Arial" pitchFamily="34" charset="0"/>
                          <a:ea typeface="Arial" pitchFamily="34" charset="-122"/>
                          <a:cs typeface="Arial" pitchFamily="34" charset="-120"/>
                        </a:rPr>
                        <a:t>Step</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PT (days)</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algn="ctr" indent="0" marL="0">
                        <a:buNone/>
                      </a:pPr>
                      <a:r>
                        <a:rPr lang="en-US" sz="1400" b="1" dirty="0">
                          <a:solidFill>
                            <a:srgbClr val="FFFFFF"/>
                          </a:solidFill>
                          <a:latin typeface="Arial" pitchFamily="34" charset="0"/>
                          <a:ea typeface="Arial" pitchFamily="34" charset="-122"/>
                          <a:cs typeface="Arial" pitchFamily="34" charset="-120"/>
                        </a:rPr>
                        <a:t>WT (days)</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r>
              <a:tr h="384048">
                <a:tc>
                  <a:txBody>
                    <a:bodyPr/>
                    <a:lstStyle/>
                    <a:p>
                      <a:pPr indent="0" marL="0">
                        <a:buNone/>
                      </a:pPr>
                      <a:r>
                        <a:rPr lang="en-US" sz="1400" dirty="0">
                          <a:solidFill>
                            <a:srgbClr val="1F2933"/>
                          </a:solidFill>
                          <a:latin typeface="Arial" pitchFamily="34" charset="0"/>
                          <a:ea typeface="Arial" pitchFamily="34" charset="-122"/>
                          <a:cs typeface="Arial" pitchFamily="34" charset="-120"/>
                        </a:rPr>
                        <a:t>Intake and triage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0.5</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5</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384048">
                <a:tc>
                  <a:txBody>
                    <a:bodyPr/>
                    <a:lstStyle/>
                    <a:p>
                      <a:pPr indent="0" marL="0">
                        <a:buNone/>
                      </a:pPr>
                      <a:r>
                        <a:rPr lang="en-US" sz="1400" dirty="0">
                          <a:solidFill>
                            <a:srgbClr val="1F2933"/>
                          </a:solidFill>
                          <a:latin typeface="Arial" pitchFamily="34" charset="0"/>
                          <a:ea typeface="Arial" pitchFamily="34" charset="-122"/>
                          <a:cs typeface="Arial" pitchFamily="34" charset="-120"/>
                        </a:rPr>
                        <a:t>Build and test</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4</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384048">
                <a:tc>
                  <a:txBody>
                    <a:bodyPr/>
                    <a:lstStyle/>
                    <a:p>
                      <a:pPr indent="0" marL="0">
                        <a:buNone/>
                      </a:pPr>
                      <a:r>
                        <a:rPr lang="en-US" sz="1400" dirty="0">
                          <a:solidFill>
                            <a:srgbClr val="1F2933"/>
                          </a:solidFill>
                          <a:latin typeface="Arial" pitchFamily="34" charset="0"/>
                          <a:ea typeface="Arial" pitchFamily="34" charset="-122"/>
                          <a:cs typeface="Arial" pitchFamily="34" charset="-120"/>
                        </a:rPr>
                        <a:t>Security review</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0.5</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8</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384048">
                <a:tc>
                  <a:txBody>
                    <a:bodyPr/>
                    <a:lstStyle/>
                    <a:p>
                      <a:pPr indent="0" marL="0">
                        <a:buNone/>
                      </a:pPr>
                      <a:r>
                        <a:rPr lang="en-US" sz="1400" dirty="0">
                          <a:solidFill>
                            <a:srgbClr val="1F2933"/>
                          </a:solidFill>
                          <a:latin typeface="Arial" pitchFamily="34" charset="0"/>
                          <a:ea typeface="Arial" pitchFamily="34" charset="-122"/>
                          <a:cs typeface="Arial" pitchFamily="34" charset="-120"/>
                        </a:rPr>
                        <a:t>Release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dirty="0">
                          <a:solidFill>
                            <a:srgbClr val="1F2933"/>
                          </a:solidFill>
                          <a:latin typeface="Arial" pitchFamily="34" charset="0"/>
                          <a:ea typeface="Arial" pitchFamily="34" charset="-122"/>
                          <a:cs typeface="Arial" pitchFamily="34" charset="-120"/>
                        </a:rPr>
                        <a:t>6</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2933"/>
                          </a:solidFill>
                          <a:latin typeface="Arial" pitchFamily="34" charset="0"/>
                          <a:ea typeface="Arial" pitchFamily="34" charset="-122"/>
                          <a:cs typeface="Arial" pitchFamily="34" charset="-120"/>
                        </a:rPr>
                        <a:t>Total</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F2933"/>
                          </a:solidFill>
                          <a:latin typeface="Arial" pitchFamily="34" charset="0"/>
                          <a:ea typeface="Arial" pitchFamily="34" charset="-122"/>
                          <a:cs typeface="Arial" pitchFamily="34" charset="-120"/>
                        </a:rPr>
                        <a:t>6</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algn="ctr" indent="0" marL="0">
                        <a:buNone/>
                      </a:pPr>
                      <a:r>
                        <a:rPr lang="en-US" sz="1400" b="1" dirty="0">
                          <a:solidFill>
                            <a:srgbClr val="1F2933"/>
                          </a:solidFill>
                          <a:latin typeface="Arial" pitchFamily="34" charset="0"/>
                          <a:ea typeface="Arial" pitchFamily="34" charset="-122"/>
                          <a:cs typeface="Arial" pitchFamily="34" charset="-120"/>
                        </a:rPr>
                        <a:t>22</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bl>
          </a:graphicData>
        </a:graphic>
      </p:graphicFrame>
      <p:sp>
        <p:nvSpPr>
          <p:cNvPr id="12" name="Text 9"/>
          <p:cNvSpPr txBox="1"/>
          <p:nvPr/>
        </p:nvSpPr>
        <p:spPr>
          <a:xfrm>
            <a:off x="6035040" y="4617720"/>
            <a:ext cx="5577840" cy="822960"/>
          </a:xfrm>
          <a:prstGeom prst="rect">
            <a:avLst/>
          </a:prstGeom>
          <a:noFill/>
          <a:ln/>
        </p:spPr>
        <p:txBody>
          <a:bodyPr wrap="square" lIns="0" tIns="0" rIns="0" bIns="0" rtlCol="0" anchor="t"/>
          <a:lstStyle/>
          <a:p>
            <a:pPr indent="0" marL="0">
              <a:buNone/>
            </a:pPr>
            <a:r>
              <a:rPr lang="en-US" sz="1600" dirty="0">
                <a:solidFill>
                  <a:srgbClr val="1F2933"/>
                </a:solidFill>
                <a:latin typeface="Arial" pitchFamily="34" charset="0"/>
                <a:ea typeface="Arial" pitchFamily="34" charset="-122"/>
                <a:cs typeface="Arial" pitchFamily="34" charset="-120"/>
              </a:rPr>
              <a:t>Lead time = 6 + 22 = 28 days</a:t>
            </a:r>
            <a:endParaRPr lang="en-US" sz="1600" dirty="0"/>
          </a:p>
          <a:p>
            <a:pPr indent="0" marL="0">
              <a:buNone/>
            </a:pPr>
            <a:r>
              <a:rPr lang="en-US" sz="1600" b="1" dirty="0">
                <a:solidFill>
                  <a:srgbClr val="996220"/>
                </a:solidFill>
                <a:latin typeface="Arial" pitchFamily="34" charset="0"/>
                <a:ea typeface="Arial" pitchFamily="34" charset="-122"/>
                <a:cs typeface="Arial" pitchFamily="34" charset="-120"/>
              </a:rPr>
              <a:t>Flow efficiency = 6 / 28 = about 21%</a:t>
            </a:r>
            <a:endParaRPr lang="en-US" sz="16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05 / IDENTIFY WASTE AND BOTTLENECKS</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Where Is Value Waiting?</a:t>
            </a:r>
            <a:endParaRPr lang="en-US" sz="3000" dirty="0"/>
          </a:p>
        </p:txBody>
      </p:sp>
      <p:sp>
        <p:nvSpPr>
          <p:cNvPr id="4" name="Shape 2"/>
          <p:cNvSpPr/>
          <p:nvPr/>
        </p:nvSpPr>
        <p:spPr>
          <a:xfrm>
            <a:off x="548640" y="1554480"/>
            <a:ext cx="2606040" cy="1600200"/>
          </a:xfrm>
          <a:prstGeom prst="rect">
            <a:avLst/>
          </a:prstGeom>
          <a:solidFill>
            <a:srgbClr val="F3F5F7"/>
          </a:solidFill>
          <a:ln w="9525">
            <a:solidFill>
              <a:srgbClr val="CBD1D7"/>
            </a:solidFill>
            <a:prstDash val="solid"/>
          </a:ln>
        </p:spPr>
      </p:sp>
      <p:sp>
        <p:nvSpPr>
          <p:cNvPr id="5" name="Text 3"/>
          <p:cNvSpPr txBox="1"/>
          <p:nvPr/>
        </p:nvSpPr>
        <p:spPr>
          <a:xfrm>
            <a:off x="731520" y="171907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Partially Done Work</a:t>
            </a:r>
            <a:endParaRPr lang="en-US" sz="1500" dirty="0"/>
          </a:p>
        </p:txBody>
      </p:sp>
      <p:sp>
        <p:nvSpPr>
          <p:cNvPr id="6" name="Text 4"/>
          <p:cNvSpPr txBox="1"/>
          <p:nvPr/>
        </p:nvSpPr>
        <p:spPr>
          <a:xfrm>
            <a:off x="731520" y="214884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Work started but not finished or delivered</a:t>
            </a:r>
            <a:endParaRPr lang="en-US" sz="1300" dirty="0"/>
          </a:p>
        </p:txBody>
      </p:sp>
      <p:sp>
        <p:nvSpPr>
          <p:cNvPr id="7" name="Shape 5"/>
          <p:cNvSpPr/>
          <p:nvPr/>
        </p:nvSpPr>
        <p:spPr>
          <a:xfrm>
            <a:off x="3337560" y="1554480"/>
            <a:ext cx="2606040" cy="1600200"/>
          </a:xfrm>
          <a:prstGeom prst="rect">
            <a:avLst/>
          </a:prstGeom>
          <a:solidFill>
            <a:srgbClr val="F3F5F7"/>
          </a:solidFill>
          <a:ln w="9525">
            <a:solidFill>
              <a:srgbClr val="CBD1D7"/>
            </a:solidFill>
            <a:prstDash val="solid"/>
          </a:ln>
        </p:spPr>
      </p:sp>
      <p:sp>
        <p:nvSpPr>
          <p:cNvPr id="8" name="Text 6"/>
          <p:cNvSpPr txBox="1"/>
          <p:nvPr/>
        </p:nvSpPr>
        <p:spPr>
          <a:xfrm>
            <a:off x="3520440" y="171907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Extra Features</a:t>
            </a:r>
            <a:endParaRPr lang="en-US" sz="1500" dirty="0"/>
          </a:p>
        </p:txBody>
      </p:sp>
      <p:sp>
        <p:nvSpPr>
          <p:cNvPr id="9" name="Text 7"/>
          <p:cNvSpPr txBox="1"/>
          <p:nvPr/>
        </p:nvSpPr>
        <p:spPr>
          <a:xfrm>
            <a:off x="3520440" y="214884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Building what the customer did not need</a:t>
            </a:r>
            <a:endParaRPr lang="en-US" sz="1300" dirty="0"/>
          </a:p>
        </p:txBody>
      </p:sp>
      <p:sp>
        <p:nvSpPr>
          <p:cNvPr id="10" name="Shape 8"/>
          <p:cNvSpPr/>
          <p:nvPr/>
        </p:nvSpPr>
        <p:spPr>
          <a:xfrm>
            <a:off x="6126480" y="1554480"/>
            <a:ext cx="2606040" cy="1600200"/>
          </a:xfrm>
          <a:prstGeom prst="rect">
            <a:avLst/>
          </a:prstGeom>
          <a:solidFill>
            <a:srgbClr val="F3F5F7"/>
          </a:solidFill>
          <a:ln w="9525">
            <a:solidFill>
              <a:srgbClr val="CBD1D7"/>
            </a:solidFill>
            <a:prstDash val="solid"/>
          </a:ln>
        </p:spPr>
      </p:sp>
      <p:sp>
        <p:nvSpPr>
          <p:cNvPr id="11" name="Text 9"/>
          <p:cNvSpPr txBox="1"/>
          <p:nvPr/>
        </p:nvSpPr>
        <p:spPr>
          <a:xfrm>
            <a:off x="6309360" y="171907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Relearning</a:t>
            </a:r>
            <a:endParaRPr lang="en-US" sz="1500" dirty="0"/>
          </a:p>
        </p:txBody>
      </p:sp>
      <p:sp>
        <p:nvSpPr>
          <p:cNvPr id="12" name="Text 10"/>
          <p:cNvSpPr txBox="1"/>
          <p:nvPr/>
        </p:nvSpPr>
        <p:spPr>
          <a:xfrm>
            <a:off x="6309360" y="214884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Rediscovering knowledge that was lost</a:t>
            </a:r>
            <a:endParaRPr lang="en-US" sz="1300" dirty="0"/>
          </a:p>
        </p:txBody>
      </p:sp>
      <p:sp>
        <p:nvSpPr>
          <p:cNvPr id="13" name="Shape 11"/>
          <p:cNvSpPr/>
          <p:nvPr/>
        </p:nvSpPr>
        <p:spPr>
          <a:xfrm>
            <a:off x="8915400" y="1554480"/>
            <a:ext cx="2606040" cy="1600200"/>
          </a:xfrm>
          <a:prstGeom prst="rect">
            <a:avLst/>
          </a:prstGeom>
          <a:solidFill>
            <a:srgbClr val="F3F5F7"/>
          </a:solidFill>
          <a:ln w="9525">
            <a:solidFill>
              <a:srgbClr val="CBD1D7"/>
            </a:solidFill>
            <a:prstDash val="solid"/>
          </a:ln>
        </p:spPr>
      </p:sp>
      <p:sp>
        <p:nvSpPr>
          <p:cNvPr id="14" name="Text 12"/>
          <p:cNvSpPr txBox="1"/>
          <p:nvPr/>
        </p:nvSpPr>
        <p:spPr>
          <a:xfrm>
            <a:off x="9098280" y="171907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Handoffs</a:t>
            </a:r>
            <a:endParaRPr lang="en-US" sz="1500" dirty="0"/>
          </a:p>
        </p:txBody>
      </p:sp>
      <p:sp>
        <p:nvSpPr>
          <p:cNvPr id="15" name="Text 13"/>
          <p:cNvSpPr txBox="1"/>
          <p:nvPr/>
        </p:nvSpPr>
        <p:spPr>
          <a:xfrm>
            <a:off x="9098280" y="214884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Knowledge lost as work changes hands</a:t>
            </a:r>
            <a:endParaRPr lang="en-US" sz="1300" dirty="0"/>
          </a:p>
        </p:txBody>
      </p:sp>
      <p:sp>
        <p:nvSpPr>
          <p:cNvPr id="16" name="Shape 14"/>
          <p:cNvSpPr/>
          <p:nvPr/>
        </p:nvSpPr>
        <p:spPr>
          <a:xfrm>
            <a:off x="548640" y="3337560"/>
            <a:ext cx="2606040" cy="1600200"/>
          </a:xfrm>
          <a:prstGeom prst="rect">
            <a:avLst/>
          </a:prstGeom>
          <a:solidFill>
            <a:srgbClr val="F3F5F7"/>
          </a:solidFill>
          <a:ln w="9525">
            <a:solidFill>
              <a:srgbClr val="CBD1D7"/>
            </a:solidFill>
            <a:prstDash val="solid"/>
          </a:ln>
        </p:spPr>
      </p:sp>
      <p:sp>
        <p:nvSpPr>
          <p:cNvPr id="17" name="Text 15"/>
          <p:cNvSpPr txBox="1"/>
          <p:nvPr/>
        </p:nvSpPr>
        <p:spPr>
          <a:xfrm>
            <a:off x="731520" y="350215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Task Switching</a:t>
            </a:r>
            <a:endParaRPr lang="en-US" sz="1500" dirty="0"/>
          </a:p>
        </p:txBody>
      </p:sp>
      <p:sp>
        <p:nvSpPr>
          <p:cNvPr id="18" name="Text 16"/>
          <p:cNvSpPr txBox="1"/>
          <p:nvPr/>
        </p:nvSpPr>
        <p:spPr>
          <a:xfrm>
            <a:off x="731520" y="393192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Context switching across too much work in progress</a:t>
            </a:r>
            <a:endParaRPr lang="en-US" sz="1300" dirty="0"/>
          </a:p>
        </p:txBody>
      </p:sp>
      <p:sp>
        <p:nvSpPr>
          <p:cNvPr id="19" name="Shape 17"/>
          <p:cNvSpPr/>
          <p:nvPr/>
        </p:nvSpPr>
        <p:spPr>
          <a:xfrm>
            <a:off x="3337560" y="3337560"/>
            <a:ext cx="2606040" cy="1600200"/>
          </a:xfrm>
          <a:prstGeom prst="rect">
            <a:avLst/>
          </a:prstGeom>
          <a:solidFill>
            <a:srgbClr val="F3F5F7"/>
          </a:solidFill>
          <a:ln w="9525">
            <a:solidFill>
              <a:srgbClr val="CBD1D7"/>
            </a:solidFill>
            <a:prstDash val="solid"/>
          </a:ln>
        </p:spPr>
      </p:sp>
      <p:sp>
        <p:nvSpPr>
          <p:cNvPr id="20" name="Text 18"/>
          <p:cNvSpPr txBox="1"/>
          <p:nvPr/>
        </p:nvSpPr>
        <p:spPr>
          <a:xfrm>
            <a:off x="3520440" y="350215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Delays</a:t>
            </a:r>
            <a:endParaRPr lang="en-US" sz="1500" dirty="0"/>
          </a:p>
        </p:txBody>
      </p:sp>
      <p:sp>
        <p:nvSpPr>
          <p:cNvPr id="21" name="Text 19"/>
          <p:cNvSpPr txBox="1"/>
          <p:nvPr/>
        </p:nvSpPr>
        <p:spPr>
          <a:xfrm>
            <a:off x="3520440" y="393192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Waiting for approvals, people, or environments</a:t>
            </a:r>
            <a:endParaRPr lang="en-US" sz="1300" dirty="0"/>
          </a:p>
        </p:txBody>
      </p:sp>
      <p:sp>
        <p:nvSpPr>
          <p:cNvPr id="22" name="Shape 20"/>
          <p:cNvSpPr/>
          <p:nvPr/>
        </p:nvSpPr>
        <p:spPr>
          <a:xfrm>
            <a:off x="6126480" y="3337560"/>
            <a:ext cx="2606040" cy="1600200"/>
          </a:xfrm>
          <a:prstGeom prst="rect">
            <a:avLst/>
          </a:prstGeom>
          <a:solidFill>
            <a:srgbClr val="F3F5F7"/>
          </a:solidFill>
          <a:ln w="9525">
            <a:solidFill>
              <a:srgbClr val="CBD1D7"/>
            </a:solidFill>
            <a:prstDash val="solid"/>
          </a:ln>
        </p:spPr>
      </p:sp>
      <p:sp>
        <p:nvSpPr>
          <p:cNvPr id="23" name="Text 21"/>
          <p:cNvSpPr txBox="1"/>
          <p:nvPr/>
        </p:nvSpPr>
        <p:spPr>
          <a:xfrm>
            <a:off x="6309360" y="3502152"/>
            <a:ext cx="2240280" cy="411480"/>
          </a:xfrm>
          <a:prstGeom prst="rect">
            <a:avLst/>
          </a:prstGeom>
          <a:noFill/>
          <a:ln/>
        </p:spPr>
        <p:txBody>
          <a:bodyPr wrap="square" lIns="0" tIns="0" rIns="0" bIns="0" rtlCol="0" anchor="ctr"/>
          <a:lstStyle/>
          <a:p>
            <a:pPr indent="0" marL="0">
              <a:buNone/>
            </a:pPr>
            <a:r>
              <a:rPr lang="en-US" sz="1500" b="1" dirty="0">
                <a:solidFill>
                  <a:srgbClr val="0D2849"/>
                </a:solidFill>
                <a:latin typeface="Montserrat" pitchFamily="34" charset="0"/>
                <a:ea typeface="Montserrat" pitchFamily="34" charset="-122"/>
                <a:cs typeface="Montserrat" pitchFamily="34" charset="-120"/>
              </a:rPr>
              <a:t>Defects</a:t>
            </a:r>
            <a:endParaRPr lang="en-US" sz="1500" dirty="0"/>
          </a:p>
        </p:txBody>
      </p:sp>
      <p:sp>
        <p:nvSpPr>
          <p:cNvPr id="24" name="Text 22"/>
          <p:cNvSpPr txBox="1"/>
          <p:nvPr/>
        </p:nvSpPr>
        <p:spPr>
          <a:xfrm>
            <a:off x="6309360" y="3931920"/>
            <a:ext cx="2240280" cy="868680"/>
          </a:xfrm>
          <a:prstGeom prst="rect">
            <a:avLst/>
          </a:prstGeom>
          <a:noFill/>
          <a:ln/>
        </p:spPr>
        <p:txBody>
          <a:bodyPr wrap="square" lIns="0" tIns="0" rIns="0" bIns="0" rtlCol="0" anchor="t"/>
          <a:lstStyle/>
          <a:p>
            <a:pPr indent="0" marL="0">
              <a:buNone/>
            </a:pPr>
            <a:r>
              <a:rPr lang="en-US" sz="1300" dirty="0">
                <a:solidFill>
                  <a:srgbClr val="1F2933"/>
                </a:solidFill>
                <a:latin typeface="Arial" pitchFamily="34" charset="0"/>
                <a:ea typeface="Arial" pitchFamily="34" charset="-122"/>
                <a:cs typeface="Arial" pitchFamily="34" charset="-120"/>
              </a:rPr>
              <a:t>Rework caused by errors or missing information</a:t>
            </a:r>
            <a:endParaRPr lang="en-US" sz="1300" dirty="0"/>
          </a:p>
        </p:txBody>
      </p:sp>
      <p:sp>
        <p:nvSpPr>
          <p:cNvPr id="25" name="Shape 23"/>
          <p:cNvSpPr/>
          <p:nvPr/>
        </p:nvSpPr>
        <p:spPr>
          <a:xfrm>
            <a:off x="8915400" y="3337560"/>
            <a:ext cx="2697480" cy="1600200"/>
          </a:xfrm>
          <a:prstGeom prst="rect">
            <a:avLst/>
          </a:prstGeom>
          <a:solidFill>
            <a:srgbClr val="0D2849"/>
          </a:solidFill>
          <a:ln w="12700">
            <a:solidFill>
              <a:srgbClr val="0D2849"/>
            </a:solidFill>
            <a:prstDash val="solid"/>
          </a:ln>
        </p:spPr>
      </p:sp>
      <p:sp>
        <p:nvSpPr>
          <p:cNvPr id="26" name="Text 24"/>
          <p:cNvSpPr txBox="1"/>
          <p:nvPr/>
        </p:nvSpPr>
        <p:spPr>
          <a:xfrm>
            <a:off x="9098280" y="3429000"/>
            <a:ext cx="2377440" cy="1417320"/>
          </a:xfrm>
          <a:prstGeom prst="rect">
            <a:avLst/>
          </a:prstGeom>
          <a:noFill/>
          <a:ln/>
        </p:spPr>
        <p:txBody>
          <a:bodyPr wrap="square" lIns="0" tIns="0" rIns="0" bIns="0" rtlCol="0" anchor="ctr"/>
          <a:lstStyle/>
          <a:p>
            <a:pPr indent="0" marL="0">
              <a:buNone/>
            </a:pPr>
            <a:r>
              <a:rPr lang="en-US" sz="1600" b="1" dirty="0">
                <a:solidFill>
                  <a:srgbClr val="F6C882"/>
                </a:solidFill>
                <a:latin typeface="Arial" pitchFamily="34" charset="0"/>
                <a:ea typeface="Arial" pitchFamily="34" charset="-122"/>
                <a:cs typeface="Arial" pitchFamily="34" charset="-120"/>
              </a:rPr>
              <a:t>Dot Vote</a:t>
            </a:r>
            <a:endParaRPr lang="en-US" sz="1600" dirty="0"/>
          </a:p>
          <a:p>
            <a:pPr indent="0" marL="0">
              <a:buNone/>
            </a:pPr>
            <a:r>
              <a:rPr lang="en-US" sz="1300" dirty="0">
                <a:solidFill>
                  <a:srgbClr val="FFFFFF"/>
                </a:solidFill>
                <a:latin typeface="Arial" pitchFamily="34" charset="0"/>
                <a:ea typeface="Arial" pitchFamily="34" charset="-122"/>
                <a:cs typeface="Arial" pitchFamily="34" charset="-120"/>
              </a:rPr>
              <a:t>Three dots each. Agree on the top three to five constraints.</a:t>
            </a:r>
            <a:endParaRPr lang="en-US" sz="1600" dirty="0"/>
          </a:p>
        </p:txBody>
      </p:sp>
      <p:sp>
        <p:nvSpPr>
          <p:cNvPr id="27" name="Text 25"/>
          <p:cNvSpPr txBox="1"/>
          <p:nvPr/>
        </p:nvSpPr>
        <p:spPr>
          <a:xfrm>
            <a:off x="548640" y="5257800"/>
            <a:ext cx="10972800" cy="274320"/>
          </a:xfrm>
          <a:prstGeom prst="rect">
            <a:avLst/>
          </a:prstGeom>
          <a:noFill/>
          <a:ln/>
        </p:spPr>
        <p:txBody>
          <a:bodyPr wrap="square" lIns="0" tIns="0" rIns="0" bIns="0" rtlCol="0" anchor="ctr"/>
          <a:lstStyle/>
          <a:p>
            <a:pPr indent="0" marL="0">
              <a:buNone/>
            </a:pPr>
            <a:r>
              <a:rPr lang="en-US" sz="1000" dirty="0">
                <a:solidFill>
                  <a:srgbClr val="5B6B7C"/>
                </a:solidFill>
                <a:latin typeface="Arial" pitchFamily="34" charset="0"/>
                <a:ea typeface="Arial" pitchFamily="34" charset="-122"/>
                <a:cs typeface="Arial" pitchFamily="34" charset="-120"/>
              </a:rPr>
              <a:t>Waste categories adapted from Mary and Tom Poppendieck, Implementing Lean Software Development (2006).</a:t>
            </a:r>
            <a:endParaRPr lang="en-US" sz="10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06 / DESIGN THE FUTURE STATE</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What Would Better Flow Look Like?</a:t>
            </a:r>
            <a:endParaRPr lang="en-US" sz="3000" dirty="0"/>
          </a:p>
        </p:txBody>
      </p:sp>
      <p:sp>
        <p:nvSpPr>
          <p:cNvPr id="4" name="Badge 1"/>
          <p:cNvSpPr/>
          <p:nvPr/>
        </p:nvSpPr>
        <p:spPr>
          <a:xfrm>
            <a:off x="548640" y="1554480"/>
            <a:ext cx="502920" cy="502920"/>
          </a:xfrm>
          <a:prstGeom prst="rect">
            <a:avLst/>
          </a:prstGeom>
          <a:solidFill>
            <a:srgbClr val="F6C882"/>
          </a:solidFill>
          <a:ln w="12700">
            <a:solidFill>
              <a:srgbClr val="F6C882"/>
            </a:solidFill>
            <a:prstDash val="solid"/>
          </a:ln>
        </p:spPr>
      </p:sp>
      <p:sp>
        <p:nvSpPr>
          <p:cNvPr id="5" name="Text 3"/>
          <p:cNvSpPr txBox="1"/>
          <p:nvPr/>
        </p:nvSpPr>
        <p:spPr>
          <a:xfrm>
            <a:off x="548640" y="1554480"/>
            <a:ext cx="502920" cy="50292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1</a:t>
            </a:r>
            <a:endParaRPr lang="en-US" sz="1600" dirty="0"/>
          </a:p>
        </p:txBody>
      </p:sp>
      <p:sp>
        <p:nvSpPr>
          <p:cNvPr id="6" name="Text 4"/>
          <p:cNvSpPr txBox="1"/>
          <p:nvPr/>
        </p:nvSpPr>
        <p:spPr>
          <a:xfrm>
            <a:off x="1234440" y="1554480"/>
            <a:ext cx="5852160" cy="5029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What if the top constraint disappeared? What changes?</a:t>
            </a:r>
            <a:endParaRPr lang="en-US" sz="1600" dirty="0"/>
          </a:p>
        </p:txBody>
      </p:sp>
      <p:sp>
        <p:nvSpPr>
          <p:cNvPr id="7" name="Badge 2"/>
          <p:cNvSpPr/>
          <p:nvPr/>
        </p:nvSpPr>
        <p:spPr>
          <a:xfrm>
            <a:off x="548640" y="2423160"/>
            <a:ext cx="502920" cy="502920"/>
          </a:xfrm>
          <a:prstGeom prst="rect">
            <a:avLst/>
          </a:prstGeom>
          <a:solidFill>
            <a:srgbClr val="F6C882"/>
          </a:solidFill>
          <a:ln w="12700">
            <a:solidFill>
              <a:srgbClr val="F6C882"/>
            </a:solidFill>
            <a:prstDash val="solid"/>
          </a:ln>
        </p:spPr>
      </p:sp>
      <p:sp>
        <p:nvSpPr>
          <p:cNvPr id="8" name="Text 6"/>
          <p:cNvSpPr txBox="1"/>
          <p:nvPr/>
        </p:nvSpPr>
        <p:spPr>
          <a:xfrm>
            <a:off x="548640" y="2423160"/>
            <a:ext cx="502920" cy="50292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2</a:t>
            </a:r>
            <a:endParaRPr lang="en-US" sz="1600" dirty="0"/>
          </a:p>
        </p:txBody>
      </p:sp>
      <p:sp>
        <p:nvSpPr>
          <p:cNvPr id="9" name="Text 7"/>
          <p:cNvSpPr txBox="1"/>
          <p:nvPr/>
        </p:nvSpPr>
        <p:spPr>
          <a:xfrm>
            <a:off x="1234440" y="2423160"/>
            <a:ext cx="5852160" cy="5029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Which handoffs or approvals could be removed or combined?</a:t>
            </a:r>
            <a:endParaRPr lang="en-US" sz="1600" dirty="0"/>
          </a:p>
        </p:txBody>
      </p:sp>
      <p:sp>
        <p:nvSpPr>
          <p:cNvPr id="10" name="Badge 3"/>
          <p:cNvSpPr/>
          <p:nvPr/>
        </p:nvSpPr>
        <p:spPr>
          <a:xfrm>
            <a:off x="548640" y="3291840"/>
            <a:ext cx="502920" cy="502920"/>
          </a:xfrm>
          <a:prstGeom prst="rect">
            <a:avLst/>
          </a:prstGeom>
          <a:solidFill>
            <a:srgbClr val="F6C882"/>
          </a:solidFill>
          <a:ln w="12700">
            <a:solidFill>
              <a:srgbClr val="F6C882"/>
            </a:solidFill>
            <a:prstDash val="solid"/>
          </a:ln>
        </p:spPr>
      </p:sp>
      <p:sp>
        <p:nvSpPr>
          <p:cNvPr id="11" name="Text 9"/>
          <p:cNvSpPr txBox="1"/>
          <p:nvPr/>
        </p:nvSpPr>
        <p:spPr>
          <a:xfrm>
            <a:off x="548640" y="3291840"/>
            <a:ext cx="502920" cy="50292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3</a:t>
            </a:r>
            <a:endParaRPr lang="en-US" sz="1600" dirty="0"/>
          </a:p>
        </p:txBody>
      </p:sp>
      <p:sp>
        <p:nvSpPr>
          <p:cNvPr id="12" name="Text 10"/>
          <p:cNvSpPr txBox="1"/>
          <p:nvPr/>
        </p:nvSpPr>
        <p:spPr>
          <a:xfrm>
            <a:off x="1234440" y="3291840"/>
            <a:ext cx="5852160" cy="5029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Where could smaller batches or more frequent flow help?</a:t>
            </a:r>
            <a:endParaRPr lang="en-US" sz="1600" dirty="0"/>
          </a:p>
        </p:txBody>
      </p:sp>
      <p:sp>
        <p:nvSpPr>
          <p:cNvPr id="13" name="Badge 4"/>
          <p:cNvSpPr/>
          <p:nvPr/>
        </p:nvSpPr>
        <p:spPr>
          <a:xfrm>
            <a:off x="548640" y="4160520"/>
            <a:ext cx="502920" cy="502920"/>
          </a:xfrm>
          <a:prstGeom prst="rect">
            <a:avLst/>
          </a:prstGeom>
          <a:solidFill>
            <a:srgbClr val="F6C882"/>
          </a:solidFill>
          <a:ln w="12700">
            <a:solidFill>
              <a:srgbClr val="F6C882"/>
            </a:solidFill>
            <a:prstDash val="solid"/>
          </a:ln>
        </p:spPr>
      </p:sp>
      <p:sp>
        <p:nvSpPr>
          <p:cNvPr id="14" name="Text 12"/>
          <p:cNvSpPr txBox="1"/>
          <p:nvPr/>
        </p:nvSpPr>
        <p:spPr>
          <a:xfrm>
            <a:off x="548640" y="4160520"/>
            <a:ext cx="502920" cy="50292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4</a:t>
            </a:r>
            <a:endParaRPr lang="en-US" sz="1600" dirty="0"/>
          </a:p>
        </p:txBody>
      </p:sp>
      <p:sp>
        <p:nvSpPr>
          <p:cNvPr id="15" name="Text 13"/>
          <p:cNvSpPr txBox="1"/>
          <p:nvPr/>
        </p:nvSpPr>
        <p:spPr>
          <a:xfrm>
            <a:off x="1234440" y="4160520"/>
            <a:ext cx="5852160" cy="5029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What would raise %C&amp;A at the worst handoff?</a:t>
            </a:r>
            <a:endParaRPr lang="en-US" sz="1600" dirty="0"/>
          </a:p>
        </p:txBody>
      </p:sp>
      <p:sp>
        <p:nvSpPr>
          <p:cNvPr id="16" name="Badge 5"/>
          <p:cNvSpPr/>
          <p:nvPr/>
        </p:nvSpPr>
        <p:spPr>
          <a:xfrm>
            <a:off x="548640" y="5029200"/>
            <a:ext cx="502920" cy="502920"/>
          </a:xfrm>
          <a:prstGeom prst="rect">
            <a:avLst/>
          </a:prstGeom>
          <a:solidFill>
            <a:srgbClr val="F6C882"/>
          </a:solidFill>
          <a:ln w="12700">
            <a:solidFill>
              <a:srgbClr val="F6C882"/>
            </a:solidFill>
            <a:prstDash val="solid"/>
          </a:ln>
        </p:spPr>
      </p:sp>
      <p:sp>
        <p:nvSpPr>
          <p:cNvPr id="17" name="Text 15"/>
          <p:cNvSpPr txBox="1"/>
          <p:nvPr/>
        </p:nvSpPr>
        <p:spPr>
          <a:xfrm>
            <a:off x="548640" y="5029200"/>
            <a:ext cx="502920" cy="50292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5</a:t>
            </a:r>
            <a:endParaRPr lang="en-US" sz="1600" dirty="0"/>
          </a:p>
        </p:txBody>
      </p:sp>
      <p:sp>
        <p:nvSpPr>
          <p:cNvPr id="18" name="Text 16"/>
          <p:cNvSpPr txBox="1"/>
          <p:nvPr/>
        </p:nvSpPr>
        <p:spPr>
          <a:xfrm>
            <a:off x="1234440" y="5029200"/>
            <a:ext cx="5852160" cy="502920"/>
          </a:xfrm>
          <a:prstGeom prst="rect">
            <a:avLst/>
          </a:prstGeom>
          <a:noFill/>
          <a:ln/>
        </p:spPr>
        <p:txBody>
          <a:bodyPr wrap="square" lIns="0" tIns="0" rIns="0" bIns="0" rtlCol="0" anchor="ctr"/>
          <a:lstStyle/>
          <a:p>
            <a:pPr indent="0" marL="0">
              <a:buNone/>
            </a:pPr>
            <a:r>
              <a:rPr lang="en-US" sz="1600" dirty="0">
                <a:solidFill>
                  <a:srgbClr val="1F2933"/>
                </a:solidFill>
                <a:latin typeface="Arial" pitchFamily="34" charset="0"/>
                <a:ea typeface="Arial" pitchFamily="34" charset="-122"/>
                <a:cs typeface="Arial" pitchFamily="34" charset="-120"/>
              </a:rPr>
              <a:t>What is a realistic target lead time in 3 to 6 months?</a:t>
            </a:r>
            <a:endParaRPr lang="en-US" sz="1600" dirty="0"/>
          </a:p>
        </p:txBody>
      </p:sp>
      <p:sp>
        <p:nvSpPr>
          <p:cNvPr id="19" name="Shape 17"/>
          <p:cNvSpPr/>
          <p:nvPr/>
        </p:nvSpPr>
        <p:spPr>
          <a:xfrm>
            <a:off x="7498080" y="1554480"/>
            <a:ext cx="4114800" cy="3108960"/>
          </a:xfrm>
          <a:prstGeom prst="rect">
            <a:avLst/>
          </a:prstGeom>
          <a:solidFill>
            <a:srgbClr val="0D2849"/>
          </a:solidFill>
          <a:ln w="12700">
            <a:solidFill>
              <a:srgbClr val="0D2849"/>
            </a:solidFill>
            <a:prstDash val="solid"/>
          </a:ln>
        </p:spPr>
      </p:sp>
      <p:sp>
        <p:nvSpPr>
          <p:cNvPr id="20" name="Text 18"/>
          <p:cNvSpPr txBox="1"/>
          <p:nvPr/>
        </p:nvSpPr>
        <p:spPr>
          <a:xfrm>
            <a:off x="7772400" y="1783080"/>
            <a:ext cx="3566160" cy="2743200"/>
          </a:xfrm>
          <a:prstGeom prst="rect">
            <a:avLst/>
          </a:prstGeom>
          <a:noFill/>
          <a:ln/>
        </p:spPr>
        <p:txBody>
          <a:bodyPr wrap="square" lIns="0" tIns="0" rIns="0" bIns="0" rtlCol="0" anchor="t"/>
          <a:lstStyle/>
          <a:p>
            <a:pPr indent="0" marL="0">
              <a:buNone/>
            </a:pPr>
            <a:r>
              <a:rPr lang="en-US" sz="1800" b="1" dirty="0">
                <a:solidFill>
                  <a:srgbClr val="F6C882"/>
                </a:solidFill>
                <a:latin typeface="Arial" pitchFamily="34" charset="0"/>
                <a:ea typeface="Arial" pitchFamily="34" charset="-122"/>
                <a:cs typeface="Arial" pitchFamily="34" charset="-120"/>
              </a:rPr>
              <a:t>At the Wall</a:t>
            </a:r>
            <a:endParaRPr lang="en-US" sz="1800" dirty="0"/>
          </a:p>
          <a:p>
            <a:pPr indent="0" marL="0">
              <a:buNone/>
            </a:pPr>
            <a:r>
              <a:rPr lang="en-US" sz="800" dirty="0">
                <a:solidFill>
                  <a:srgbClr val="000000"/>
                </a:solidFill>
                <a:latin typeface="Arial" pitchFamily="34" charset="0"/>
                <a:ea typeface="Arial" pitchFamily="34" charset="-122"/>
                <a:cs typeface="Arial" pitchFamily="34" charset="-120"/>
              </a:rPr>
              <a:t> </a:t>
            </a:r>
            <a:endParaRPr lang="en-US" sz="1800" dirty="0"/>
          </a:p>
          <a:p>
            <a:pPr indent="0" marL="0">
              <a:buNone/>
            </a:pPr>
            <a:r>
              <a:rPr lang="en-US" sz="1400" dirty="0">
                <a:solidFill>
                  <a:srgbClr val="FFFFFF"/>
                </a:solidFill>
                <a:latin typeface="Arial" pitchFamily="34" charset="0"/>
                <a:ea typeface="Arial" pitchFamily="34" charset="-122"/>
                <a:cs typeface="Arial" pitchFamily="34" charset="-120"/>
              </a:rPr>
              <a:t>Redraw the map below the current state with fewer handoffs, smaller batches, and shorter queues.</a:t>
            </a:r>
            <a:endParaRPr lang="en-US" sz="1800" dirty="0"/>
          </a:p>
          <a:p>
            <a:pPr indent="0" marL="0">
              <a:buNone/>
            </a:pPr>
            <a:r>
              <a:rPr lang="en-US" sz="800" dirty="0">
                <a:solidFill>
                  <a:srgbClr val="000000"/>
                </a:solidFill>
                <a:latin typeface="Arial" pitchFamily="34" charset="0"/>
                <a:ea typeface="Arial" pitchFamily="34" charset="-122"/>
                <a:cs typeface="Arial" pitchFamily="34" charset="-120"/>
              </a:rPr>
              <a:t> </a:t>
            </a:r>
            <a:endParaRPr lang="en-US" sz="1800" dirty="0"/>
          </a:p>
          <a:p>
            <a:pPr indent="0" marL="0">
              <a:buNone/>
            </a:pPr>
            <a:r>
              <a:rPr lang="en-US" sz="1400" dirty="0">
                <a:solidFill>
                  <a:srgbClr val="CBD1D7"/>
                </a:solidFill>
                <a:latin typeface="Arial" pitchFamily="34" charset="0"/>
                <a:ea typeface="Arial" pitchFamily="34" charset="-122"/>
                <a:cs typeface="Arial" pitchFamily="34" charset="-120"/>
              </a:rPr>
              <a:t>Then enter target times on the Future State tab of the Excel template to see the expected change in lead time and flow efficiency.</a:t>
            </a:r>
            <a:endParaRPr lang="en-US" sz="18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07 / PRIORITIZE IMPROVEMENTS AND ASSIGN OWNERS</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Turn the Gap into Action</a:t>
            </a:r>
            <a:endParaRPr lang="en-US" sz="3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64240" cy="914400"/>
        </p:xfrm>
        <a:graphic>
          <a:graphicData uri="http://schemas.openxmlformats.org/drawingml/2006/table">
            <a:tbl>
              <a:tblPr/>
              <a:tblGrid>
                <a:gridCol w="2560320"/>
                <a:gridCol w="3749040"/>
                <a:gridCol w="1737360"/>
                <a:gridCol w="1463040"/>
                <a:gridCol w="1554480"/>
              </a:tblGrid>
              <a:tr h="457200">
                <a:tc>
                  <a:txBody>
                    <a:bodyPr/>
                    <a:lstStyle/>
                    <a:p>
                      <a:pPr indent="0" marL="0">
                        <a:buNone/>
                      </a:pPr>
                      <a:r>
                        <a:rPr lang="en-US" sz="1400" b="1" dirty="0">
                          <a:solidFill>
                            <a:srgbClr val="FFFFFF"/>
                          </a:solidFill>
                          <a:latin typeface="Arial" pitchFamily="34" charset="0"/>
                          <a:ea typeface="Arial" pitchFamily="34" charset="-122"/>
                          <a:cs typeface="Arial" pitchFamily="34" charset="-120"/>
                        </a:rPr>
                        <a:t>Constraint</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Improvement Item</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Owner</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Target Date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c>
                  <a:txBody>
                    <a:bodyPr/>
                    <a:lstStyle/>
                    <a:p>
                      <a:pPr indent="0" marL="0">
                        <a:buNone/>
                      </a:pPr>
                      <a:r>
                        <a:rPr lang="en-US" sz="1400" b="1" dirty="0">
                          <a:solidFill>
                            <a:srgbClr val="FFFFFF"/>
                          </a:solidFill>
                          <a:latin typeface="Arial" pitchFamily="34" charset="0"/>
                          <a:ea typeface="Arial" pitchFamily="34" charset="-122"/>
                          <a:cs typeface="Arial" pitchFamily="34" charset="-120"/>
                        </a:rPr>
                        <a:t>Status</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0D2849"/>
                    </a:solidFill>
                  </a:tcPr>
                </a:tc>
              </a:tr>
              <a:tr h="457200">
                <a:tc>
                  <a:txBody>
                    <a:bodyPr/>
                    <a:lstStyle/>
                    <a:p>
                      <a:pPr indent="0" marL="0">
                        <a:buNone/>
                      </a:pPr>
                      <a:r>
                        <a:rPr lang="en-US" sz="1400" dirty="0">
                          <a:solidFill>
                            <a:srgbClr val="1F2933"/>
                          </a:solidFill>
                          <a:latin typeface="Arial" pitchFamily="34" charset="0"/>
                          <a:ea typeface="Arial" pitchFamily="34" charset="-122"/>
                          <a:cs typeface="Arial" pitchFamily="34" charset="-120"/>
                        </a:rPr>
                        <a:t>[Top constraint 1]</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[Specific change]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[One name]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[Date]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Not Started</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F2933"/>
                          </a:solidFill>
                          <a:latin typeface="Arial" pitchFamily="34" charset="0"/>
                          <a:ea typeface="Arial" pitchFamily="34" charset="-122"/>
                          <a:cs typeface="Arial" pitchFamily="34" charset="-120"/>
                        </a:rPr>
                        <a:t>[Top constraint 2]</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[Specific change]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[One name]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[Date]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Not Started</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r h="457200">
                <a:tc>
                  <a:txBody>
                    <a:bodyPr/>
                    <a:lstStyle/>
                    <a:p>
                      <a:pPr indent="0" marL="0">
                        <a:buNone/>
                      </a:pPr>
                      <a:r>
                        <a:rPr lang="en-US" sz="1400" dirty="0">
                          <a:solidFill>
                            <a:srgbClr val="1F2933"/>
                          </a:solidFill>
                          <a:latin typeface="Arial" pitchFamily="34" charset="0"/>
                          <a:ea typeface="Arial" pitchFamily="34" charset="-122"/>
                          <a:cs typeface="Arial" pitchFamily="34" charset="-120"/>
                        </a:rPr>
                        <a:t>[Top constraint 3]</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[Specific change]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[One name]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[Date]</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c>
                  <a:txBody>
                    <a:bodyPr/>
                    <a:lstStyle/>
                    <a:p>
                      <a:pPr indent="0" marL="0">
                        <a:buNone/>
                      </a:pPr>
                      <a:r>
                        <a:rPr lang="en-US" sz="1400" dirty="0">
                          <a:solidFill>
                            <a:srgbClr val="1F2933"/>
                          </a:solidFill>
                          <a:latin typeface="Arial" pitchFamily="34" charset="0"/>
                          <a:ea typeface="Arial" pitchFamily="34" charset="-122"/>
                          <a:cs typeface="Arial" pitchFamily="34" charset="-120"/>
                        </a:rPr>
                        <a:t>Not Started</a:t>
                      </a:r>
                      <a:endParaRPr lang="en-US" sz="1400" dirty="0">
                        <a:latin typeface="Arial" charset="0"/>
                        <a:ea typeface="Arial" charset="0"/>
                        <a:cs typeface="Arial" charset="0"/>
                      </a:endParaRPr>
                    </a:p>
                  </a:txBody>
                  <a:tcPr marL="91440" marR="91440" marT="45720" marB="45720">
                    <a:lnL w="9525" cap="flat" cmpd="sng" algn="ctr">
                      <a:solidFill>
                        <a:srgbClr val="CBD1D7"/>
                      </a:solidFill>
                      <a:prstDash val="solid"/>
                      <a:round/>
                      <a:headEnd type="none" w="med" len="med"/>
                      <a:tailEnd type="none" w="med" len="med"/>
                    </a:lnL>
                    <a:lnR w="9525" cap="flat" cmpd="sng" algn="ctr">
                      <a:solidFill>
                        <a:srgbClr val="CBD1D7"/>
                      </a:solidFill>
                      <a:prstDash val="solid"/>
                      <a:round/>
                      <a:headEnd type="none" w="med" len="med"/>
                      <a:tailEnd type="none" w="med" len="med"/>
                    </a:lnR>
                    <a:lnT w="9525" cap="flat" cmpd="sng" algn="ctr">
                      <a:solidFill>
                        <a:srgbClr val="CBD1D7"/>
                      </a:solidFill>
                      <a:prstDash val="solid"/>
                      <a:round/>
                      <a:headEnd type="none" w="med" len="med"/>
                      <a:tailEnd type="none" w="med" len="med"/>
                    </a:lnT>
                    <a:lnB w="9525" cap="flat" cmpd="sng" algn="ctr">
                      <a:solidFill>
                        <a:srgbClr val="CBD1D7"/>
                      </a:solidFill>
                      <a:prstDash val="solid"/>
                      <a:round/>
                      <a:headEnd type="none" w="med" len="med"/>
                      <a:tailEnd type="none" w="med" len="med"/>
                    </a:lnB>
                    <a:solidFill>
                      <a:srgbClr val="FFFFFF"/>
                    </a:solidFill>
                  </a:tcPr>
                </a:tc>
              </a:tr>
            </a:tbl>
          </a:graphicData>
        </a:graphic>
      </p:graphicFrame>
      <p:sp>
        <p:nvSpPr>
          <p:cNvPr id="5" name="Card One Owner"/>
          <p:cNvSpPr/>
          <p:nvPr/>
        </p:nvSpPr>
        <p:spPr>
          <a:xfrm>
            <a:off x="548640" y="3886200"/>
            <a:ext cx="3520440" cy="2011680"/>
          </a:xfrm>
          <a:prstGeom prst="rect">
            <a:avLst/>
          </a:prstGeom>
          <a:solidFill>
            <a:srgbClr val="F3F5F7"/>
          </a:solidFill>
          <a:ln w="9525">
            <a:solidFill>
              <a:srgbClr val="CBD1D7"/>
            </a:solidFill>
            <a:prstDash val="solid"/>
          </a:ln>
        </p:spPr>
      </p:sp>
      <p:sp>
        <p:nvSpPr>
          <p:cNvPr id="6" name="Text 3"/>
          <p:cNvSpPr txBox="1"/>
          <p:nvPr/>
        </p:nvSpPr>
        <p:spPr>
          <a:xfrm>
            <a:off x="777240" y="406908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One Owner</a:t>
            </a:r>
            <a:endParaRPr lang="en-US" sz="1600" dirty="0"/>
          </a:p>
        </p:txBody>
      </p:sp>
      <p:sp>
        <p:nvSpPr>
          <p:cNvPr id="7" name="Text 4"/>
          <p:cNvSpPr txBox="1"/>
          <p:nvPr/>
        </p:nvSpPr>
        <p:spPr>
          <a:xfrm>
            <a:off x="777240" y="4526280"/>
            <a:ext cx="3063240" cy="123444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Every item has a single accountable owner, not a team.</a:t>
            </a:r>
            <a:endParaRPr lang="en-US" sz="1400" dirty="0"/>
          </a:p>
        </p:txBody>
      </p:sp>
      <p:sp>
        <p:nvSpPr>
          <p:cNvPr id="8" name="Card A Date"/>
          <p:cNvSpPr/>
          <p:nvPr/>
        </p:nvSpPr>
        <p:spPr>
          <a:xfrm>
            <a:off x="4297680" y="3886200"/>
            <a:ext cx="3520440" cy="2011680"/>
          </a:xfrm>
          <a:prstGeom prst="rect">
            <a:avLst/>
          </a:prstGeom>
          <a:solidFill>
            <a:srgbClr val="F3F5F7"/>
          </a:solidFill>
          <a:ln w="9525">
            <a:solidFill>
              <a:srgbClr val="CBD1D7"/>
            </a:solidFill>
            <a:prstDash val="solid"/>
          </a:ln>
        </p:spPr>
      </p:sp>
      <p:sp>
        <p:nvSpPr>
          <p:cNvPr id="9" name="Text 6"/>
          <p:cNvSpPr txBox="1"/>
          <p:nvPr/>
        </p:nvSpPr>
        <p:spPr>
          <a:xfrm>
            <a:off x="4526280" y="406908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A Date</a:t>
            </a:r>
            <a:endParaRPr lang="en-US" sz="1600" dirty="0"/>
          </a:p>
        </p:txBody>
      </p:sp>
      <p:sp>
        <p:nvSpPr>
          <p:cNvPr id="10" name="Text 7"/>
          <p:cNvSpPr txBox="1"/>
          <p:nvPr/>
        </p:nvSpPr>
        <p:spPr>
          <a:xfrm>
            <a:off x="4526280" y="4526280"/>
            <a:ext cx="3063240" cy="123444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Each item has a target date and a review date.</a:t>
            </a:r>
            <a:endParaRPr lang="en-US" sz="1400" dirty="0"/>
          </a:p>
        </p:txBody>
      </p:sp>
      <p:sp>
        <p:nvSpPr>
          <p:cNvPr id="11" name="Card In the Backlog"/>
          <p:cNvSpPr/>
          <p:nvPr/>
        </p:nvSpPr>
        <p:spPr>
          <a:xfrm>
            <a:off x="8046720" y="3886200"/>
            <a:ext cx="3520440" cy="2011680"/>
          </a:xfrm>
          <a:prstGeom prst="rect">
            <a:avLst/>
          </a:prstGeom>
          <a:solidFill>
            <a:srgbClr val="F3F5F7"/>
          </a:solidFill>
          <a:ln w="9525">
            <a:solidFill>
              <a:srgbClr val="CBD1D7"/>
            </a:solidFill>
            <a:prstDash val="solid"/>
          </a:ln>
        </p:spPr>
      </p:sp>
      <p:sp>
        <p:nvSpPr>
          <p:cNvPr id="12" name="Text 9"/>
          <p:cNvSpPr txBox="1"/>
          <p:nvPr/>
        </p:nvSpPr>
        <p:spPr>
          <a:xfrm>
            <a:off x="8275320" y="4069080"/>
            <a:ext cx="3063240" cy="411480"/>
          </a:xfrm>
          <a:prstGeom prst="rect">
            <a:avLst/>
          </a:prstGeom>
          <a:noFill/>
          <a:ln/>
        </p:spPr>
        <p:txBody>
          <a:bodyPr wrap="square" lIns="0" tIns="0" rIns="0" bIns="0" rtlCol="0" anchor="t"/>
          <a:lstStyle/>
          <a:p>
            <a:pPr indent="0" marL="0">
              <a:buNone/>
            </a:pPr>
            <a:r>
              <a:rPr lang="en-US" sz="1600" b="1" dirty="0">
                <a:solidFill>
                  <a:srgbClr val="0D2849"/>
                </a:solidFill>
                <a:latin typeface="Montserrat" pitchFamily="34" charset="0"/>
                <a:ea typeface="Montserrat" pitchFamily="34" charset="-122"/>
                <a:cs typeface="Montserrat" pitchFamily="34" charset="-120"/>
              </a:rPr>
              <a:t>In the Backlog</a:t>
            </a:r>
            <a:endParaRPr lang="en-US" sz="1600" dirty="0"/>
          </a:p>
        </p:txBody>
      </p:sp>
      <p:sp>
        <p:nvSpPr>
          <p:cNvPr id="13" name="Text 10"/>
          <p:cNvSpPr txBox="1"/>
          <p:nvPr/>
        </p:nvSpPr>
        <p:spPr>
          <a:xfrm>
            <a:off x="8275320" y="4526280"/>
            <a:ext cx="3063240" cy="1234440"/>
          </a:xfrm>
          <a:prstGeom prst="rect">
            <a:avLst/>
          </a:prstGeom>
          <a:noFill/>
          <a:ln/>
        </p:spPr>
        <p:txBody>
          <a:bodyPr wrap="square" lIns="0" tIns="0" rIns="0" bIns="0" rtlCol="0" anchor="t"/>
          <a:lstStyle/>
          <a:p>
            <a:pPr indent="0" marL="0">
              <a:spcAft>
                <a:spcPts val="400"/>
              </a:spcAft>
              <a:buNone/>
            </a:pPr>
            <a:r>
              <a:rPr lang="en-US" sz="1400" dirty="0">
                <a:solidFill>
                  <a:srgbClr val="1F2933"/>
                </a:solidFill>
                <a:latin typeface="Arial" pitchFamily="34" charset="0"/>
                <a:ea typeface="Arial" pitchFamily="34" charset="-122"/>
                <a:cs typeface="Arial" pitchFamily="34" charset="-120"/>
              </a:rPr>
              <a:t>Add items to the team or ART backlog so they get planned.</a:t>
            </a:r>
            <a:endParaRPr lang="en-US" sz="14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FACILITATOR GUIDANCE</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Common Anti-Patterns to Avoid</a:t>
            </a:r>
            <a:endParaRPr lang="en-US" sz="3000" dirty="0"/>
          </a:p>
        </p:txBody>
      </p:sp>
      <p:sp>
        <p:nvSpPr>
          <p:cNvPr id="4" name="Shape 2"/>
          <p:cNvSpPr/>
          <p:nvPr/>
        </p:nvSpPr>
        <p:spPr>
          <a:xfrm>
            <a:off x="548640" y="1600200"/>
            <a:ext cx="5394960" cy="1920240"/>
          </a:xfrm>
          <a:prstGeom prst="rect">
            <a:avLst/>
          </a:prstGeom>
          <a:solidFill>
            <a:srgbClr val="FFFFFF"/>
          </a:solidFill>
          <a:ln w="15875">
            <a:solidFill>
              <a:srgbClr val="C0392B"/>
            </a:solidFill>
            <a:prstDash val="solid"/>
          </a:ln>
        </p:spPr>
      </p:sp>
      <p:sp>
        <p:nvSpPr>
          <p:cNvPr id="5" name="Text 3"/>
          <p:cNvSpPr txBox="1"/>
          <p:nvPr/>
        </p:nvSpPr>
        <p:spPr>
          <a:xfrm>
            <a:off x="777240" y="1874520"/>
            <a:ext cx="502920" cy="502920"/>
          </a:xfrm>
          <a:prstGeom prst="rect">
            <a:avLst/>
          </a:prstGeom>
          <a:solidFill>
            <a:srgbClr val="C0392B"/>
          </a:solid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a:t>
            </a:r>
            <a:endParaRPr lang="en-US" sz="2200" dirty="0"/>
          </a:p>
        </p:txBody>
      </p:sp>
      <p:sp>
        <p:nvSpPr>
          <p:cNvPr id="6" name="Text 4"/>
          <p:cNvSpPr txBox="1"/>
          <p:nvPr/>
        </p:nvSpPr>
        <p:spPr>
          <a:xfrm>
            <a:off x="1463040" y="1874520"/>
            <a:ext cx="4297680" cy="502920"/>
          </a:xfrm>
          <a:prstGeom prst="rect">
            <a:avLst/>
          </a:prstGeom>
          <a:noFill/>
          <a:ln/>
        </p:spPr>
        <p:txBody>
          <a:bodyPr wrap="square" lIns="0" tIns="0" rIns="0" bIns="0" rtlCol="0" anchor="ctr"/>
          <a:lstStyle/>
          <a:p>
            <a:pPr indent="0" marL="0">
              <a:buNone/>
            </a:pPr>
            <a:r>
              <a:rPr lang="en-US" sz="1700" b="1" dirty="0">
                <a:solidFill>
                  <a:srgbClr val="C0392B"/>
                </a:solidFill>
                <a:latin typeface="Montserrat" pitchFamily="34" charset="0"/>
                <a:ea typeface="Montserrat" pitchFamily="34" charset="-122"/>
                <a:cs typeface="Montserrat" pitchFamily="34" charset="-120"/>
              </a:rPr>
              <a:t>Mapping as designed, not as lived</a:t>
            </a:r>
            <a:endParaRPr lang="en-US" sz="1700" dirty="0"/>
          </a:p>
        </p:txBody>
      </p:sp>
      <p:sp>
        <p:nvSpPr>
          <p:cNvPr id="7" name="Text 5"/>
          <p:cNvSpPr txBox="1"/>
          <p:nvPr/>
        </p:nvSpPr>
        <p:spPr>
          <a:xfrm>
            <a:off x="1463040" y="2468880"/>
            <a:ext cx="4297680" cy="822960"/>
          </a:xfrm>
          <a:prstGeom prst="rect">
            <a:avLst/>
          </a:prstGeom>
          <a:noFill/>
          <a:ln/>
        </p:spPr>
        <p:txBody>
          <a:bodyPr wrap="square" lIns="0" tIns="0" rIns="0" bIns="0" rtlCol="0" anchor="t"/>
          <a:lstStyle/>
          <a:p>
            <a:pPr indent="0" marL="0">
              <a:buNone/>
            </a:pPr>
            <a:r>
              <a:rPr lang="en-US" sz="1500" dirty="0">
                <a:solidFill>
                  <a:srgbClr val="1F2933"/>
                </a:solidFill>
                <a:latin typeface="Arial" pitchFamily="34" charset="0"/>
                <a:ea typeface="Arial" pitchFamily="34" charset="-122"/>
                <a:cs typeface="Arial" pitchFamily="34" charset="-120"/>
              </a:rPr>
              <a:t>Ask for recent real examples and map workarounds.</a:t>
            </a:r>
            <a:endParaRPr lang="en-US" sz="1500" dirty="0"/>
          </a:p>
        </p:txBody>
      </p:sp>
      <p:sp>
        <p:nvSpPr>
          <p:cNvPr id="8" name="Shape 6"/>
          <p:cNvSpPr/>
          <p:nvPr/>
        </p:nvSpPr>
        <p:spPr>
          <a:xfrm>
            <a:off x="6217920" y="1600200"/>
            <a:ext cx="5394960" cy="1920240"/>
          </a:xfrm>
          <a:prstGeom prst="rect">
            <a:avLst/>
          </a:prstGeom>
          <a:solidFill>
            <a:srgbClr val="FFFFFF"/>
          </a:solidFill>
          <a:ln w="15875">
            <a:solidFill>
              <a:srgbClr val="C0392B"/>
            </a:solidFill>
            <a:prstDash val="solid"/>
          </a:ln>
        </p:spPr>
      </p:sp>
      <p:sp>
        <p:nvSpPr>
          <p:cNvPr id="9" name="Text 7"/>
          <p:cNvSpPr txBox="1"/>
          <p:nvPr/>
        </p:nvSpPr>
        <p:spPr>
          <a:xfrm>
            <a:off x="6446520" y="1874520"/>
            <a:ext cx="502920" cy="502920"/>
          </a:xfrm>
          <a:prstGeom prst="rect">
            <a:avLst/>
          </a:prstGeom>
          <a:solidFill>
            <a:srgbClr val="C0392B"/>
          </a:solid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a:t>
            </a:r>
            <a:endParaRPr lang="en-US" sz="2200" dirty="0"/>
          </a:p>
        </p:txBody>
      </p:sp>
      <p:sp>
        <p:nvSpPr>
          <p:cNvPr id="10" name="Text 8"/>
          <p:cNvSpPr txBox="1"/>
          <p:nvPr/>
        </p:nvSpPr>
        <p:spPr>
          <a:xfrm>
            <a:off x="7132320" y="1874520"/>
            <a:ext cx="4297680" cy="502920"/>
          </a:xfrm>
          <a:prstGeom prst="rect">
            <a:avLst/>
          </a:prstGeom>
          <a:noFill/>
          <a:ln/>
        </p:spPr>
        <p:txBody>
          <a:bodyPr wrap="square" lIns="0" tIns="0" rIns="0" bIns="0" rtlCol="0" anchor="ctr"/>
          <a:lstStyle/>
          <a:p>
            <a:pPr indent="0" marL="0">
              <a:buNone/>
            </a:pPr>
            <a:r>
              <a:rPr lang="en-US" sz="1700" b="1" dirty="0">
                <a:solidFill>
                  <a:srgbClr val="C0392B"/>
                </a:solidFill>
                <a:latin typeface="Montserrat" pitchFamily="34" charset="0"/>
                <a:ea typeface="Montserrat" pitchFamily="34" charset="-122"/>
                <a:cs typeface="Montserrat" pitchFamily="34" charset="-120"/>
              </a:rPr>
              <a:t>Going too detailed too early</a:t>
            </a:r>
            <a:endParaRPr lang="en-US" sz="1700" dirty="0"/>
          </a:p>
        </p:txBody>
      </p:sp>
      <p:sp>
        <p:nvSpPr>
          <p:cNvPr id="11" name="Text 9"/>
          <p:cNvSpPr txBox="1"/>
          <p:nvPr/>
        </p:nvSpPr>
        <p:spPr>
          <a:xfrm>
            <a:off x="7132320" y="2468880"/>
            <a:ext cx="4297680" cy="822960"/>
          </a:xfrm>
          <a:prstGeom prst="rect">
            <a:avLst/>
          </a:prstGeom>
          <a:noFill/>
          <a:ln/>
        </p:spPr>
        <p:txBody>
          <a:bodyPr wrap="square" lIns="0" tIns="0" rIns="0" bIns="0" rtlCol="0" anchor="t"/>
          <a:lstStyle/>
          <a:p>
            <a:pPr indent="0" marL="0">
              <a:buNone/>
            </a:pPr>
            <a:r>
              <a:rPr lang="en-US" sz="1500" dirty="0">
                <a:solidFill>
                  <a:srgbClr val="1F2933"/>
                </a:solidFill>
                <a:latin typeface="Arial" pitchFamily="34" charset="0"/>
                <a:ea typeface="Arial" pitchFamily="34" charset="-122"/>
                <a:cs typeface="Arial" pitchFamily="34" charset="-120"/>
              </a:rPr>
              <a:t>Stay at major steps; drill down only at constraints.</a:t>
            </a:r>
            <a:endParaRPr lang="en-US" sz="1500" dirty="0"/>
          </a:p>
        </p:txBody>
      </p:sp>
      <p:sp>
        <p:nvSpPr>
          <p:cNvPr id="12" name="Shape 10"/>
          <p:cNvSpPr/>
          <p:nvPr/>
        </p:nvSpPr>
        <p:spPr>
          <a:xfrm>
            <a:off x="548640" y="3794760"/>
            <a:ext cx="5394960" cy="1920240"/>
          </a:xfrm>
          <a:prstGeom prst="rect">
            <a:avLst/>
          </a:prstGeom>
          <a:solidFill>
            <a:srgbClr val="FFFFFF"/>
          </a:solidFill>
          <a:ln w="15875">
            <a:solidFill>
              <a:srgbClr val="C0392B"/>
            </a:solidFill>
            <a:prstDash val="solid"/>
          </a:ln>
        </p:spPr>
      </p:sp>
      <p:sp>
        <p:nvSpPr>
          <p:cNvPr id="13" name="Text 11"/>
          <p:cNvSpPr txBox="1"/>
          <p:nvPr/>
        </p:nvSpPr>
        <p:spPr>
          <a:xfrm>
            <a:off x="777240" y="4069080"/>
            <a:ext cx="502920" cy="502920"/>
          </a:xfrm>
          <a:prstGeom prst="rect">
            <a:avLst/>
          </a:prstGeom>
          <a:solidFill>
            <a:srgbClr val="C0392B"/>
          </a:solid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a:t>
            </a:r>
            <a:endParaRPr lang="en-US" sz="2200" dirty="0"/>
          </a:p>
        </p:txBody>
      </p:sp>
      <p:sp>
        <p:nvSpPr>
          <p:cNvPr id="14" name="Text 12"/>
          <p:cNvSpPr txBox="1"/>
          <p:nvPr/>
        </p:nvSpPr>
        <p:spPr>
          <a:xfrm>
            <a:off x="1463040" y="4069080"/>
            <a:ext cx="4297680" cy="502920"/>
          </a:xfrm>
          <a:prstGeom prst="rect">
            <a:avLst/>
          </a:prstGeom>
          <a:noFill/>
          <a:ln/>
        </p:spPr>
        <p:txBody>
          <a:bodyPr wrap="square" lIns="0" tIns="0" rIns="0" bIns="0" rtlCol="0" anchor="ctr"/>
          <a:lstStyle/>
          <a:p>
            <a:pPr indent="0" marL="0">
              <a:buNone/>
            </a:pPr>
            <a:r>
              <a:rPr lang="en-US" sz="1700" b="1" dirty="0">
                <a:solidFill>
                  <a:srgbClr val="C0392B"/>
                </a:solidFill>
                <a:latin typeface="Montserrat" pitchFamily="34" charset="0"/>
                <a:ea typeface="Montserrat" pitchFamily="34" charset="-122"/>
                <a:cs typeface="Montserrat" pitchFamily="34" charset="-120"/>
              </a:rPr>
              <a:t>Skipping the data</a:t>
            </a:r>
            <a:endParaRPr lang="en-US" sz="1700" dirty="0"/>
          </a:p>
        </p:txBody>
      </p:sp>
      <p:sp>
        <p:nvSpPr>
          <p:cNvPr id="15" name="Text 13"/>
          <p:cNvSpPr txBox="1"/>
          <p:nvPr/>
        </p:nvSpPr>
        <p:spPr>
          <a:xfrm>
            <a:off x="1463040" y="4663440"/>
            <a:ext cx="4297680" cy="822960"/>
          </a:xfrm>
          <a:prstGeom prst="rect">
            <a:avLst/>
          </a:prstGeom>
          <a:noFill/>
          <a:ln/>
        </p:spPr>
        <p:txBody>
          <a:bodyPr wrap="square" lIns="0" tIns="0" rIns="0" bIns="0" rtlCol="0" anchor="t"/>
          <a:lstStyle/>
          <a:p>
            <a:pPr indent="0" marL="0">
              <a:buNone/>
            </a:pPr>
            <a:r>
              <a:rPr lang="en-US" sz="1500" dirty="0">
                <a:solidFill>
                  <a:srgbClr val="1F2933"/>
                </a:solidFill>
                <a:latin typeface="Arial" pitchFamily="34" charset="0"/>
                <a:ea typeface="Arial" pitchFamily="34" charset="-122"/>
                <a:cs typeface="Arial" pitchFamily="34" charset="-120"/>
              </a:rPr>
              <a:t>Without timing data, the map is just a flowchart.</a:t>
            </a:r>
            <a:endParaRPr lang="en-US" sz="1500" dirty="0"/>
          </a:p>
        </p:txBody>
      </p:sp>
      <p:sp>
        <p:nvSpPr>
          <p:cNvPr id="16" name="Shape 14"/>
          <p:cNvSpPr/>
          <p:nvPr/>
        </p:nvSpPr>
        <p:spPr>
          <a:xfrm>
            <a:off x="6217920" y="3794760"/>
            <a:ext cx="5394960" cy="1920240"/>
          </a:xfrm>
          <a:prstGeom prst="rect">
            <a:avLst/>
          </a:prstGeom>
          <a:solidFill>
            <a:srgbClr val="FFFFFF"/>
          </a:solidFill>
          <a:ln w="15875">
            <a:solidFill>
              <a:srgbClr val="C0392B"/>
            </a:solidFill>
            <a:prstDash val="solid"/>
          </a:ln>
        </p:spPr>
      </p:sp>
      <p:sp>
        <p:nvSpPr>
          <p:cNvPr id="17" name="Text 15"/>
          <p:cNvSpPr txBox="1"/>
          <p:nvPr/>
        </p:nvSpPr>
        <p:spPr>
          <a:xfrm>
            <a:off x="6446520" y="4069080"/>
            <a:ext cx="502920" cy="502920"/>
          </a:xfrm>
          <a:prstGeom prst="rect">
            <a:avLst/>
          </a:prstGeom>
          <a:solidFill>
            <a:srgbClr val="C0392B"/>
          </a:solidFill>
          <a:ln/>
        </p:spPr>
        <p:txBody>
          <a:bodyPr wrap="square" lIns="0" tIns="0" rIns="0" bIns="0" rtlCol="0" anchor="ctr"/>
          <a:lstStyle/>
          <a:p>
            <a:pPr algn="ctr" indent="0" marL="0">
              <a:buNone/>
            </a:pPr>
            <a:r>
              <a:rPr lang="en-US" sz="2200" b="1" dirty="0">
                <a:solidFill>
                  <a:srgbClr val="FFFFFF"/>
                </a:solidFill>
                <a:latin typeface="Montserrat" pitchFamily="34" charset="0"/>
                <a:ea typeface="Montserrat" pitchFamily="34" charset="-122"/>
                <a:cs typeface="Montserrat" pitchFamily="34" charset="-120"/>
              </a:rPr>
              <a:t>!</a:t>
            </a:r>
            <a:endParaRPr lang="en-US" sz="2200" dirty="0"/>
          </a:p>
        </p:txBody>
      </p:sp>
      <p:sp>
        <p:nvSpPr>
          <p:cNvPr id="18" name="Text 16"/>
          <p:cNvSpPr txBox="1"/>
          <p:nvPr/>
        </p:nvSpPr>
        <p:spPr>
          <a:xfrm>
            <a:off x="7132320" y="4069080"/>
            <a:ext cx="4297680" cy="502920"/>
          </a:xfrm>
          <a:prstGeom prst="rect">
            <a:avLst/>
          </a:prstGeom>
          <a:noFill/>
          <a:ln/>
        </p:spPr>
        <p:txBody>
          <a:bodyPr wrap="square" lIns="0" tIns="0" rIns="0" bIns="0" rtlCol="0" anchor="ctr"/>
          <a:lstStyle/>
          <a:p>
            <a:pPr indent="0" marL="0">
              <a:buNone/>
            </a:pPr>
            <a:r>
              <a:rPr lang="en-US" sz="1700" b="1" dirty="0">
                <a:solidFill>
                  <a:srgbClr val="C0392B"/>
                </a:solidFill>
                <a:latin typeface="Montserrat" pitchFamily="34" charset="0"/>
                <a:ea typeface="Montserrat" pitchFamily="34" charset="-122"/>
                <a:cs typeface="Montserrat" pitchFamily="34" charset="-120"/>
              </a:rPr>
              <a:t>Leaving without owners</a:t>
            </a:r>
            <a:endParaRPr lang="en-US" sz="1700" dirty="0"/>
          </a:p>
        </p:txBody>
      </p:sp>
      <p:sp>
        <p:nvSpPr>
          <p:cNvPr id="19" name="Text 17"/>
          <p:cNvSpPr txBox="1"/>
          <p:nvPr/>
        </p:nvSpPr>
        <p:spPr>
          <a:xfrm>
            <a:off x="7132320" y="4663440"/>
            <a:ext cx="4297680" cy="822960"/>
          </a:xfrm>
          <a:prstGeom prst="rect">
            <a:avLst/>
          </a:prstGeom>
          <a:noFill/>
          <a:ln/>
        </p:spPr>
        <p:txBody>
          <a:bodyPr wrap="square" lIns="0" tIns="0" rIns="0" bIns="0" rtlCol="0" anchor="t"/>
          <a:lstStyle/>
          <a:p>
            <a:pPr indent="0" marL="0">
              <a:buNone/>
            </a:pPr>
            <a:r>
              <a:rPr lang="en-US" sz="1500" dirty="0">
                <a:solidFill>
                  <a:srgbClr val="1F2933"/>
                </a:solidFill>
                <a:latin typeface="Arial" pitchFamily="34" charset="0"/>
                <a:ea typeface="Arial" pitchFamily="34" charset="-122"/>
                <a:cs typeface="Arial" pitchFamily="34" charset="-120"/>
              </a:rPr>
              <a:t>No owner and date means nothing changes.</a:t>
            </a:r>
            <a:endParaRPr lang="en-US" sz="15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996220"/>
                </a:solidFill>
                <a:latin typeface="Arial" pitchFamily="34" charset="0"/>
                <a:ea typeface="Arial" pitchFamily="34" charset="-122"/>
                <a:cs typeface="Arial" pitchFamily="34" charset="-120"/>
              </a:rPr>
              <a:t>WRAP-UP</a:t>
            </a:r>
            <a:endParaRPr lang="en-US" sz="1100" dirty="0"/>
          </a:p>
        </p:txBody>
      </p:sp>
      <p:sp>
        <p:nvSpPr>
          <p:cNvPr id="3" name="Title"/>
          <p:cNvSpPr txBox="1"/>
          <p:nvPr/>
        </p:nvSpPr>
        <p:spPr>
          <a:xfrm>
            <a:off x="548640" y="457200"/>
            <a:ext cx="11064240" cy="777240"/>
          </a:xfrm>
          <a:prstGeom prst="rect">
            <a:avLst/>
          </a:prstGeom>
          <a:noFill/>
          <a:ln/>
        </p:spPr>
        <p:txBody>
          <a:bodyPr wrap="square" lIns="0" tIns="0" rIns="0" bIns="0" rtlCol="0" anchor="ctr"/>
          <a:lstStyle/>
          <a:p>
            <a:pPr indent="0" marL="0">
              <a:buNone/>
            </a:pPr>
            <a:r>
              <a:rPr lang="en-US" sz="3000" b="1" dirty="0">
                <a:solidFill>
                  <a:srgbClr val="0D2849"/>
                </a:solidFill>
                <a:latin typeface="Montserrat" pitchFamily="34" charset="0"/>
                <a:ea typeface="Montserrat" pitchFamily="34" charset="-122"/>
                <a:cs typeface="Montserrat" pitchFamily="34" charset="-120"/>
              </a:rPr>
              <a:t>What We Leave With and What Happens Next</a:t>
            </a:r>
            <a:endParaRPr lang="en-US" sz="3000" dirty="0"/>
          </a:p>
        </p:txBody>
      </p:sp>
      <p:sp>
        <p:nvSpPr>
          <p:cNvPr id="4" name="Text 2"/>
          <p:cNvSpPr txBox="1"/>
          <p:nvPr/>
        </p:nvSpPr>
        <p:spPr>
          <a:xfrm>
            <a:off x="548640" y="1508760"/>
            <a:ext cx="4572000" cy="365760"/>
          </a:xfrm>
          <a:prstGeom prst="rect">
            <a:avLst/>
          </a:prstGeom>
          <a:noFill/>
          <a:ln/>
        </p:spPr>
        <p:txBody>
          <a:bodyPr wrap="square" lIns="0" tIns="0" rIns="0" bIns="0" rtlCol="0" anchor="ctr"/>
          <a:lstStyle/>
          <a:p>
            <a:pPr indent="0" marL="0">
              <a:buNone/>
            </a:pPr>
            <a:r>
              <a:rPr lang="en-US" sz="1800" b="1" dirty="0">
                <a:solidFill>
                  <a:srgbClr val="0D2849"/>
                </a:solidFill>
                <a:latin typeface="Montserrat" pitchFamily="34" charset="0"/>
                <a:ea typeface="Montserrat" pitchFamily="34" charset="-122"/>
                <a:cs typeface="Montserrat" pitchFamily="34" charset="-120"/>
              </a:rPr>
              <a:t>Outputs</a:t>
            </a:r>
            <a:endParaRPr lang="en-US" sz="1800" dirty="0"/>
          </a:p>
        </p:txBody>
      </p:sp>
      <p:sp>
        <p:nvSpPr>
          <p:cNvPr id="5" name="Shape 3"/>
          <p:cNvSpPr/>
          <p:nvPr/>
        </p:nvSpPr>
        <p:spPr>
          <a:xfrm>
            <a:off x="548640" y="1965960"/>
            <a:ext cx="4389120" cy="548640"/>
          </a:xfrm>
          <a:prstGeom prst="rect">
            <a:avLst/>
          </a:prstGeom>
          <a:solidFill>
            <a:srgbClr val="F3F5F7"/>
          </a:solidFill>
          <a:ln w="9525">
            <a:solidFill>
              <a:srgbClr val="CBD1D7"/>
            </a:solidFill>
            <a:prstDash val="solid"/>
          </a:ln>
        </p:spPr>
      </p:sp>
      <p:sp>
        <p:nvSpPr>
          <p:cNvPr id="6" name="Text 4"/>
          <p:cNvSpPr txBox="1"/>
          <p:nvPr/>
        </p:nvSpPr>
        <p:spPr>
          <a:xfrm>
            <a:off x="777240" y="1965960"/>
            <a:ext cx="4023360" cy="548640"/>
          </a:xfrm>
          <a:prstGeom prst="rect">
            <a:avLst/>
          </a:prstGeom>
          <a:noFill/>
          <a:ln/>
        </p:spPr>
        <p:txBody>
          <a:bodyPr wrap="square" lIns="0" tIns="0" rIns="0" bIns="0" rtlCol="0" anchor="ctr"/>
          <a:lstStyle/>
          <a:p>
            <a:pPr indent="0" marL="0">
              <a:buNone/>
            </a:pPr>
            <a:r>
              <a:rPr lang="en-US" sz="1500" b="1" dirty="0">
                <a:solidFill>
                  <a:srgbClr val="0D2849"/>
                </a:solidFill>
                <a:latin typeface="Arial" pitchFamily="34" charset="0"/>
                <a:ea typeface="Arial" pitchFamily="34" charset="-122"/>
                <a:cs typeface="Arial" pitchFamily="34" charset="-120"/>
              </a:rPr>
              <a:t>Current State Map</a:t>
            </a:r>
            <a:endParaRPr lang="en-US" sz="1500" dirty="0"/>
          </a:p>
        </p:txBody>
      </p:sp>
      <p:sp>
        <p:nvSpPr>
          <p:cNvPr id="7" name="Shape 5"/>
          <p:cNvSpPr/>
          <p:nvPr/>
        </p:nvSpPr>
        <p:spPr>
          <a:xfrm>
            <a:off x="548640" y="2651760"/>
            <a:ext cx="4389120" cy="548640"/>
          </a:xfrm>
          <a:prstGeom prst="rect">
            <a:avLst/>
          </a:prstGeom>
          <a:solidFill>
            <a:srgbClr val="F3F5F7"/>
          </a:solidFill>
          <a:ln w="9525">
            <a:solidFill>
              <a:srgbClr val="CBD1D7"/>
            </a:solidFill>
            <a:prstDash val="solid"/>
          </a:ln>
        </p:spPr>
      </p:sp>
      <p:sp>
        <p:nvSpPr>
          <p:cNvPr id="8" name="Text 6"/>
          <p:cNvSpPr txBox="1"/>
          <p:nvPr/>
        </p:nvSpPr>
        <p:spPr>
          <a:xfrm>
            <a:off x="777240" y="2651760"/>
            <a:ext cx="4023360" cy="548640"/>
          </a:xfrm>
          <a:prstGeom prst="rect">
            <a:avLst/>
          </a:prstGeom>
          <a:noFill/>
          <a:ln/>
        </p:spPr>
        <p:txBody>
          <a:bodyPr wrap="square" lIns="0" tIns="0" rIns="0" bIns="0" rtlCol="0" anchor="ctr"/>
          <a:lstStyle/>
          <a:p>
            <a:pPr indent="0" marL="0">
              <a:buNone/>
            </a:pPr>
            <a:r>
              <a:rPr lang="en-US" sz="1500" b="1" dirty="0">
                <a:solidFill>
                  <a:srgbClr val="0D2849"/>
                </a:solidFill>
                <a:latin typeface="Arial" pitchFamily="34" charset="0"/>
                <a:ea typeface="Arial" pitchFamily="34" charset="-122"/>
                <a:cs typeface="Arial" pitchFamily="34" charset="-120"/>
              </a:rPr>
              <a:t>Future State Map</a:t>
            </a:r>
            <a:endParaRPr lang="en-US" sz="1500" dirty="0"/>
          </a:p>
        </p:txBody>
      </p:sp>
      <p:sp>
        <p:nvSpPr>
          <p:cNvPr id="9" name="Shape 7"/>
          <p:cNvSpPr/>
          <p:nvPr/>
        </p:nvSpPr>
        <p:spPr>
          <a:xfrm>
            <a:off x="548640" y="3337560"/>
            <a:ext cx="4389120" cy="548640"/>
          </a:xfrm>
          <a:prstGeom prst="rect">
            <a:avLst/>
          </a:prstGeom>
          <a:solidFill>
            <a:srgbClr val="F3F5F7"/>
          </a:solidFill>
          <a:ln w="9525">
            <a:solidFill>
              <a:srgbClr val="CBD1D7"/>
            </a:solidFill>
            <a:prstDash val="solid"/>
          </a:ln>
        </p:spPr>
      </p:sp>
      <p:sp>
        <p:nvSpPr>
          <p:cNvPr id="10" name="Text 8"/>
          <p:cNvSpPr txBox="1"/>
          <p:nvPr/>
        </p:nvSpPr>
        <p:spPr>
          <a:xfrm>
            <a:off x="777240" y="3337560"/>
            <a:ext cx="4023360" cy="548640"/>
          </a:xfrm>
          <a:prstGeom prst="rect">
            <a:avLst/>
          </a:prstGeom>
          <a:noFill/>
          <a:ln/>
        </p:spPr>
        <p:txBody>
          <a:bodyPr wrap="square" lIns="0" tIns="0" rIns="0" bIns="0" rtlCol="0" anchor="ctr"/>
          <a:lstStyle/>
          <a:p>
            <a:pPr indent="0" marL="0">
              <a:buNone/>
            </a:pPr>
            <a:r>
              <a:rPr lang="en-US" sz="1500" b="1" dirty="0">
                <a:solidFill>
                  <a:srgbClr val="0D2849"/>
                </a:solidFill>
                <a:latin typeface="Arial" pitchFamily="34" charset="0"/>
                <a:ea typeface="Arial" pitchFamily="34" charset="-122"/>
                <a:cs typeface="Arial" pitchFamily="34" charset="-120"/>
              </a:rPr>
              <a:t>Flow Metrics Baseline</a:t>
            </a:r>
            <a:endParaRPr lang="en-US" sz="1500" dirty="0"/>
          </a:p>
        </p:txBody>
      </p:sp>
      <p:sp>
        <p:nvSpPr>
          <p:cNvPr id="11" name="Shape 9"/>
          <p:cNvSpPr/>
          <p:nvPr/>
        </p:nvSpPr>
        <p:spPr>
          <a:xfrm>
            <a:off x="548640" y="4023360"/>
            <a:ext cx="4389120" cy="548640"/>
          </a:xfrm>
          <a:prstGeom prst="rect">
            <a:avLst/>
          </a:prstGeom>
          <a:solidFill>
            <a:srgbClr val="F3F5F7"/>
          </a:solidFill>
          <a:ln w="9525">
            <a:solidFill>
              <a:srgbClr val="CBD1D7"/>
            </a:solidFill>
            <a:prstDash val="solid"/>
          </a:ln>
        </p:spPr>
      </p:sp>
      <p:sp>
        <p:nvSpPr>
          <p:cNvPr id="12" name="Text 10"/>
          <p:cNvSpPr txBox="1"/>
          <p:nvPr/>
        </p:nvSpPr>
        <p:spPr>
          <a:xfrm>
            <a:off x="777240" y="4023360"/>
            <a:ext cx="4023360" cy="548640"/>
          </a:xfrm>
          <a:prstGeom prst="rect">
            <a:avLst/>
          </a:prstGeom>
          <a:noFill/>
          <a:ln/>
        </p:spPr>
        <p:txBody>
          <a:bodyPr wrap="square" lIns="0" tIns="0" rIns="0" bIns="0" rtlCol="0" anchor="ctr"/>
          <a:lstStyle/>
          <a:p>
            <a:pPr indent="0" marL="0">
              <a:buNone/>
            </a:pPr>
            <a:r>
              <a:rPr lang="en-US" sz="1500" b="1" dirty="0">
                <a:solidFill>
                  <a:srgbClr val="0D2849"/>
                </a:solidFill>
                <a:latin typeface="Arial" pitchFamily="34" charset="0"/>
                <a:ea typeface="Arial" pitchFamily="34" charset="-122"/>
                <a:cs typeface="Arial" pitchFamily="34" charset="-120"/>
              </a:rPr>
              <a:t>Prioritized Constraints</a:t>
            </a:r>
            <a:endParaRPr lang="en-US" sz="1500" dirty="0"/>
          </a:p>
        </p:txBody>
      </p:sp>
      <p:sp>
        <p:nvSpPr>
          <p:cNvPr id="13" name="Shape 11"/>
          <p:cNvSpPr/>
          <p:nvPr/>
        </p:nvSpPr>
        <p:spPr>
          <a:xfrm>
            <a:off x="548640" y="4709160"/>
            <a:ext cx="4389120" cy="548640"/>
          </a:xfrm>
          <a:prstGeom prst="rect">
            <a:avLst/>
          </a:prstGeom>
          <a:solidFill>
            <a:srgbClr val="F3F5F7"/>
          </a:solidFill>
          <a:ln w="9525">
            <a:solidFill>
              <a:srgbClr val="CBD1D7"/>
            </a:solidFill>
            <a:prstDash val="solid"/>
          </a:ln>
        </p:spPr>
      </p:sp>
      <p:sp>
        <p:nvSpPr>
          <p:cNvPr id="14" name="Text 12"/>
          <p:cNvSpPr txBox="1"/>
          <p:nvPr/>
        </p:nvSpPr>
        <p:spPr>
          <a:xfrm>
            <a:off x="777240" y="4709160"/>
            <a:ext cx="4023360" cy="548640"/>
          </a:xfrm>
          <a:prstGeom prst="rect">
            <a:avLst/>
          </a:prstGeom>
          <a:noFill/>
          <a:ln/>
        </p:spPr>
        <p:txBody>
          <a:bodyPr wrap="square" lIns="0" tIns="0" rIns="0" bIns="0" rtlCol="0" anchor="ctr"/>
          <a:lstStyle/>
          <a:p>
            <a:pPr indent="0" marL="0">
              <a:buNone/>
            </a:pPr>
            <a:r>
              <a:rPr lang="en-US" sz="1500" b="1" dirty="0">
                <a:solidFill>
                  <a:srgbClr val="0D2849"/>
                </a:solidFill>
                <a:latin typeface="Arial" pitchFamily="34" charset="0"/>
                <a:ea typeface="Arial" pitchFamily="34" charset="-122"/>
                <a:cs typeface="Arial" pitchFamily="34" charset="-120"/>
              </a:rPr>
              <a:t>Improvement Backlog</a:t>
            </a:r>
            <a:endParaRPr lang="en-US" sz="1500" dirty="0"/>
          </a:p>
        </p:txBody>
      </p:sp>
      <p:sp>
        <p:nvSpPr>
          <p:cNvPr id="15" name="Text 13"/>
          <p:cNvSpPr txBox="1"/>
          <p:nvPr/>
        </p:nvSpPr>
        <p:spPr>
          <a:xfrm>
            <a:off x="5669280" y="1508760"/>
            <a:ext cx="4572000" cy="365760"/>
          </a:xfrm>
          <a:prstGeom prst="rect">
            <a:avLst/>
          </a:prstGeom>
          <a:noFill/>
          <a:ln/>
        </p:spPr>
        <p:txBody>
          <a:bodyPr wrap="square" lIns="0" tIns="0" rIns="0" bIns="0" rtlCol="0" anchor="ctr"/>
          <a:lstStyle/>
          <a:p>
            <a:pPr indent="0" marL="0">
              <a:buNone/>
            </a:pPr>
            <a:r>
              <a:rPr lang="en-US" sz="1800" b="1" dirty="0">
                <a:solidFill>
                  <a:srgbClr val="0D2849"/>
                </a:solidFill>
                <a:latin typeface="Montserrat" pitchFamily="34" charset="0"/>
                <a:ea typeface="Montserrat" pitchFamily="34" charset="-122"/>
                <a:cs typeface="Montserrat" pitchFamily="34" charset="-120"/>
              </a:rPr>
              <a:t>Next Steps</a:t>
            </a:r>
            <a:endParaRPr lang="en-US" sz="1800" dirty="0"/>
          </a:p>
        </p:txBody>
      </p:sp>
      <p:sp>
        <p:nvSpPr>
          <p:cNvPr id="16" name="Badge 1"/>
          <p:cNvSpPr/>
          <p:nvPr/>
        </p:nvSpPr>
        <p:spPr>
          <a:xfrm>
            <a:off x="5669280" y="2011680"/>
            <a:ext cx="457200" cy="457200"/>
          </a:xfrm>
          <a:prstGeom prst="rect">
            <a:avLst/>
          </a:prstGeom>
          <a:solidFill>
            <a:srgbClr val="F6C882"/>
          </a:solidFill>
          <a:ln w="12700">
            <a:solidFill>
              <a:srgbClr val="F6C882"/>
            </a:solidFill>
            <a:prstDash val="solid"/>
          </a:ln>
        </p:spPr>
      </p:sp>
      <p:sp>
        <p:nvSpPr>
          <p:cNvPr id="17" name="Text 15"/>
          <p:cNvSpPr txBox="1"/>
          <p:nvPr/>
        </p:nvSpPr>
        <p:spPr>
          <a:xfrm>
            <a:off x="5669280" y="2011680"/>
            <a:ext cx="457200" cy="45720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1</a:t>
            </a:r>
            <a:endParaRPr lang="en-US" sz="1600" dirty="0"/>
          </a:p>
        </p:txBody>
      </p:sp>
      <p:sp>
        <p:nvSpPr>
          <p:cNvPr id="18" name="Text 16"/>
          <p:cNvSpPr txBox="1"/>
          <p:nvPr/>
        </p:nvSpPr>
        <p:spPr>
          <a:xfrm>
            <a:off x="6309360" y="1965960"/>
            <a:ext cx="5303520" cy="548640"/>
          </a:xfrm>
          <a:prstGeom prst="rect">
            <a:avLst/>
          </a:prstGeom>
          <a:noFill/>
          <a:ln/>
        </p:spPr>
        <p:txBody>
          <a:bodyPr wrap="square" lIns="0" tIns="0" rIns="0" bIns="0" rtlCol="0" anchor="ctr"/>
          <a:lstStyle/>
          <a:p>
            <a:pPr indent="0" marL="0">
              <a:buNone/>
            </a:pPr>
            <a:r>
              <a:rPr lang="en-US" sz="1500" dirty="0">
                <a:solidFill>
                  <a:srgbClr val="1F2933"/>
                </a:solidFill>
                <a:latin typeface="Arial" pitchFamily="34" charset="0"/>
                <a:ea typeface="Arial" pitchFamily="34" charset="-122"/>
                <a:cs typeface="Arial" pitchFamily="34" charset="-120"/>
              </a:rPr>
              <a:t>Share maps, metrics, and items within 24 hours</a:t>
            </a:r>
            <a:endParaRPr lang="en-US" sz="1500" dirty="0"/>
          </a:p>
        </p:txBody>
      </p:sp>
      <p:sp>
        <p:nvSpPr>
          <p:cNvPr id="19" name="Badge 2"/>
          <p:cNvSpPr/>
          <p:nvPr/>
        </p:nvSpPr>
        <p:spPr>
          <a:xfrm>
            <a:off x="5669280" y="2697480"/>
            <a:ext cx="457200" cy="457200"/>
          </a:xfrm>
          <a:prstGeom prst="rect">
            <a:avLst/>
          </a:prstGeom>
          <a:solidFill>
            <a:srgbClr val="F6C882"/>
          </a:solidFill>
          <a:ln w="12700">
            <a:solidFill>
              <a:srgbClr val="F6C882"/>
            </a:solidFill>
            <a:prstDash val="solid"/>
          </a:ln>
        </p:spPr>
      </p:sp>
      <p:sp>
        <p:nvSpPr>
          <p:cNvPr id="20" name="Text 18"/>
          <p:cNvSpPr txBox="1"/>
          <p:nvPr/>
        </p:nvSpPr>
        <p:spPr>
          <a:xfrm>
            <a:off x="5669280" y="2697480"/>
            <a:ext cx="457200" cy="45720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2</a:t>
            </a:r>
            <a:endParaRPr lang="en-US" sz="1600" dirty="0"/>
          </a:p>
        </p:txBody>
      </p:sp>
      <p:sp>
        <p:nvSpPr>
          <p:cNvPr id="21" name="Text 19"/>
          <p:cNvSpPr txBox="1"/>
          <p:nvPr/>
        </p:nvSpPr>
        <p:spPr>
          <a:xfrm>
            <a:off x="6309360" y="2651760"/>
            <a:ext cx="5303520" cy="548640"/>
          </a:xfrm>
          <a:prstGeom prst="rect">
            <a:avLst/>
          </a:prstGeom>
          <a:noFill/>
          <a:ln/>
        </p:spPr>
        <p:txBody>
          <a:bodyPr wrap="square" lIns="0" tIns="0" rIns="0" bIns="0" rtlCol="0" anchor="ctr"/>
          <a:lstStyle/>
          <a:p>
            <a:pPr indent="0" marL="0">
              <a:buNone/>
            </a:pPr>
            <a:r>
              <a:rPr lang="en-US" sz="1500" dirty="0">
                <a:solidFill>
                  <a:srgbClr val="1F2933"/>
                </a:solidFill>
                <a:latin typeface="Arial" pitchFamily="34" charset="0"/>
                <a:ea typeface="Arial" pitchFamily="34" charset="-122"/>
                <a:cs typeface="Arial" pitchFamily="34" charset="-120"/>
              </a:rPr>
              <a:t>Add improvement items to team or ART backlogs</a:t>
            </a:r>
            <a:endParaRPr lang="en-US" sz="1500" dirty="0"/>
          </a:p>
        </p:txBody>
      </p:sp>
      <p:sp>
        <p:nvSpPr>
          <p:cNvPr id="22" name="Badge 3"/>
          <p:cNvSpPr/>
          <p:nvPr/>
        </p:nvSpPr>
        <p:spPr>
          <a:xfrm>
            <a:off x="5669280" y="3383280"/>
            <a:ext cx="457200" cy="457200"/>
          </a:xfrm>
          <a:prstGeom prst="rect">
            <a:avLst/>
          </a:prstGeom>
          <a:solidFill>
            <a:srgbClr val="F6C882"/>
          </a:solidFill>
          <a:ln w="12700">
            <a:solidFill>
              <a:srgbClr val="F6C882"/>
            </a:solidFill>
            <a:prstDash val="solid"/>
          </a:ln>
        </p:spPr>
      </p:sp>
      <p:sp>
        <p:nvSpPr>
          <p:cNvPr id="23" name="Text 21"/>
          <p:cNvSpPr txBox="1"/>
          <p:nvPr/>
        </p:nvSpPr>
        <p:spPr>
          <a:xfrm>
            <a:off x="5669280" y="3383280"/>
            <a:ext cx="457200" cy="45720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3</a:t>
            </a:r>
            <a:endParaRPr lang="en-US" sz="1600" dirty="0"/>
          </a:p>
        </p:txBody>
      </p:sp>
      <p:sp>
        <p:nvSpPr>
          <p:cNvPr id="24" name="Text 22"/>
          <p:cNvSpPr txBox="1"/>
          <p:nvPr/>
        </p:nvSpPr>
        <p:spPr>
          <a:xfrm>
            <a:off x="6309360" y="3337560"/>
            <a:ext cx="5303520" cy="548640"/>
          </a:xfrm>
          <a:prstGeom prst="rect">
            <a:avLst/>
          </a:prstGeom>
          <a:noFill/>
          <a:ln/>
        </p:spPr>
        <p:txBody>
          <a:bodyPr wrap="square" lIns="0" tIns="0" rIns="0" bIns="0" rtlCol="0" anchor="ctr"/>
          <a:lstStyle/>
          <a:p>
            <a:pPr indent="0" marL="0">
              <a:buNone/>
            </a:pPr>
            <a:r>
              <a:rPr lang="en-US" sz="1500" dirty="0">
                <a:solidFill>
                  <a:srgbClr val="1F2933"/>
                </a:solidFill>
                <a:latin typeface="Arial" pitchFamily="34" charset="0"/>
                <a:ea typeface="Arial" pitchFamily="34" charset="-122"/>
                <a:cs typeface="Arial" pitchFamily="34" charset="-120"/>
              </a:rPr>
              <a:t>Keep measuring lead time and flow efficiency</a:t>
            </a:r>
            <a:endParaRPr lang="en-US" sz="1500" dirty="0"/>
          </a:p>
        </p:txBody>
      </p:sp>
      <p:sp>
        <p:nvSpPr>
          <p:cNvPr id="25" name="Badge 4"/>
          <p:cNvSpPr/>
          <p:nvPr/>
        </p:nvSpPr>
        <p:spPr>
          <a:xfrm>
            <a:off x="5669280" y="4069080"/>
            <a:ext cx="457200" cy="457200"/>
          </a:xfrm>
          <a:prstGeom prst="rect">
            <a:avLst/>
          </a:prstGeom>
          <a:solidFill>
            <a:srgbClr val="F6C882"/>
          </a:solidFill>
          <a:ln w="12700">
            <a:solidFill>
              <a:srgbClr val="F6C882"/>
            </a:solidFill>
            <a:prstDash val="solid"/>
          </a:ln>
        </p:spPr>
      </p:sp>
      <p:sp>
        <p:nvSpPr>
          <p:cNvPr id="26" name="Text 24"/>
          <p:cNvSpPr txBox="1"/>
          <p:nvPr/>
        </p:nvSpPr>
        <p:spPr>
          <a:xfrm>
            <a:off x="5669280" y="4069080"/>
            <a:ext cx="457200" cy="45720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4</a:t>
            </a:r>
            <a:endParaRPr lang="en-US" sz="1600" dirty="0"/>
          </a:p>
        </p:txBody>
      </p:sp>
      <p:sp>
        <p:nvSpPr>
          <p:cNvPr id="27" name="Text 25"/>
          <p:cNvSpPr txBox="1"/>
          <p:nvPr/>
        </p:nvSpPr>
        <p:spPr>
          <a:xfrm>
            <a:off x="6309360" y="4023360"/>
            <a:ext cx="5303520" cy="548640"/>
          </a:xfrm>
          <a:prstGeom prst="rect">
            <a:avLst/>
          </a:prstGeom>
          <a:noFill/>
          <a:ln/>
        </p:spPr>
        <p:txBody>
          <a:bodyPr wrap="square" lIns="0" tIns="0" rIns="0" bIns="0" rtlCol="0" anchor="ctr"/>
          <a:lstStyle/>
          <a:p>
            <a:pPr indent="0" marL="0">
              <a:buNone/>
            </a:pPr>
            <a:r>
              <a:rPr lang="en-US" sz="1500" dirty="0">
                <a:solidFill>
                  <a:srgbClr val="1F2933"/>
                </a:solidFill>
                <a:latin typeface="Arial" pitchFamily="34" charset="0"/>
                <a:ea typeface="Arial" pitchFamily="34" charset="-122"/>
                <a:cs typeface="Arial" pitchFamily="34" charset="-120"/>
              </a:rPr>
              <a:t>Review progress at the follow-up and each Inspect and Adapt event</a:t>
            </a:r>
            <a:endParaRPr lang="en-US" sz="1500" dirty="0"/>
          </a:p>
        </p:txBody>
      </p:sp>
      <p:sp>
        <p:nvSpPr>
          <p:cNvPr id="28" name="Badge 5"/>
          <p:cNvSpPr/>
          <p:nvPr/>
        </p:nvSpPr>
        <p:spPr>
          <a:xfrm>
            <a:off x="5669280" y="4754880"/>
            <a:ext cx="457200" cy="457200"/>
          </a:xfrm>
          <a:prstGeom prst="rect">
            <a:avLst/>
          </a:prstGeom>
          <a:solidFill>
            <a:srgbClr val="F6C882"/>
          </a:solidFill>
          <a:ln w="12700">
            <a:solidFill>
              <a:srgbClr val="F6C882"/>
            </a:solidFill>
            <a:prstDash val="solid"/>
          </a:ln>
        </p:spPr>
      </p:sp>
      <p:sp>
        <p:nvSpPr>
          <p:cNvPr id="29" name="Text 27"/>
          <p:cNvSpPr txBox="1"/>
          <p:nvPr/>
        </p:nvSpPr>
        <p:spPr>
          <a:xfrm>
            <a:off x="5669280" y="4754880"/>
            <a:ext cx="457200" cy="457200"/>
          </a:xfrm>
          <a:prstGeom prst="rect">
            <a:avLst/>
          </a:prstGeom>
          <a:noFill/>
          <a:ln/>
        </p:spPr>
        <p:txBody>
          <a:bodyPr wrap="square" lIns="0" tIns="0" rIns="0" bIns="0" rtlCol="0" anchor="ctr"/>
          <a:lstStyle/>
          <a:p>
            <a:pPr algn="ctr" indent="0" marL="0">
              <a:buNone/>
            </a:pPr>
            <a:r>
              <a:rPr lang="en-US" sz="1600" b="1" dirty="0">
                <a:solidFill>
                  <a:srgbClr val="0D2849"/>
                </a:solidFill>
                <a:latin typeface="Montserrat" pitchFamily="34" charset="0"/>
                <a:ea typeface="Montserrat" pitchFamily="34" charset="-122"/>
                <a:cs typeface="Montserrat" pitchFamily="34" charset="-120"/>
              </a:rPr>
              <a:t>5</a:t>
            </a:r>
            <a:endParaRPr lang="en-US" sz="1600" dirty="0"/>
          </a:p>
        </p:txBody>
      </p:sp>
      <p:sp>
        <p:nvSpPr>
          <p:cNvPr id="30" name="Text 28"/>
          <p:cNvSpPr txBox="1"/>
          <p:nvPr/>
        </p:nvSpPr>
        <p:spPr>
          <a:xfrm>
            <a:off x="6309360" y="4709160"/>
            <a:ext cx="5303520" cy="548640"/>
          </a:xfrm>
          <a:prstGeom prst="rect">
            <a:avLst/>
          </a:prstGeom>
          <a:noFill/>
          <a:ln/>
        </p:spPr>
        <p:txBody>
          <a:bodyPr wrap="square" lIns="0" tIns="0" rIns="0" bIns="0" rtlCol="0" anchor="ctr"/>
          <a:lstStyle/>
          <a:p>
            <a:pPr indent="0" marL="0">
              <a:buNone/>
            </a:pPr>
            <a:r>
              <a:rPr lang="en-US" sz="1500" dirty="0">
                <a:solidFill>
                  <a:srgbClr val="1F2933"/>
                </a:solidFill>
                <a:latin typeface="Arial" pitchFamily="34" charset="0"/>
                <a:ea typeface="Arial" pitchFamily="34" charset="-122"/>
                <a:cs typeface="Arial" pitchFamily="34" charset="-120"/>
              </a:rPr>
              <a:t>Refresh the map after major improvements land</a:t>
            </a:r>
            <a:endParaRPr lang="en-US" sz="1500" dirty="0"/>
          </a:p>
        </p:txBody>
      </p:sp>
      <p:sp>
        <p:nvSpPr>
          <p:cNvPr id="25" name="Slide Number Placeholder 0"/>
          <p:cNvSpPr>
            <a:spLocks noGrp="1"/>
          </p:cNvSpPr>
          <p:nvPr>
            <p:ph type="sldNum" sz="quarter" idx="4294967295"/>
          </p:nvPr>
        </p:nvSpPr>
        <p:spPr>
          <a:xfrm>
            <a:off x="457200" y="626364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B6B7C"/>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Eyebrow"/>
          <p:cNvSpPr txBox="1"/>
          <p:nvPr/>
        </p:nvSpPr>
        <p:spPr>
          <a:xfrm>
            <a:off x="548640" y="182880"/>
            <a:ext cx="7315200" cy="274320"/>
          </a:xfrm>
          <a:prstGeom prst="rect">
            <a:avLst/>
          </a:prstGeom>
          <a:noFill/>
          <a:ln/>
        </p:spPr>
        <p:txBody>
          <a:bodyPr wrap="square" lIns="0" tIns="0" rIns="0" bIns="0" rtlCol="0" anchor="ctr"/>
          <a:lstStyle/>
          <a:p>
            <a:pPr indent="0" marL="0">
              <a:buNone/>
            </a:pPr>
            <a:r>
              <a:rPr lang="en-US" sz="1100" b="1" spc="300" kern="0" dirty="0">
                <a:solidFill>
                  <a:srgbClr val="F6C882"/>
                </a:solidFill>
                <a:latin typeface="Arial" pitchFamily="34" charset="0"/>
                <a:ea typeface="Arial" pitchFamily="34" charset="-122"/>
                <a:cs typeface="Arial" pitchFamily="34" charset="-120"/>
              </a:rPr>
              <a:t>REFERENCES</a:t>
            </a:r>
            <a:endParaRPr lang="en-US" sz="1100" dirty="0"/>
          </a:p>
        </p:txBody>
      </p:sp>
      <p:sp>
        <p:nvSpPr>
          <p:cNvPr id="3" name="Text 1"/>
          <p:cNvSpPr txBox="1"/>
          <p:nvPr/>
        </p:nvSpPr>
        <p:spPr>
          <a:xfrm>
            <a:off x="548640" y="640080"/>
            <a:ext cx="5486400" cy="914400"/>
          </a:xfrm>
          <a:prstGeom prst="rect">
            <a:avLst/>
          </a:prstGeom>
          <a:noFill/>
          <a:ln/>
        </p:spPr>
        <p:txBody>
          <a:bodyPr wrap="square" lIns="0" tIns="0" rIns="0" bIns="0" rtlCol="0" anchor="ctr"/>
          <a:lstStyle/>
          <a:p>
            <a:pPr indent="0" marL="0">
              <a:buNone/>
            </a:pPr>
            <a:r>
              <a:rPr lang="en-US" sz="4000" b="1" dirty="0">
                <a:solidFill>
                  <a:srgbClr val="FFFFFF"/>
                </a:solidFill>
                <a:latin typeface="Montserrat" pitchFamily="34" charset="0"/>
                <a:ea typeface="Montserrat" pitchFamily="34" charset="-122"/>
                <a:cs typeface="Montserrat" pitchFamily="34" charset="-120"/>
              </a:rPr>
              <a:t>Thank You</a:t>
            </a:r>
            <a:endParaRPr lang="en-US" sz="4000" dirty="0"/>
          </a:p>
        </p:txBody>
      </p:sp>
      <p:sp>
        <p:nvSpPr>
          <p:cNvPr id="4" name="Text 2"/>
          <p:cNvSpPr txBox="1"/>
          <p:nvPr/>
        </p:nvSpPr>
        <p:spPr>
          <a:xfrm>
            <a:off x="548640" y="1554480"/>
            <a:ext cx="5486400" cy="457200"/>
          </a:xfrm>
          <a:prstGeom prst="rect">
            <a:avLst/>
          </a:prstGeom>
          <a:noFill/>
          <a:ln/>
        </p:spPr>
        <p:txBody>
          <a:bodyPr wrap="square" lIns="0" tIns="0" rIns="0" bIns="0" rtlCol="0" anchor="ctr"/>
          <a:lstStyle/>
          <a:p>
            <a:pPr indent="0" marL="0">
              <a:buNone/>
            </a:pPr>
            <a:r>
              <a:rPr lang="en-US" sz="1800" i="1" dirty="0">
                <a:solidFill>
                  <a:srgbClr val="F6C882"/>
                </a:solidFill>
                <a:latin typeface="Montserrat" pitchFamily="34" charset="0"/>
                <a:ea typeface="Montserrat" pitchFamily="34" charset="-122"/>
                <a:cs typeface="Montserrat" pitchFamily="34" charset="-120"/>
              </a:rPr>
              <a:t>Capital In. Value Out.</a:t>
            </a:r>
            <a:endParaRPr lang="en-US" sz="1800" dirty="0"/>
          </a:p>
        </p:txBody>
      </p:sp>
      <p:sp>
        <p:nvSpPr>
          <p:cNvPr id="5" name="Text 3"/>
          <p:cNvSpPr txBox="1"/>
          <p:nvPr/>
        </p:nvSpPr>
        <p:spPr>
          <a:xfrm>
            <a:off x="548640" y="2560320"/>
            <a:ext cx="11064240" cy="25603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CBD1D7"/>
                </a:solidFill>
                <a:latin typeface="Arial" pitchFamily="34" charset="0"/>
                <a:ea typeface="Arial" pitchFamily="34" charset="-122"/>
                <a:cs typeface="Arial" pitchFamily="34" charset="-120"/>
              </a:rPr>
              <a:t>Lean Enterprise Institute: Value Stream Mapping. lean.org/lexicon-terms/value-stream-mapping</a:t>
            </a:r>
            <a:endParaRPr lang="en-US" sz="1400" dirty="0"/>
          </a:p>
          <a:p>
            <a:pPr marL="203200" indent="-203200">
              <a:spcAft>
                <a:spcPts val="800"/>
              </a:spcAft>
              <a:buSzPct val="100000"/>
              <a:buChar char="•"/>
            </a:pPr>
            <a:r>
              <a:rPr lang="en-US" sz="1400" dirty="0">
                <a:solidFill>
                  <a:srgbClr val="CBD1D7"/>
                </a:solidFill>
                <a:latin typeface="Arial" pitchFamily="34" charset="0"/>
                <a:ea typeface="Arial" pitchFamily="34" charset="-122"/>
                <a:cs typeface="Arial" pitchFamily="34" charset="-120"/>
              </a:rPr>
              <a:t>Rother, M. and Shook, J. Learning to See. Lean Enterprise Institute. lean.org/store/book/learning-to-see</a:t>
            </a:r>
            <a:endParaRPr lang="en-US" sz="1400" dirty="0"/>
          </a:p>
          <a:p>
            <a:pPr marL="203200" indent="-203200">
              <a:spcAft>
                <a:spcPts val="800"/>
              </a:spcAft>
              <a:buSzPct val="100000"/>
              <a:buChar char="•"/>
            </a:pPr>
            <a:r>
              <a:rPr lang="en-US" sz="1400" dirty="0">
                <a:solidFill>
                  <a:srgbClr val="CBD1D7"/>
                </a:solidFill>
                <a:latin typeface="Arial" pitchFamily="34" charset="0"/>
                <a:ea typeface="Arial" pitchFamily="34" charset="-122"/>
                <a:cs typeface="Arial" pitchFamily="34" charset="-120"/>
              </a:rPr>
              <a:t>Scaled Agile Framework: Development Value Streams. framework.scaledagile.com/development-value-streams</a:t>
            </a:r>
            <a:endParaRPr lang="en-US" sz="1400" dirty="0"/>
          </a:p>
          <a:p>
            <a:pPr marL="203200" indent="-203200">
              <a:spcAft>
                <a:spcPts val="800"/>
              </a:spcAft>
              <a:buSzPct val="100000"/>
              <a:buChar char="•"/>
            </a:pPr>
            <a:r>
              <a:rPr lang="en-US" sz="1400" dirty="0">
                <a:solidFill>
                  <a:srgbClr val="CBD1D7"/>
                </a:solidFill>
                <a:latin typeface="Arial" pitchFamily="34" charset="0"/>
                <a:ea typeface="Arial" pitchFamily="34" charset="-122"/>
                <a:cs typeface="Arial" pitchFamily="34" charset="-120"/>
              </a:rPr>
              <a:t>Scaled Agile Framework: Operational Value Streams. framework.scaledagile.com/operational-value-streams</a:t>
            </a:r>
            <a:endParaRPr lang="en-US" sz="1400" dirty="0"/>
          </a:p>
          <a:p>
            <a:pPr marL="203200" indent="-203200">
              <a:spcAft>
                <a:spcPts val="800"/>
              </a:spcAft>
              <a:buSzPct val="100000"/>
              <a:buChar char="•"/>
            </a:pPr>
            <a:r>
              <a:rPr lang="en-US" sz="1400" dirty="0">
                <a:solidFill>
                  <a:srgbClr val="CBD1D7"/>
                </a:solidFill>
                <a:latin typeface="Arial" pitchFamily="34" charset="0"/>
                <a:ea typeface="Arial" pitchFamily="34" charset="-122"/>
                <a:cs typeface="Arial" pitchFamily="34" charset="-120"/>
              </a:rPr>
              <a:t>Poppendieck, M. and Poppendieck, T. Implementing Lean Software Development. Addison-Wesley, 2006.</a:t>
            </a:r>
            <a:endParaRPr lang="en-US" sz="1400" dirty="0"/>
          </a:p>
        </p:txBody>
      </p:sp>
      <p:pic>
        <p:nvPicPr>
          <p:cNvPr id="6" name="Image 0" descr="/tmp/claude-0/-home-claude/065a2e95-8526-5a15-bf00-ac8c46bdceba/scratchpad/build/sig-logo-a1-reversed-transparent.png">    </p:cNvPr>
          <p:cNvPicPr>
            <a:picLocks noChangeAspect="1"/>
          </p:cNvPicPr>
          <p:nvPr/>
        </p:nvPicPr>
        <p:blipFill>
          <a:blip r:embed="rId1"/>
          <a:stretch>
            <a:fillRect/>
          </a:stretch>
        </p:blipFill>
        <p:spPr>
          <a:xfrm>
            <a:off x="548640" y="5394960"/>
            <a:ext cx="2194560" cy="468173"/>
          </a:xfrm>
          <a:prstGeom prst="rect">
            <a:avLst/>
          </a:prstGeom>
        </p:spPr>
      </p:pic>
      <p:sp>
        <p:nvSpPr>
          <p:cNvPr id="7" name="Text 4"/>
          <p:cNvSpPr txBox="1"/>
          <p:nvPr/>
        </p:nvSpPr>
        <p:spPr>
          <a:xfrm>
            <a:off x="3017520" y="5440680"/>
            <a:ext cx="8229600" cy="365760"/>
          </a:xfrm>
          <a:prstGeom prst="rect">
            <a:avLst/>
          </a:prstGeom>
          <a:noFill/>
          <a:ln/>
        </p:spPr>
        <p:txBody>
          <a:bodyPr wrap="square" lIns="0" tIns="0" rIns="0" bIns="0" rtlCol="0" anchor="ctr"/>
          <a:lstStyle/>
          <a:p>
            <a:pPr indent="0" marL="0">
              <a:buNone/>
            </a:pPr>
            <a:r>
              <a:rPr lang="en-US" sz="1200" dirty="0">
                <a:solidFill>
                  <a:srgbClr val="FFFFFF"/>
                </a:solidFill>
                <a:latin typeface="Arial" pitchFamily="34" charset="0"/>
                <a:ea typeface="Arial" pitchFamily="34" charset="-122"/>
                <a:cs typeface="Arial" pitchFamily="34" charset="-120"/>
              </a:rPr>
              <a:t>info@stephensinsightgroup.com  |  (616) 724-0297  |  stephensinsightgroup.com</a:t>
            </a:r>
            <a:endParaRPr lang="en-US" sz="1200" dirty="0"/>
          </a:p>
        </p:txBody>
      </p:sp>
      <p:sp>
        <p:nvSpPr>
          <p:cNvPr id="25" name="Slide Number Placeholder 0"/>
          <p:cNvSpPr>
            <a:spLocks noGrp="1"/>
          </p:cNvSpPr>
          <p:nvPr>
            <p:ph type="sldNum" sz="quarter" idx="4294967295"/>
          </p:nvPr>
        </p:nvSpPr>
        <p:spPr>
          <a:xfrm>
            <a:off x="457200" y="6263640"/>
            <a:ext cx="9144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BD1D7"/>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SIG">
  <a:themeElements>
    <a:clrScheme name="SIG">
      <a:dk1>
        <a:srgbClr val="1F2933"/>
      </a:dk1>
      <a:lt1>
        <a:srgbClr val="FFFFFF"/>
      </a:lt1>
      <a:dk2>
        <a:srgbClr val="0D2849"/>
      </a:dk2>
      <a:lt2>
        <a:srgbClr val="F3F5F7"/>
      </a:lt2>
      <a:accent1>
        <a:srgbClr val="0D2849"/>
      </a:accent1>
      <a:accent2>
        <a:srgbClr val="F6C882"/>
      </a:accent2>
      <a:accent3>
        <a:srgbClr val="996220"/>
      </a:accent3>
      <a:accent4>
        <a:srgbClr val="CBD1D7"/>
      </a:accent4>
      <a:accent5>
        <a:srgbClr val="5B6B7C"/>
      </a:accent5>
      <a:accent6>
        <a:srgbClr val="C0392B"/>
      </a:accent6>
      <a:hlink>
        <a:srgbClr val="996220"/>
      </a:hlink>
      <a:folHlink>
        <a:srgbClr val="5B6B7C"/>
      </a:folHlink>
    </a:clrScheme>
    <a:fontScheme name="SIG">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Stephens Insight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Value Stream Mapping Workshop: Facilitator Presentation</dc:title>
  <dc:subject>PptxGenJS Presentation</dc:subject>
  <dc:creator>Stephens Insight Group</dc:creator>
  <cp:lastModifiedBy>Stephens Insight Group</cp:lastModifiedBy>
  <cp:revision>1</cp:revision>
  <dcterms:created xsi:type="dcterms:W3CDTF">2026-10-13T10:45:23Z</dcterms:created>
  <dcterms:modified xsi:type="dcterms:W3CDTF">2026-10-13T10:45:23Z</dcterms:modified>
</cp:coreProperties>
</file>